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03"/>
  </p:notesMasterIdLst>
  <p:handoutMasterIdLst>
    <p:handoutMasterId r:id="rId104"/>
  </p:handoutMasterIdLst>
  <p:sldIdLst>
    <p:sldId id="257" r:id="rId2"/>
    <p:sldId id="357" r:id="rId3"/>
    <p:sldId id="368" r:id="rId4"/>
    <p:sldId id="477" r:id="rId5"/>
    <p:sldId id="471" r:id="rId6"/>
    <p:sldId id="472" r:id="rId7"/>
    <p:sldId id="473" r:id="rId8"/>
    <p:sldId id="474" r:id="rId9"/>
    <p:sldId id="475" r:id="rId10"/>
    <p:sldId id="366" r:id="rId11"/>
    <p:sldId id="367" r:id="rId12"/>
    <p:sldId id="258" r:id="rId13"/>
    <p:sldId id="260" r:id="rId14"/>
    <p:sldId id="371" r:id="rId15"/>
    <p:sldId id="372" r:id="rId16"/>
    <p:sldId id="374" r:id="rId17"/>
    <p:sldId id="507" r:id="rId18"/>
    <p:sldId id="377" r:id="rId19"/>
    <p:sldId id="380" r:id="rId20"/>
    <p:sldId id="375" r:id="rId21"/>
    <p:sldId id="378" r:id="rId22"/>
    <p:sldId id="480" r:id="rId23"/>
    <p:sldId id="481" r:id="rId24"/>
    <p:sldId id="482" r:id="rId25"/>
    <p:sldId id="483" r:id="rId26"/>
    <p:sldId id="522"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505" r:id="rId40"/>
    <p:sldId id="506" r:id="rId41"/>
    <p:sldId id="496" r:id="rId42"/>
    <p:sldId id="497" r:id="rId43"/>
    <p:sldId id="498" r:id="rId44"/>
    <p:sldId id="499" r:id="rId45"/>
    <p:sldId id="500" r:id="rId46"/>
    <p:sldId id="501" r:id="rId47"/>
    <p:sldId id="503" r:id="rId48"/>
    <p:sldId id="504" r:id="rId49"/>
    <p:sldId id="383" r:id="rId50"/>
    <p:sldId id="385" r:id="rId51"/>
    <p:sldId id="384" r:id="rId52"/>
    <p:sldId id="386" r:id="rId53"/>
    <p:sldId id="388" r:id="rId54"/>
    <p:sldId id="391" r:id="rId55"/>
    <p:sldId id="393" r:id="rId56"/>
    <p:sldId id="394" r:id="rId57"/>
    <p:sldId id="509" r:id="rId58"/>
    <p:sldId id="510" r:id="rId59"/>
    <p:sldId id="396" r:id="rId60"/>
    <p:sldId id="511" r:id="rId61"/>
    <p:sldId id="512" r:id="rId62"/>
    <p:sldId id="513" r:id="rId63"/>
    <p:sldId id="397" r:id="rId64"/>
    <p:sldId id="398" r:id="rId65"/>
    <p:sldId id="399" r:id="rId66"/>
    <p:sldId id="400" r:id="rId67"/>
    <p:sldId id="401" r:id="rId68"/>
    <p:sldId id="402" r:id="rId69"/>
    <p:sldId id="403" r:id="rId70"/>
    <p:sldId id="462" r:id="rId71"/>
    <p:sldId id="406" r:id="rId72"/>
    <p:sldId id="405" r:id="rId73"/>
    <p:sldId id="407" r:id="rId74"/>
    <p:sldId id="408" r:id="rId75"/>
    <p:sldId id="409" r:id="rId76"/>
    <p:sldId id="463" r:id="rId77"/>
    <p:sldId id="464" r:id="rId78"/>
    <p:sldId id="465" r:id="rId79"/>
    <p:sldId id="523" r:id="rId80"/>
    <p:sldId id="466" r:id="rId81"/>
    <p:sldId id="467" r:id="rId82"/>
    <p:sldId id="468" r:id="rId83"/>
    <p:sldId id="416" r:id="rId84"/>
    <p:sldId id="422" r:id="rId85"/>
    <p:sldId id="423" r:id="rId86"/>
    <p:sldId id="478" r:id="rId87"/>
    <p:sldId id="418" r:id="rId88"/>
    <p:sldId id="420" r:id="rId89"/>
    <p:sldId id="419" r:id="rId90"/>
    <p:sldId id="424" r:id="rId91"/>
    <p:sldId id="425" r:id="rId92"/>
    <p:sldId id="479" r:id="rId93"/>
    <p:sldId id="426" r:id="rId94"/>
    <p:sldId id="427" r:id="rId95"/>
    <p:sldId id="428" r:id="rId96"/>
    <p:sldId id="429" r:id="rId97"/>
    <p:sldId id="524" r:id="rId98"/>
    <p:sldId id="525" r:id="rId99"/>
    <p:sldId id="432" r:id="rId100"/>
    <p:sldId id="458" r:id="rId101"/>
    <p:sldId id="434" r:id="rId10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116" d="100"/>
          <a:sy n="116" d="100"/>
        </p:scale>
        <p:origin x="1470"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23970"/>
    </p:cViewPr>
  </p:sorterViewPr>
  <p:notesViewPr>
    <p:cSldViewPr>
      <p:cViewPr varScale="1">
        <p:scale>
          <a:sx n="49" d="100"/>
          <a:sy n="49" d="100"/>
        </p:scale>
        <p:origin x="-2970" y="-9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slide" Target="slides/slide40.xml"/><Relationship Id="rId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2CD91-E526-440F-9D50-3CF2AE78A2BD}"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MY"/>
        </a:p>
      </dgm:t>
    </dgm:pt>
    <dgm:pt modelId="{E5B8316A-550F-4F6D-B600-008EE16DF58A}">
      <dgm:prSet phldrT="[Text]" custT="1"/>
      <dgm:spPr/>
      <dgm:t>
        <a:bodyPr/>
        <a:lstStyle/>
        <a:p>
          <a:r>
            <a:rPr lang="en-US" sz="1200" b="0" dirty="0" smtClean="0">
              <a:solidFill>
                <a:schemeClr val="tx1"/>
              </a:solidFill>
            </a:rPr>
            <a:t>ENTERPRISE </a:t>
          </a:r>
        </a:p>
        <a:p>
          <a:r>
            <a:rPr lang="en-US" sz="1200" b="0" dirty="0" smtClean="0">
              <a:solidFill>
                <a:schemeClr val="tx1"/>
              </a:solidFill>
            </a:rPr>
            <a:t>INNOVATION</a:t>
          </a:r>
          <a:endParaRPr lang="en-MY" sz="1200" b="0" dirty="0">
            <a:solidFill>
              <a:schemeClr val="tx1"/>
            </a:solidFill>
          </a:endParaRPr>
        </a:p>
      </dgm:t>
    </dgm:pt>
    <dgm:pt modelId="{B6082CE4-23CF-4F97-81B5-DCB1EA58ACE0}" type="parTrans" cxnId="{973E3FC6-6898-48D5-8811-73EC35DF0A0C}">
      <dgm:prSet/>
      <dgm:spPr/>
      <dgm:t>
        <a:bodyPr/>
        <a:lstStyle/>
        <a:p>
          <a:endParaRPr lang="en-MY" b="0" dirty="0">
            <a:solidFill>
              <a:schemeClr val="tx1"/>
            </a:solidFill>
          </a:endParaRPr>
        </a:p>
      </dgm:t>
    </dgm:pt>
    <dgm:pt modelId="{9E2F609A-3C13-4E5B-8905-29A941CC12BD}" type="sibTrans" cxnId="{973E3FC6-6898-48D5-8811-73EC35DF0A0C}">
      <dgm:prSet/>
      <dgm:spPr/>
      <dgm:t>
        <a:bodyPr/>
        <a:lstStyle/>
        <a:p>
          <a:endParaRPr lang="en-MY" b="0" dirty="0">
            <a:solidFill>
              <a:schemeClr val="tx1"/>
            </a:solidFill>
          </a:endParaRPr>
        </a:p>
      </dgm:t>
    </dgm:pt>
    <dgm:pt modelId="{0AED593D-ABC7-4C38-A4BE-413EBFBDD197}">
      <dgm:prSet phldrT="[Text]" custT="1"/>
      <dgm:spPr/>
      <dgm:t>
        <a:bodyPr/>
        <a:lstStyle/>
        <a:p>
          <a:r>
            <a:rPr lang="en-US" sz="1100" b="0" dirty="0" smtClean="0">
              <a:solidFill>
                <a:schemeClr val="tx1"/>
              </a:solidFill>
            </a:rPr>
            <a:t>REGULATORY</a:t>
          </a:r>
        </a:p>
        <a:p>
          <a:r>
            <a:rPr lang="en-US" sz="1100" b="0" dirty="0" smtClean="0">
              <a:solidFill>
                <a:schemeClr val="tx1"/>
              </a:solidFill>
            </a:rPr>
            <a:t>REVIEW</a:t>
          </a:r>
          <a:endParaRPr lang="en-MY" sz="1100" b="0" dirty="0">
            <a:solidFill>
              <a:schemeClr val="tx1"/>
            </a:solidFill>
          </a:endParaRPr>
        </a:p>
      </dgm:t>
    </dgm:pt>
    <dgm:pt modelId="{34C471EC-AE17-4757-9D84-4BA37BEAC3C8}" type="parTrans" cxnId="{9F057196-94F1-45C6-B763-4A7C05031F9B}">
      <dgm:prSet/>
      <dgm:spPr/>
      <dgm:t>
        <a:bodyPr/>
        <a:lstStyle/>
        <a:p>
          <a:endParaRPr lang="en-MY" b="0" dirty="0">
            <a:solidFill>
              <a:schemeClr val="tx1"/>
            </a:solidFill>
          </a:endParaRPr>
        </a:p>
      </dgm:t>
    </dgm:pt>
    <dgm:pt modelId="{3FC23053-F351-433F-8354-E613D304B5B6}" type="sibTrans" cxnId="{9F057196-94F1-45C6-B763-4A7C05031F9B}">
      <dgm:prSet/>
      <dgm:spPr/>
      <dgm:t>
        <a:bodyPr/>
        <a:lstStyle/>
        <a:p>
          <a:endParaRPr lang="en-MY" b="0" dirty="0">
            <a:solidFill>
              <a:schemeClr val="tx1"/>
            </a:solidFill>
          </a:endParaRPr>
        </a:p>
      </dgm:t>
    </dgm:pt>
    <dgm:pt modelId="{C06DEB4D-7A47-4595-B03D-74C725E803DD}">
      <dgm:prSet phldrT="[Text]" custT="1"/>
      <dgm:spPr/>
      <dgm:t>
        <a:bodyPr/>
        <a:lstStyle/>
        <a:p>
          <a:r>
            <a:rPr lang="en-US" sz="1100" b="0" dirty="0" smtClean="0">
              <a:solidFill>
                <a:schemeClr val="tx1"/>
              </a:solidFill>
            </a:rPr>
            <a:t>GLOBAL</a:t>
          </a:r>
        </a:p>
        <a:p>
          <a:r>
            <a:rPr lang="en-US" sz="1100" b="0" dirty="0" smtClean="0">
              <a:solidFill>
                <a:schemeClr val="tx1"/>
              </a:solidFill>
            </a:rPr>
            <a:t>COMPETITIV-ENES</a:t>
          </a:r>
          <a:endParaRPr lang="en-MY" sz="1100" b="0" dirty="0">
            <a:solidFill>
              <a:schemeClr val="tx1"/>
            </a:solidFill>
          </a:endParaRPr>
        </a:p>
      </dgm:t>
    </dgm:pt>
    <dgm:pt modelId="{2AD48269-99DE-45A2-A3F0-64591493AA67}" type="parTrans" cxnId="{C8EB9A6F-8C08-427B-806C-E87559E4CABE}">
      <dgm:prSet/>
      <dgm:spPr/>
      <dgm:t>
        <a:bodyPr/>
        <a:lstStyle/>
        <a:p>
          <a:endParaRPr lang="en-MY" b="0" dirty="0">
            <a:solidFill>
              <a:schemeClr val="tx1"/>
            </a:solidFill>
          </a:endParaRPr>
        </a:p>
      </dgm:t>
    </dgm:pt>
    <dgm:pt modelId="{BE78C968-1343-40EB-AE95-EC0F3037E826}" type="sibTrans" cxnId="{C8EB9A6F-8C08-427B-806C-E87559E4CABE}">
      <dgm:prSet/>
      <dgm:spPr/>
      <dgm:t>
        <a:bodyPr/>
        <a:lstStyle/>
        <a:p>
          <a:endParaRPr lang="en-MY" b="0" dirty="0">
            <a:solidFill>
              <a:schemeClr val="tx1"/>
            </a:solidFill>
          </a:endParaRPr>
        </a:p>
      </dgm:t>
    </dgm:pt>
    <dgm:pt modelId="{367060BE-5174-4F7E-9267-BCE768894869}">
      <dgm:prSet phldrT="[Text]" custT="1"/>
      <dgm:spPr/>
      <dgm:t>
        <a:bodyPr/>
        <a:lstStyle/>
        <a:p>
          <a:r>
            <a:rPr lang="en-US" sz="1050" b="0" dirty="0" smtClean="0">
              <a:solidFill>
                <a:schemeClr val="tx1"/>
              </a:solidFill>
            </a:rPr>
            <a:t>KNOWLEDGE MANAGEMENT</a:t>
          </a:r>
          <a:endParaRPr lang="en-MY" sz="1050" b="0" dirty="0">
            <a:solidFill>
              <a:schemeClr val="tx1"/>
            </a:solidFill>
          </a:endParaRPr>
        </a:p>
      </dgm:t>
    </dgm:pt>
    <dgm:pt modelId="{CD493276-F562-4229-9750-7601BFA4C796}" type="parTrans" cxnId="{4ED93BD9-E852-43B8-9E1A-4B0A8BE2E993}">
      <dgm:prSet/>
      <dgm:spPr/>
      <dgm:t>
        <a:bodyPr/>
        <a:lstStyle/>
        <a:p>
          <a:endParaRPr lang="en-MY" b="0" dirty="0">
            <a:solidFill>
              <a:schemeClr val="tx1"/>
            </a:solidFill>
          </a:endParaRPr>
        </a:p>
      </dgm:t>
    </dgm:pt>
    <dgm:pt modelId="{A25341CC-2DAB-43B0-8AD0-DF6BDD0AA3CC}" type="sibTrans" cxnId="{4ED93BD9-E852-43B8-9E1A-4B0A8BE2E993}">
      <dgm:prSet/>
      <dgm:spPr/>
      <dgm:t>
        <a:bodyPr/>
        <a:lstStyle/>
        <a:p>
          <a:endParaRPr lang="en-MY" b="0" dirty="0">
            <a:solidFill>
              <a:schemeClr val="tx1"/>
            </a:solidFill>
          </a:endParaRPr>
        </a:p>
      </dgm:t>
    </dgm:pt>
    <dgm:pt modelId="{F7C112A6-170F-4CAF-91EF-C09AD29182DC}">
      <dgm:prSet phldrT="[Text]" custT="1"/>
      <dgm:spPr/>
      <dgm:t>
        <a:bodyPr/>
        <a:lstStyle/>
        <a:p>
          <a:r>
            <a:rPr lang="en-US" sz="1100" b="0" dirty="0" smtClean="0">
              <a:solidFill>
                <a:schemeClr val="tx1"/>
              </a:solidFill>
            </a:rPr>
            <a:t>BUSINESS </a:t>
          </a:r>
        </a:p>
        <a:p>
          <a:r>
            <a:rPr lang="en-US" sz="1100" b="0" dirty="0" smtClean="0">
              <a:solidFill>
                <a:schemeClr val="tx1"/>
              </a:solidFill>
            </a:rPr>
            <a:t>EXCELLENCE</a:t>
          </a:r>
          <a:endParaRPr lang="en-MY" sz="1100" b="0" dirty="0">
            <a:solidFill>
              <a:schemeClr val="tx1"/>
            </a:solidFill>
          </a:endParaRPr>
        </a:p>
      </dgm:t>
    </dgm:pt>
    <dgm:pt modelId="{E25315D7-C2F2-48E3-B02A-34A68AC281F6}" type="parTrans" cxnId="{E59C7A56-EBCC-4087-A488-1CFD099C412C}">
      <dgm:prSet/>
      <dgm:spPr/>
      <dgm:t>
        <a:bodyPr/>
        <a:lstStyle/>
        <a:p>
          <a:endParaRPr lang="en-MY" b="0" dirty="0">
            <a:solidFill>
              <a:schemeClr val="tx1"/>
            </a:solidFill>
          </a:endParaRPr>
        </a:p>
      </dgm:t>
    </dgm:pt>
    <dgm:pt modelId="{C08BCC2E-7777-468A-BB3F-12376F6608A3}" type="sibTrans" cxnId="{E59C7A56-EBCC-4087-A488-1CFD099C412C}">
      <dgm:prSet/>
      <dgm:spPr/>
      <dgm:t>
        <a:bodyPr/>
        <a:lstStyle/>
        <a:p>
          <a:endParaRPr lang="en-MY" b="0" dirty="0">
            <a:solidFill>
              <a:schemeClr val="tx1"/>
            </a:solidFill>
          </a:endParaRPr>
        </a:p>
      </dgm:t>
    </dgm:pt>
    <dgm:pt modelId="{5EBE0BA9-D196-49F1-B458-43AEEBAAD996}" type="pres">
      <dgm:prSet presAssocID="{7762CD91-E526-440F-9D50-3CF2AE78A2BD}" presName="cycle" presStyleCnt="0">
        <dgm:presLayoutVars>
          <dgm:dir/>
          <dgm:resizeHandles val="exact"/>
        </dgm:presLayoutVars>
      </dgm:prSet>
      <dgm:spPr/>
      <dgm:t>
        <a:bodyPr/>
        <a:lstStyle/>
        <a:p>
          <a:endParaRPr lang="en-US"/>
        </a:p>
      </dgm:t>
    </dgm:pt>
    <dgm:pt modelId="{DC7E60E6-351B-4B81-826C-928483639CB9}" type="pres">
      <dgm:prSet presAssocID="{E5B8316A-550F-4F6D-B600-008EE16DF58A}" presName="node" presStyleLbl="node1" presStyleIdx="0" presStyleCnt="5">
        <dgm:presLayoutVars>
          <dgm:bulletEnabled val="1"/>
        </dgm:presLayoutVars>
      </dgm:prSet>
      <dgm:spPr/>
      <dgm:t>
        <a:bodyPr/>
        <a:lstStyle/>
        <a:p>
          <a:endParaRPr lang="en-MY"/>
        </a:p>
      </dgm:t>
    </dgm:pt>
    <dgm:pt modelId="{BC2D77CB-E26D-4A65-A65F-10D890CCA7DC}" type="pres">
      <dgm:prSet presAssocID="{9E2F609A-3C13-4E5B-8905-29A941CC12BD}" presName="sibTrans" presStyleLbl="sibTrans2D1" presStyleIdx="0" presStyleCnt="5"/>
      <dgm:spPr/>
      <dgm:t>
        <a:bodyPr/>
        <a:lstStyle/>
        <a:p>
          <a:endParaRPr lang="en-US"/>
        </a:p>
      </dgm:t>
    </dgm:pt>
    <dgm:pt modelId="{E03FC7D6-A2BD-42F7-9E7C-0DD323F907AD}" type="pres">
      <dgm:prSet presAssocID="{9E2F609A-3C13-4E5B-8905-29A941CC12BD}" presName="connectorText" presStyleLbl="sibTrans2D1" presStyleIdx="0" presStyleCnt="5"/>
      <dgm:spPr/>
      <dgm:t>
        <a:bodyPr/>
        <a:lstStyle/>
        <a:p>
          <a:endParaRPr lang="en-US"/>
        </a:p>
      </dgm:t>
    </dgm:pt>
    <dgm:pt modelId="{C1BDB72B-E268-480D-9FC5-278810802FF2}" type="pres">
      <dgm:prSet presAssocID="{0AED593D-ABC7-4C38-A4BE-413EBFBDD197}" presName="node" presStyleLbl="node1" presStyleIdx="1" presStyleCnt="5">
        <dgm:presLayoutVars>
          <dgm:bulletEnabled val="1"/>
        </dgm:presLayoutVars>
      </dgm:prSet>
      <dgm:spPr/>
      <dgm:t>
        <a:bodyPr/>
        <a:lstStyle/>
        <a:p>
          <a:endParaRPr lang="en-US"/>
        </a:p>
      </dgm:t>
    </dgm:pt>
    <dgm:pt modelId="{BA15C182-6628-436B-BD50-E80A39D2DA45}" type="pres">
      <dgm:prSet presAssocID="{3FC23053-F351-433F-8354-E613D304B5B6}" presName="sibTrans" presStyleLbl="sibTrans2D1" presStyleIdx="1" presStyleCnt="5"/>
      <dgm:spPr/>
      <dgm:t>
        <a:bodyPr/>
        <a:lstStyle/>
        <a:p>
          <a:endParaRPr lang="en-US"/>
        </a:p>
      </dgm:t>
    </dgm:pt>
    <dgm:pt modelId="{815C6C08-3769-47BE-B088-3EFEB2B3BE63}" type="pres">
      <dgm:prSet presAssocID="{3FC23053-F351-433F-8354-E613D304B5B6}" presName="connectorText" presStyleLbl="sibTrans2D1" presStyleIdx="1" presStyleCnt="5"/>
      <dgm:spPr/>
      <dgm:t>
        <a:bodyPr/>
        <a:lstStyle/>
        <a:p>
          <a:endParaRPr lang="en-US"/>
        </a:p>
      </dgm:t>
    </dgm:pt>
    <dgm:pt modelId="{87297D71-C90B-4FE6-9FFF-F6F7D17A90A8}" type="pres">
      <dgm:prSet presAssocID="{C06DEB4D-7A47-4595-B03D-74C725E803DD}" presName="node" presStyleLbl="node1" presStyleIdx="2" presStyleCnt="5">
        <dgm:presLayoutVars>
          <dgm:bulletEnabled val="1"/>
        </dgm:presLayoutVars>
      </dgm:prSet>
      <dgm:spPr/>
      <dgm:t>
        <a:bodyPr/>
        <a:lstStyle/>
        <a:p>
          <a:endParaRPr lang="en-US"/>
        </a:p>
      </dgm:t>
    </dgm:pt>
    <dgm:pt modelId="{726DEDFC-5A3F-4688-AA1D-E6CD61A8F2AE}" type="pres">
      <dgm:prSet presAssocID="{BE78C968-1343-40EB-AE95-EC0F3037E826}" presName="sibTrans" presStyleLbl="sibTrans2D1" presStyleIdx="2" presStyleCnt="5"/>
      <dgm:spPr/>
      <dgm:t>
        <a:bodyPr/>
        <a:lstStyle/>
        <a:p>
          <a:endParaRPr lang="en-US"/>
        </a:p>
      </dgm:t>
    </dgm:pt>
    <dgm:pt modelId="{E4690950-2B4A-44EB-AAFD-31A6F1C438B5}" type="pres">
      <dgm:prSet presAssocID="{BE78C968-1343-40EB-AE95-EC0F3037E826}" presName="connectorText" presStyleLbl="sibTrans2D1" presStyleIdx="2" presStyleCnt="5"/>
      <dgm:spPr/>
      <dgm:t>
        <a:bodyPr/>
        <a:lstStyle/>
        <a:p>
          <a:endParaRPr lang="en-US"/>
        </a:p>
      </dgm:t>
    </dgm:pt>
    <dgm:pt modelId="{61C7651C-D441-48CE-96DA-E37A198F6A8F}" type="pres">
      <dgm:prSet presAssocID="{367060BE-5174-4F7E-9267-BCE768894869}" presName="node" presStyleLbl="node1" presStyleIdx="3" presStyleCnt="5">
        <dgm:presLayoutVars>
          <dgm:bulletEnabled val="1"/>
        </dgm:presLayoutVars>
      </dgm:prSet>
      <dgm:spPr/>
      <dgm:t>
        <a:bodyPr/>
        <a:lstStyle/>
        <a:p>
          <a:endParaRPr lang="en-MY"/>
        </a:p>
      </dgm:t>
    </dgm:pt>
    <dgm:pt modelId="{F170F609-08BA-4051-A9FD-91F00996F315}" type="pres">
      <dgm:prSet presAssocID="{A25341CC-2DAB-43B0-8AD0-DF6BDD0AA3CC}" presName="sibTrans" presStyleLbl="sibTrans2D1" presStyleIdx="3" presStyleCnt="5"/>
      <dgm:spPr/>
      <dgm:t>
        <a:bodyPr/>
        <a:lstStyle/>
        <a:p>
          <a:endParaRPr lang="en-US"/>
        </a:p>
      </dgm:t>
    </dgm:pt>
    <dgm:pt modelId="{AD5E3174-3336-482A-831D-E1838ABE840E}" type="pres">
      <dgm:prSet presAssocID="{A25341CC-2DAB-43B0-8AD0-DF6BDD0AA3CC}" presName="connectorText" presStyleLbl="sibTrans2D1" presStyleIdx="3" presStyleCnt="5"/>
      <dgm:spPr/>
      <dgm:t>
        <a:bodyPr/>
        <a:lstStyle/>
        <a:p>
          <a:endParaRPr lang="en-US"/>
        </a:p>
      </dgm:t>
    </dgm:pt>
    <dgm:pt modelId="{C77AD26E-06FB-487C-883D-057CF3FFD794}" type="pres">
      <dgm:prSet presAssocID="{F7C112A6-170F-4CAF-91EF-C09AD29182DC}" presName="node" presStyleLbl="node1" presStyleIdx="4" presStyleCnt="5">
        <dgm:presLayoutVars>
          <dgm:bulletEnabled val="1"/>
        </dgm:presLayoutVars>
      </dgm:prSet>
      <dgm:spPr/>
      <dgm:t>
        <a:bodyPr/>
        <a:lstStyle/>
        <a:p>
          <a:endParaRPr lang="en-US"/>
        </a:p>
      </dgm:t>
    </dgm:pt>
    <dgm:pt modelId="{C5FCE97E-B0D0-49AB-93B4-1125F598F114}" type="pres">
      <dgm:prSet presAssocID="{C08BCC2E-7777-468A-BB3F-12376F6608A3}" presName="sibTrans" presStyleLbl="sibTrans2D1" presStyleIdx="4" presStyleCnt="5"/>
      <dgm:spPr/>
      <dgm:t>
        <a:bodyPr/>
        <a:lstStyle/>
        <a:p>
          <a:endParaRPr lang="en-US"/>
        </a:p>
      </dgm:t>
    </dgm:pt>
    <dgm:pt modelId="{6A9A6349-8B28-401A-BA4A-5AF04DE16D7C}" type="pres">
      <dgm:prSet presAssocID="{C08BCC2E-7777-468A-BB3F-12376F6608A3}" presName="connectorText" presStyleLbl="sibTrans2D1" presStyleIdx="4" presStyleCnt="5"/>
      <dgm:spPr/>
      <dgm:t>
        <a:bodyPr/>
        <a:lstStyle/>
        <a:p>
          <a:endParaRPr lang="en-US"/>
        </a:p>
      </dgm:t>
    </dgm:pt>
  </dgm:ptLst>
  <dgm:cxnLst>
    <dgm:cxn modelId="{D92B0ED9-6BB0-478D-9668-B286098E437C}" type="presOf" srcId="{F7C112A6-170F-4CAF-91EF-C09AD29182DC}" destId="{C77AD26E-06FB-487C-883D-057CF3FFD794}" srcOrd="0" destOrd="0" presId="urn:microsoft.com/office/officeart/2005/8/layout/cycle2"/>
    <dgm:cxn modelId="{563BFC8D-4462-46D0-A823-15FC9DEFB98E}" type="presOf" srcId="{A25341CC-2DAB-43B0-8AD0-DF6BDD0AA3CC}" destId="{F170F609-08BA-4051-A9FD-91F00996F315}" srcOrd="0" destOrd="0" presId="urn:microsoft.com/office/officeart/2005/8/layout/cycle2"/>
    <dgm:cxn modelId="{53D68C30-C553-48AA-9AA3-6F62E894C396}" type="presOf" srcId="{BE78C968-1343-40EB-AE95-EC0F3037E826}" destId="{726DEDFC-5A3F-4688-AA1D-E6CD61A8F2AE}" srcOrd="0" destOrd="0" presId="urn:microsoft.com/office/officeart/2005/8/layout/cycle2"/>
    <dgm:cxn modelId="{C8EB9A6F-8C08-427B-806C-E87559E4CABE}" srcId="{7762CD91-E526-440F-9D50-3CF2AE78A2BD}" destId="{C06DEB4D-7A47-4595-B03D-74C725E803DD}" srcOrd="2" destOrd="0" parTransId="{2AD48269-99DE-45A2-A3F0-64591493AA67}" sibTransId="{BE78C968-1343-40EB-AE95-EC0F3037E826}"/>
    <dgm:cxn modelId="{9F057196-94F1-45C6-B763-4A7C05031F9B}" srcId="{7762CD91-E526-440F-9D50-3CF2AE78A2BD}" destId="{0AED593D-ABC7-4C38-A4BE-413EBFBDD197}" srcOrd="1" destOrd="0" parTransId="{34C471EC-AE17-4757-9D84-4BA37BEAC3C8}" sibTransId="{3FC23053-F351-433F-8354-E613D304B5B6}"/>
    <dgm:cxn modelId="{761A9F86-FC92-4548-B8A0-ED2C2319A8B9}" type="presOf" srcId="{C08BCC2E-7777-468A-BB3F-12376F6608A3}" destId="{6A9A6349-8B28-401A-BA4A-5AF04DE16D7C}" srcOrd="1" destOrd="0" presId="urn:microsoft.com/office/officeart/2005/8/layout/cycle2"/>
    <dgm:cxn modelId="{E59C7A56-EBCC-4087-A488-1CFD099C412C}" srcId="{7762CD91-E526-440F-9D50-3CF2AE78A2BD}" destId="{F7C112A6-170F-4CAF-91EF-C09AD29182DC}" srcOrd="4" destOrd="0" parTransId="{E25315D7-C2F2-48E3-B02A-34A68AC281F6}" sibTransId="{C08BCC2E-7777-468A-BB3F-12376F6608A3}"/>
    <dgm:cxn modelId="{CC784A15-D155-4972-AC11-FF36E6A78533}" type="presOf" srcId="{9E2F609A-3C13-4E5B-8905-29A941CC12BD}" destId="{E03FC7D6-A2BD-42F7-9E7C-0DD323F907AD}" srcOrd="1" destOrd="0" presId="urn:microsoft.com/office/officeart/2005/8/layout/cycle2"/>
    <dgm:cxn modelId="{5707F739-C7A9-4CE3-B8ED-7CB1AECB7A96}" type="presOf" srcId="{BE78C968-1343-40EB-AE95-EC0F3037E826}" destId="{E4690950-2B4A-44EB-AAFD-31A6F1C438B5}" srcOrd="1" destOrd="0" presId="urn:microsoft.com/office/officeart/2005/8/layout/cycle2"/>
    <dgm:cxn modelId="{973E3FC6-6898-48D5-8811-73EC35DF0A0C}" srcId="{7762CD91-E526-440F-9D50-3CF2AE78A2BD}" destId="{E5B8316A-550F-4F6D-B600-008EE16DF58A}" srcOrd="0" destOrd="0" parTransId="{B6082CE4-23CF-4F97-81B5-DCB1EA58ACE0}" sibTransId="{9E2F609A-3C13-4E5B-8905-29A941CC12BD}"/>
    <dgm:cxn modelId="{7A58CA8E-6E22-464F-BC8A-F91C1BBD1AE3}" type="presOf" srcId="{3FC23053-F351-433F-8354-E613D304B5B6}" destId="{815C6C08-3769-47BE-B088-3EFEB2B3BE63}" srcOrd="1" destOrd="0" presId="urn:microsoft.com/office/officeart/2005/8/layout/cycle2"/>
    <dgm:cxn modelId="{467FBB69-1EC0-4F7E-AB4C-C3D9A2C166BB}" type="presOf" srcId="{7762CD91-E526-440F-9D50-3CF2AE78A2BD}" destId="{5EBE0BA9-D196-49F1-B458-43AEEBAAD996}" srcOrd="0" destOrd="0" presId="urn:microsoft.com/office/officeart/2005/8/layout/cycle2"/>
    <dgm:cxn modelId="{835BC724-AB97-4ECE-A0C4-38FB900D2088}" type="presOf" srcId="{9E2F609A-3C13-4E5B-8905-29A941CC12BD}" destId="{BC2D77CB-E26D-4A65-A65F-10D890CCA7DC}" srcOrd="0" destOrd="0" presId="urn:microsoft.com/office/officeart/2005/8/layout/cycle2"/>
    <dgm:cxn modelId="{128854BE-E775-47B7-84ED-B1B44F5AD47F}" type="presOf" srcId="{A25341CC-2DAB-43B0-8AD0-DF6BDD0AA3CC}" destId="{AD5E3174-3336-482A-831D-E1838ABE840E}" srcOrd="1" destOrd="0" presId="urn:microsoft.com/office/officeart/2005/8/layout/cycle2"/>
    <dgm:cxn modelId="{B0E1B8E0-05C4-4744-89C0-3AC6AC729E68}" type="presOf" srcId="{C06DEB4D-7A47-4595-B03D-74C725E803DD}" destId="{87297D71-C90B-4FE6-9FFF-F6F7D17A90A8}" srcOrd="0" destOrd="0" presId="urn:microsoft.com/office/officeart/2005/8/layout/cycle2"/>
    <dgm:cxn modelId="{2889543F-49AA-4949-AE6C-B41A60E9050F}" type="presOf" srcId="{0AED593D-ABC7-4C38-A4BE-413EBFBDD197}" destId="{C1BDB72B-E268-480D-9FC5-278810802FF2}" srcOrd="0" destOrd="0" presId="urn:microsoft.com/office/officeart/2005/8/layout/cycle2"/>
    <dgm:cxn modelId="{49029304-03DA-4DAA-98C4-3118D8273C31}" type="presOf" srcId="{E5B8316A-550F-4F6D-B600-008EE16DF58A}" destId="{DC7E60E6-351B-4B81-826C-928483639CB9}" srcOrd="0" destOrd="0" presId="urn:microsoft.com/office/officeart/2005/8/layout/cycle2"/>
    <dgm:cxn modelId="{189C7FCB-4CD6-4833-8D29-6DE04FC0D52C}" type="presOf" srcId="{367060BE-5174-4F7E-9267-BCE768894869}" destId="{61C7651C-D441-48CE-96DA-E37A198F6A8F}" srcOrd="0" destOrd="0" presId="urn:microsoft.com/office/officeart/2005/8/layout/cycle2"/>
    <dgm:cxn modelId="{D667FB7A-80C1-4B97-97BA-4D0585EEA4A8}" type="presOf" srcId="{3FC23053-F351-433F-8354-E613D304B5B6}" destId="{BA15C182-6628-436B-BD50-E80A39D2DA45}" srcOrd="0" destOrd="0" presId="urn:microsoft.com/office/officeart/2005/8/layout/cycle2"/>
    <dgm:cxn modelId="{4ED93BD9-E852-43B8-9E1A-4B0A8BE2E993}" srcId="{7762CD91-E526-440F-9D50-3CF2AE78A2BD}" destId="{367060BE-5174-4F7E-9267-BCE768894869}" srcOrd="3" destOrd="0" parTransId="{CD493276-F562-4229-9750-7601BFA4C796}" sibTransId="{A25341CC-2DAB-43B0-8AD0-DF6BDD0AA3CC}"/>
    <dgm:cxn modelId="{469D65DB-CF38-4C50-975D-71AA91F228F2}" type="presOf" srcId="{C08BCC2E-7777-468A-BB3F-12376F6608A3}" destId="{C5FCE97E-B0D0-49AB-93B4-1125F598F114}" srcOrd="0" destOrd="0" presId="urn:microsoft.com/office/officeart/2005/8/layout/cycle2"/>
    <dgm:cxn modelId="{B7297488-1E58-403D-A659-19FCD86412BF}" type="presParOf" srcId="{5EBE0BA9-D196-49F1-B458-43AEEBAAD996}" destId="{DC7E60E6-351B-4B81-826C-928483639CB9}" srcOrd="0" destOrd="0" presId="urn:microsoft.com/office/officeart/2005/8/layout/cycle2"/>
    <dgm:cxn modelId="{5D761DAA-7ABE-45B3-8BFD-9AE3AF5C9257}" type="presParOf" srcId="{5EBE0BA9-D196-49F1-B458-43AEEBAAD996}" destId="{BC2D77CB-E26D-4A65-A65F-10D890CCA7DC}" srcOrd="1" destOrd="0" presId="urn:microsoft.com/office/officeart/2005/8/layout/cycle2"/>
    <dgm:cxn modelId="{B364FDCD-834D-4718-8C16-55B21DF64443}" type="presParOf" srcId="{BC2D77CB-E26D-4A65-A65F-10D890CCA7DC}" destId="{E03FC7D6-A2BD-42F7-9E7C-0DD323F907AD}" srcOrd="0" destOrd="0" presId="urn:microsoft.com/office/officeart/2005/8/layout/cycle2"/>
    <dgm:cxn modelId="{63574D51-1840-43C9-9CE0-F152971EA9F2}" type="presParOf" srcId="{5EBE0BA9-D196-49F1-B458-43AEEBAAD996}" destId="{C1BDB72B-E268-480D-9FC5-278810802FF2}" srcOrd="2" destOrd="0" presId="urn:microsoft.com/office/officeart/2005/8/layout/cycle2"/>
    <dgm:cxn modelId="{E753442D-8B31-4EC3-99D5-3829F85C2656}" type="presParOf" srcId="{5EBE0BA9-D196-49F1-B458-43AEEBAAD996}" destId="{BA15C182-6628-436B-BD50-E80A39D2DA45}" srcOrd="3" destOrd="0" presId="urn:microsoft.com/office/officeart/2005/8/layout/cycle2"/>
    <dgm:cxn modelId="{8D21CE64-6567-40D8-B0DE-58B3633C58ED}" type="presParOf" srcId="{BA15C182-6628-436B-BD50-E80A39D2DA45}" destId="{815C6C08-3769-47BE-B088-3EFEB2B3BE63}" srcOrd="0" destOrd="0" presId="urn:microsoft.com/office/officeart/2005/8/layout/cycle2"/>
    <dgm:cxn modelId="{20BF0D66-C002-48D1-81EB-2DC70193F8B7}" type="presParOf" srcId="{5EBE0BA9-D196-49F1-B458-43AEEBAAD996}" destId="{87297D71-C90B-4FE6-9FFF-F6F7D17A90A8}" srcOrd="4" destOrd="0" presId="urn:microsoft.com/office/officeart/2005/8/layout/cycle2"/>
    <dgm:cxn modelId="{814D3C2B-7EF4-47B3-AAD7-C35DFB861CA1}" type="presParOf" srcId="{5EBE0BA9-D196-49F1-B458-43AEEBAAD996}" destId="{726DEDFC-5A3F-4688-AA1D-E6CD61A8F2AE}" srcOrd="5" destOrd="0" presId="urn:microsoft.com/office/officeart/2005/8/layout/cycle2"/>
    <dgm:cxn modelId="{B271FCAC-E7D7-40C7-AFF0-3042E6E981AB}" type="presParOf" srcId="{726DEDFC-5A3F-4688-AA1D-E6CD61A8F2AE}" destId="{E4690950-2B4A-44EB-AAFD-31A6F1C438B5}" srcOrd="0" destOrd="0" presId="urn:microsoft.com/office/officeart/2005/8/layout/cycle2"/>
    <dgm:cxn modelId="{24F2E515-9047-4550-8D56-B1DA1D0540FF}" type="presParOf" srcId="{5EBE0BA9-D196-49F1-B458-43AEEBAAD996}" destId="{61C7651C-D441-48CE-96DA-E37A198F6A8F}" srcOrd="6" destOrd="0" presId="urn:microsoft.com/office/officeart/2005/8/layout/cycle2"/>
    <dgm:cxn modelId="{22EA53F4-602A-4D73-926F-3FC4DF2B9F2B}" type="presParOf" srcId="{5EBE0BA9-D196-49F1-B458-43AEEBAAD996}" destId="{F170F609-08BA-4051-A9FD-91F00996F315}" srcOrd="7" destOrd="0" presId="urn:microsoft.com/office/officeart/2005/8/layout/cycle2"/>
    <dgm:cxn modelId="{502298F0-7392-4965-970D-8CF52D0B49F3}" type="presParOf" srcId="{F170F609-08BA-4051-A9FD-91F00996F315}" destId="{AD5E3174-3336-482A-831D-E1838ABE840E}" srcOrd="0" destOrd="0" presId="urn:microsoft.com/office/officeart/2005/8/layout/cycle2"/>
    <dgm:cxn modelId="{5F7372BC-D667-49D3-85CC-7B47D45EC81E}" type="presParOf" srcId="{5EBE0BA9-D196-49F1-B458-43AEEBAAD996}" destId="{C77AD26E-06FB-487C-883D-057CF3FFD794}" srcOrd="8" destOrd="0" presId="urn:microsoft.com/office/officeart/2005/8/layout/cycle2"/>
    <dgm:cxn modelId="{5BEF3613-92CB-42D0-B404-9F32D9BB613C}" type="presParOf" srcId="{5EBE0BA9-D196-49F1-B458-43AEEBAAD996}" destId="{C5FCE97E-B0D0-49AB-93B4-1125F598F114}" srcOrd="9" destOrd="0" presId="urn:microsoft.com/office/officeart/2005/8/layout/cycle2"/>
    <dgm:cxn modelId="{E55D5F6A-3E5F-4F66-9A91-AF363FF68496}" type="presParOf" srcId="{C5FCE97E-B0D0-49AB-93B4-1125F598F114}" destId="{6A9A6349-8B28-401A-BA4A-5AF04DE16D7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0FF7CF23-F995-45CF-8E6C-E8152EF8C3CF}" type="slidenum">
              <a:rPr lang="en-US" smtClean="0"/>
              <a:t>‹#›</a:t>
            </a:fld>
            <a:endParaRPr lang="en-US"/>
          </a:p>
        </p:txBody>
      </p:sp>
    </p:spTree>
    <p:extLst>
      <p:ext uri="{BB962C8B-B14F-4D97-AF65-F5344CB8AC3E}">
        <p14:creationId xmlns:p14="http://schemas.microsoft.com/office/powerpoint/2010/main" val="3703991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0117848E-D594-4251-8838-EC4AC484FADB}" type="slidenum">
              <a:rPr lang="en-US" smtClean="0"/>
              <a:pPr/>
              <a:t>‹#›</a:t>
            </a:fld>
            <a:endParaRPr lang="en-US"/>
          </a:p>
        </p:txBody>
      </p:sp>
    </p:spTree>
    <p:extLst>
      <p:ext uri="{BB962C8B-B14F-4D97-AF65-F5344CB8AC3E}">
        <p14:creationId xmlns:p14="http://schemas.microsoft.com/office/powerpoint/2010/main" val="354814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endParaRPr lang="en-MY"/>
          </a:p>
        </p:txBody>
      </p:sp>
      <p:sp>
        <p:nvSpPr>
          <p:cNvPr id="4" name="Header Placeholder 3"/>
          <p:cNvSpPr>
            <a:spLocks noGrp="1"/>
          </p:cNvSpPr>
          <p:nvPr>
            <p:ph type="hdr" sz="quarter" idx="10"/>
          </p:nvPr>
        </p:nvSpPr>
        <p:spPr>
          <a:xfrm>
            <a:off x="1" y="0"/>
            <a:ext cx="2945659" cy="493713"/>
          </a:xfrm>
          <a:prstGeom prst="rect">
            <a:avLst/>
          </a:prstGeom>
        </p:spPr>
        <p:txBody>
          <a:bodyPr/>
          <a:lstStyle/>
          <a:p>
            <a:r>
              <a:rPr lang="en-MY" smtClean="0"/>
              <a:t>Malaysia Productivity Corporation</a:t>
            </a:r>
            <a:endParaRPr lang="en-MY" dirty="0"/>
          </a:p>
        </p:txBody>
      </p:sp>
    </p:spTree>
    <p:extLst>
      <p:ext uri="{BB962C8B-B14F-4D97-AF65-F5344CB8AC3E}">
        <p14:creationId xmlns:p14="http://schemas.microsoft.com/office/powerpoint/2010/main" val="30888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Information and Material flow through a Value Stream Map.</a:t>
            </a:r>
          </a:p>
        </p:txBody>
      </p:sp>
    </p:spTree>
    <p:extLst>
      <p:ext uri="{BB962C8B-B14F-4D97-AF65-F5344CB8AC3E}">
        <p14:creationId xmlns:p14="http://schemas.microsoft.com/office/powerpoint/2010/main" val="366952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69EEE226-E23F-41AF-BFF6-71470D6682CE}" type="slidenum">
              <a:rPr lang="en-US"/>
              <a:pPr>
                <a:defRPr/>
              </a:pPr>
              <a:t>57</a:t>
            </a:fld>
            <a:endParaRPr lang="en-US"/>
          </a:p>
        </p:txBody>
      </p:sp>
      <p:sp>
        <p:nvSpPr>
          <p:cNvPr id="76803" name="Rectangle 2"/>
          <p:cNvSpPr>
            <a:spLocks noGrp="1" noRot="1" noChangeAspect="1" noChangeArrowheads="1" noTextEdit="1"/>
          </p:cNvSpPr>
          <p:nvPr>
            <p:ph type="sldImg"/>
          </p:nvPr>
        </p:nvSpPr>
        <p:spPr bwMode="auto">
          <a:xfrm>
            <a:off x="927100" y="739775"/>
            <a:ext cx="4943475" cy="370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07088" y="4690699"/>
            <a:ext cx="4983499" cy="444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Although Toyota has a “flow mentality” where flow problems are continually being addressed on their manufacturing shop floors, there has not been an emphasis on flow within administrative processes.   </a:t>
            </a:r>
          </a:p>
          <a:p>
            <a:endParaRPr lang="en-US" altLang="en-US" dirty="0" smtClean="0"/>
          </a:p>
          <a:p>
            <a:r>
              <a:rPr lang="en-US" altLang="en-US" dirty="0" smtClean="0"/>
              <a:t>Providing a copy of the book </a:t>
            </a:r>
            <a:r>
              <a:rPr lang="en-US" altLang="en-US" u="sng" dirty="0" smtClean="0"/>
              <a:t>Learning to See</a:t>
            </a:r>
            <a:r>
              <a:rPr lang="en-US" altLang="en-US" dirty="0" smtClean="0"/>
              <a:t> during the training will allow participants to thumb through it during breaks.  Stress that the book is a workbook and uses manufacturing shop floor examples.</a:t>
            </a:r>
          </a:p>
        </p:txBody>
      </p:sp>
    </p:spTree>
    <p:extLst>
      <p:ext uri="{BB962C8B-B14F-4D97-AF65-F5344CB8AC3E}">
        <p14:creationId xmlns:p14="http://schemas.microsoft.com/office/powerpoint/2010/main" val="21090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4087B31-1A68-4E3D-BE9D-7206478A0826}" type="slidenum">
              <a:rPr lang="en-US"/>
              <a:pPr>
                <a:defRPr/>
              </a:pPr>
              <a:t>58</a:t>
            </a:fld>
            <a:endParaRPr lang="en-US"/>
          </a:p>
        </p:txBody>
      </p:sp>
      <p:sp>
        <p:nvSpPr>
          <p:cNvPr id="77827" name="Rectangle 2"/>
          <p:cNvSpPr>
            <a:spLocks noGrp="1" noRot="1" noChangeAspect="1" noChangeArrowheads="1" noTextEdit="1"/>
          </p:cNvSpPr>
          <p:nvPr>
            <p:ph type="sldImg"/>
          </p:nvPr>
        </p:nvSpPr>
        <p:spPr bwMode="auto">
          <a:xfrm>
            <a:off x="927100" y="739775"/>
            <a:ext cx="4943475" cy="370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07088" y="4690699"/>
            <a:ext cx="4983499" cy="444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is important to note that a value stream must be an honest depiction of what is really happening.  In order for the greatest improvements to take place, there must be thorough documentation of all non-value added activities.</a:t>
            </a:r>
          </a:p>
        </p:txBody>
      </p:sp>
    </p:spTree>
    <p:extLst>
      <p:ext uri="{BB962C8B-B14F-4D97-AF65-F5344CB8AC3E}">
        <p14:creationId xmlns:p14="http://schemas.microsoft.com/office/powerpoint/2010/main" val="89891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CF2A5E0-C6F1-497A-A85E-BE1DBA338AC8}" type="slidenum">
              <a:rPr lang="en-US"/>
              <a:pPr>
                <a:defRPr/>
              </a:pPr>
              <a:t>60</a:t>
            </a:fld>
            <a:endParaRPr lang="en-US"/>
          </a:p>
        </p:txBody>
      </p:sp>
      <p:sp>
        <p:nvSpPr>
          <p:cNvPr id="78851" name="Rectangle 2"/>
          <p:cNvSpPr>
            <a:spLocks noGrp="1" noRot="1" noChangeAspect="1" noChangeArrowheads="1" noTextEdit="1"/>
          </p:cNvSpPr>
          <p:nvPr>
            <p:ph type="sldImg"/>
          </p:nvPr>
        </p:nvSpPr>
        <p:spPr bwMode="auto">
          <a:xfrm>
            <a:off x="927100" y="739775"/>
            <a:ext cx="4943475" cy="370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07088" y="4690699"/>
            <a:ext cx="4983499" cy="444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smtClean="0"/>
              <a:t>Systems Perspective</a:t>
            </a:r>
            <a:r>
              <a:rPr lang="en-US" altLang="en-US" smtClean="0"/>
              <a:t>: Looks at the relationship of the system to the environment as well as what is inside the system itself.  First consideration is the survival of the system – effective exchange with the environment.</a:t>
            </a:r>
          </a:p>
          <a:p>
            <a:r>
              <a:rPr lang="en-US" altLang="en-US" u="sng" smtClean="0"/>
              <a:t>Information Flow</a:t>
            </a:r>
            <a:r>
              <a:rPr lang="en-US" altLang="en-US" smtClean="0"/>
              <a:t>:  One of the powerful aspects of value stream mapping is the documentation of the “information flow.”  Process engineering tools may not show information flow, yet experience has told us that 75% of the waste lies in the information flow.</a:t>
            </a:r>
          </a:p>
          <a:p>
            <a:r>
              <a:rPr lang="en-US" altLang="en-US" u="sng" smtClean="0"/>
              <a:t>Timeline</a:t>
            </a:r>
            <a:r>
              <a:rPr lang="en-US" altLang="en-US" smtClean="0"/>
              <a:t>:  Another powerful aspect of value stream mapping is the tracking of time – or, how long it takes a single product to progress through the value stream.</a:t>
            </a:r>
          </a:p>
          <a:p>
            <a:r>
              <a:rPr lang="en-US" altLang="en-US" u="sng" smtClean="0"/>
              <a:t>Performance Characteristics</a:t>
            </a:r>
            <a:r>
              <a:rPr lang="en-US" altLang="en-US" smtClean="0"/>
              <a:t>: Value stream focuses on the flow of the process (improving flow removes waste). Improving individual process steps should be secondary to flow improvements.  </a:t>
            </a:r>
          </a:p>
        </p:txBody>
      </p:sp>
    </p:spTree>
    <p:extLst>
      <p:ext uri="{BB962C8B-B14F-4D97-AF65-F5344CB8AC3E}">
        <p14:creationId xmlns:p14="http://schemas.microsoft.com/office/powerpoint/2010/main" val="314111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549D37A-FC3E-4B54-B16D-09D5551291F1}" type="slidenum">
              <a:rPr lang="en-US"/>
              <a:pPr>
                <a:defRPr/>
              </a:pPr>
              <a:t>61</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six key components to a value stream map.  </a:t>
            </a:r>
          </a:p>
          <a:p>
            <a:r>
              <a:rPr lang="en-US" altLang="en-US" smtClean="0"/>
              <a:t>Customer</a:t>
            </a:r>
          </a:p>
          <a:p>
            <a:r>
              <a:rPr lang="en-US" altLang="en-US" smtClean="0"/>
              <a:t>Process Steps</a:t>
            </a:r>
          </a:p>
          <a:p>
            <a:r>
              <a:rPr lang="en-US" altLang="en-US" smtClean="0"/>
              <a:t>Data Attributes</a:t>
            </a:r>
          </a:p>
          <a:p>
            <a:r>
              <a:rPr lang="en-US" altLang="en-US" smtClean="0"/>
              <a:t>Supplier with Materials</a:t>
            </a:r>
          </a:p>
          <a:p>
            <a:r>
              <a:rPr lang="en-US" altLang="en-US" smtClean="0"/>
              <a:t>Information Flow</a:t>
            </a:r>
          </a:p>
          <a:p>
            <a:r>
              <a:rPr lang="en-US" altLang="en-US" smtClean="0"/>
              <a:t>Calculate the overall performance of your value stream</a:t>
            </a:r>
          </a:p>
        </p:txBody>
      </p:sp>
    </p:spTree>
    <p:extLst>
      <p:ext uri="{BB962C8B-B14F-4D97-AF65-F5344CB8AC3E}">
        <p14:creationId xmlns:p14="http://schemas.microsoft.com/office/powerpoint/2010/main" val="378515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8951A37-D05A-481B-AC89-3B022708DB26}" type="slidenum">
              <a:rPr lang="en-US"/>
              <a:pPr>
                <a:defRPr/>
              </a:pPr>
              <a:t>62</a:t>
            </a:fld>
            <a:endParaRPr lang="en-US"/>
          </a:p>
        </p:txBody>
      </p:sp>
      <p:sp>
        <p:nvSpPr>
          <p:cNvPr id="80899" name="Rectangle 2"/>
          <p:cNvSpPr>
            <a:spLocks noGrp="1" noRot="1" noChangeAspect="1" noChangeArrowheads="1" noTextEdit="1"/>
          </p:cNvSpPr>
          <p:nvPr>
            <p:ph type="sldImg"/>
          </p:nvPr>
        </p:nvSpPr>
        <p:spPr bwMode="auto">
          <a:xfrm>
            <a:off x="927100" y="739775"/>
            <a:ext cx="4943475" cy="370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07088" y="4690699"/>
            <a:ext cx="4983499" cy="444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Process time, Wait Time, Lead Time and First Time Quality are the most important metrics – want to summarize at the bottom of the map.  These are the key metrics we have committed to use; however, other metrics important to the particular map/value stream may also be selected and tracked.</a:t>
            </a:r>
          </a:p>
          <a:p>
            <a:endParaRPr lang="en-US" altLang="en-US" smtClean="0"/>
          </a:p>
        </p:txBody>
      </p:sp>
    </p:spTree>
    <p:extLst>
      <p:ext uri="{BB962C8B-B14F-4D97-AF65-F5344CB8AC3E}">
        <p14:creationId xmlns:p14="http://schemas.microsoft.com/office/powerpoint/2010/main" val="265678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4E73B7F-95C6-4D8B-9A16-25DACF1B2E81}" type="slidenum">
              <a:rPr lang="en-US"/>
              <a:pPr fontAlgn="base">
                <a:spcBef>
                  <a:spcPct val="0"/>
                </a:spcBef>
                <a:spcAft>
                  <a:spcPct val="0"/>
                </a:spcAft>
              </a:pPr>
              <a:t>63</a:t>
            </a:fld>
            <a:endParaRPr lang="en-US"/>
          </a:p>
        </p:txBody>
      </p:sp>
      <p:sp>
        <p:nvSpPr>
          <p:cNvPr id="300034" name="Rectangle 2"/>
          <p:cNvSpPr>
            <a:spLocks noGrp="1" noRot="1" noChangeAspect="1" noChangeArrowheads="1" noTextEdit="1"/>
          </p:cNvSpPr>
          <p:nvPr>
            <p:ph type="sldImg"/>
          </p:nvPr>
        </p:nvSpPr>
        <p:spPr bwMode="auto">
          <a:xfrm>
            <a:off x="928688" y="739775"/>
            <a:ext cx="494188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Rectangle 3"/>
          <p:cNvSpPr>
            <a:spLocks noGrp="1" noChangeArrowheads="1"/>
          </p:cNvSpPr>
          <p:nvPr>
            <p:ph type="body" idx="1"/>
          </p:nvPr>
        </p:nvSpPr>
        <p:spPr bwMode="auto">
          <a:xfrm>
            <a:off x="906463" y="4689993"/>
            <a:ext cx="4984750" cy="4445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Each step must be included in its entirety.  The planning and implementation phase must be implemented with an effective “management check” system that is supported by visual controls.</a:t>
            </a:r>
          </a:p>
        </p:txBody>
      </p:sp>
    </p:spTree>
    <p:extLst>
      <p:ext uri="{BB962C8B-B14F-4D97-AF65-F5344CB8AC3E}">
        <p14:creationId xmlns:p14="http://schemas.microsoft.com/office/powerpoint/2010/main" val="318895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54495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096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6057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bwMode="auto">
          <a:xfrm>
            <a:off x="681038" y="4690822"/>
            <a:ext cx="5435600" cy="44429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4294967295"/>
          </p:nvPr>
        </p:nvSpPr>
        <p:spPr bwMode="auto">
          <a:xfrm>
            <a:off x="3849688" y="9378485"/>
            <a:ext cx="2946400" cy="494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lstStyle>
            <a:lvl1pPr defTabSz="917575">
              <a:defRPr sz="1600">
                <a:solidFill>
                  <a:schemeClr val="tx1"/>
                </a:solidFill>
                <a:latin typeface="Verdana" pitchFamily="34" charset="0"/>
              </a:defRPr>
            </a:lvl1pPr>
            <a:lvl2pPr marL="744538" indent="-285750" defTabSz="917575">
              <a:defRPr sz="1600">
                <a:solidFill>
                  <a:schemeClr val="tx1"/>
                </a:solidFill>
                <a:latin typeface="Verdana" pitchFamily="34" charset="0"/>
              </a:defRPr>
            </a:lvl2pPr>
            <a:lvl3pPr marL="1146175" indent="-228600" defTabSz="917575">
              <a:defRPr sz="1600">
                <a:solidFill>
                  <a:schemeClr val="tx1"/>
                </a:solidFill>
                <a:latin typeface="Verdana" pitchFamily="34" charset="0"/>
              </a:defRPr>
            </a:lvl3pPr>
            <a:lvl4pPr marL="1604963" indent="-228600" defTabSz="917575">
              <a:defRPr sz="1600">
                <a:solidFill>
                  <a:schemeClr val="tx1"/>
                </a:solidFill>
                <a:latin typeface="Verdana" pitchFamily="34" charset="0"/>
              </a:defRPr>
            </a:lvl4pPr>
            <a:lvl5pPr marL="2063750" indent="-230188" defTabSz="917575">
              <a:defRPr sz="1600">
                <a:solidFill>
                  <a:schemeClr val="tx1"/>
                </a:solidFill>
                <a:latin typeface="Verdana" pitchFamily="34" charset="0"/>
              </a:defRPr>
            </a:lvl5pPr>
            <a:lvl6pPr marL="2520950" indent="-230188" defTabSz="917575" eaLnBrk="0" fontAlgn="base" hangingPunct="0">
              <a:spcBef>
                <a:spcPct val="50000"/>
              </a:spcBef>
              <a:spcAft>
                <a:spcPct val="0"/>
              </a:spcAft>
              <a:buFont typeface="Wingdings" pitchFamily="2" charset="2"/>
              <a:buChar char="§"/>
              <a:defRPr sz="1600">
                <a:solidFill>
                  <a:schemeClr val="tx1"/>
                </a:solidFill>
                <a:latin typeface="Verdana" pitchFamily="34" charset="0"/>
              </a:defRPr>
            </a:lvl6pPr>
            <a:lvl7pPr marL="2978150" indent="-230188" defTabSz="917575" eaLnBrk="0" fontAlgn="base" hangingPunct="0">
              <a:spcBef>
                <a:spcPct val="50000"/>
              </a:spcBef>
              <a:spcAft>
                <a:spcPct val="0"/>
              </a:spcAft>
              <a:buFont typeface="Wingdings" pitchFamily="2" charset="2"/>
              <a:buChar char="§"/>
              <a:defRPr sz="1600">
                <a:solidFill>
                  <a:schemeClr val="tx1"/>
                </a:solidFill>
                <a:latin typeface="Verdana" pitchFamily="34" charset="0"/>
              </a:defRPr>
            </a:lvl7pPr>
            <a:lvl8pPr marL="3435350" indent="-230188" defTabSz="917575" eaLnBrk="0" fontAlgn="base" hangingPunct="0">
              <a:spcBef>
                <a:spcPct val="50000"/>
              </a:spcBef>
              <a:spcAft>
                <a:spcPct val="0"/>
              </a:spcAft>
              <a:buFont typeface="Wingdings" pitchFamily="2" charset="2"/>
              <a:buChar char="§"/>
              <a:defRPr sz="1600">
                <a:solidFill>
                  <a:schemeClr val="tx1"/>
                </a:solidFill>
                <a:latin typeface="Verdana" pitchFamily="34" charset="0"/>
              </a:defRPr>
            </a:lvl8pPr>
            <a:lvl9pPr marL="3892550" indent="-230188" defTabSz="917575" eaLnBrk="0" fontAlgn="base" hangingPunct="0">
              <a:spcBef>
                <a:spcPct val="5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defRPr/>
            </a:pPr>
            <a:fld id="{60A82643-A7D0-4257-9632-BC5D22B11747}" type="slidenum">
              <a:rPr lang="en-US" sz="1800" smtClean="0">
                <a:effectLst>
                  <a:outerShdw blurRad="38100" dist="38100" dir="2700000" algn="tl">
                    <a:srgbClr val="C0C0C0"/>
                  </a:outerShdw>
                </a:effectLst>
                <a:latin typeface="Arial" pitchFamily="34" charset="0"/>
                <a:cs typeface="Arial" pitchFamily="34" charset="0"/>
              </a:rPr>
              <a:pPr eaLnBrk="1" hangingPunct="1">
                <a:spcBef>
                  <a:spcPct val="0"/>
                </a:spcBef>
                <a:buFontTx/>
                <a:buNone/>
                <a:defRPr/>
              </a:pPr>
              <a:t>6</a:t>
            </a:fld>
            <a:endParaRPr lang="en-US" sz="180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2884590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64650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endParaRPr lang="en-MY"/>
          </a:p>
        </p:txBody>
      </p:sp>
      <p:sp>
        <p:nvSpPr>
          <p:cNvPr id="4" name="Header Placeholder 3"/>
          <p:cNvSpPr>
            <a:spLocks noGrp="1"/>
          </p:cNvSpPr>
          <p:nvPr>
            <p:ph type="hdr" sz="quarter" idx="10"/>
          </p:nvPr>
        </p:nvSpPr>
        <p:spPr>
          <a:xfrm>
            <a:off x="1" y="0"/>
            <a:ext cx="2945659" cy="493713"/>
          </a:xfrm>
          <a:prstGeom prst="rect">
            <a:avLst/>
          </a:prstGeom>
        </p:spPr>
        <p:txBody>
          <a:bodyPr/>
          <a:lstStyle/>
          <a:p>
            <a:r>
              <a:rPr lang="en-MY" smtClean="0"/>
              <a:t>Malaysia Productivity Corporation</a:t>
            </a:r>
            <a:endParaRPr lang="en-MY" dirty="0"/>
          </a:p>
        </p:txBody>
      </p:sp>
    </p:spTree>
    <p:extLst>
      <p:ext uri="{BB962C8B-B14F-4D97-AF65-F5344CB8AC3E}">
        <p14:creationId xmlns:p14="http://schemas.microsoft.com/office/powerpoint/2010/main" val="3939629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2528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A13BE2D-A26F-4781-9E0C-691F41C1866B}" type="slidenum">
              <a:rPr lang="en-US" altLang="en-US" sz="1300" smtClean="0">
                <a:latin typeface="Arial" pitchFamily="34" charset="0"/>
              </a:rPr>
              <a:pPr/>
              <a:t>71</a:t>
            </a:fld>
            <a:endParaRPr lang="en-US" altLang="en-US" sz="1300" smtClean="0">
              <a:latin typeface="Arial" pitchFamily="34" charset="0"/>
            </a:endParaRPr>
          </a:p>
        </p:txBody>
      </p:sp>
      <p:sp>
        <p:nvSpPr>
          <p:cNvPr id="87043" name="Rectangle 2"/>
          <p:cNvSpPr>
            <a:spLocks noGrp="1" noChangeArrowheads="1"/>
          </p:cNvSpPr>
          <p:nvPr>
            <p:ph type="body" idx="1"/>
          </p:nvPr>
        </p:nvSpPr>
        <p:spPr bwMode="auto">
          <a:xfrm>
            <a:off x="904875" y="4689992"/>
            <a:ext cx="4986338" cy="4442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3631" tIns="45201" rIns="93631" bIns="45201" numCol="1" anchor="t" anchorCtr="0" compatLnSpc="1">
            <a:prstTxWarp prst="textNoShape">
              <a:avLst/>
            </a:prstTxWarp>
          </a:bodyPr>
          <a:lstStyle/>
          <a:p>
            <a:r>
              <a:rPr lang="en-US" altLang="en-US" smtClean="0"/>
              <a:t>Ideally….coke</a:t>
            </a:r>
          </a:p>
        </p:txBody>
      </p:sp>
      <p:sp>
        <p:nvSpPr>
          <p:cNvPr id="87044" name="Rectangle 3"/>
          <p:cNvSpPr>
            <a:spLocks noGrp="1" noRot="1" noChangeAspect="1" noChangeArrowheads="1" noTextEdit="1"/>
          </p:cNvSpPr>
          <p:nvPr>
            <p:ph type="sldImg"/>
          </p:nvPr>
        </p:nvSpPr>
        <p:spPr bwMode="auto">
          <a:xfrm>
            <a:off x="941388" y="747713"/>
            <a:ext cx="4916487" cy="36877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9576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300" smtClean="0">
                <a:latin typeface="Arial" pitchFamily="34" charset="0"/>
              </a:rPr>
              <a:t>freeleansite.com</a:t>
            </a: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Cover these in detail, very important to take your time.</a:t>
            </a:r>
          </a:p>
        </p:txBody>
      </p:sp>
    </p:spTree>
    <p:extLst>
      <p:ext uri="{BB962C8B-B14F-4D97-AF65-F5344CB8AC3E}">
        <p14:creationId xmlns:p14="http://schemas.microsoft.com/office/powerpoint/2010/main" val="494642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22372DAA-94B1-4122-A8D7-3EFEF866CA41}" type="slidenum">
              <a:rPr lang="en-US" altLang="en-US" sz="1300" smtClean="0">
                <a:latin typeface="Arial" pitchFamily="34" charset="0"/>
              </a:rPr>
              <a:pPr/>
              <a:t>77</a:t>
            </a:fld>
            <a:endParaRPr lang="en-US" altLang="en-US" sz="1300" smtClean="0">
              <a:latin typeface="Arial"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15301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BAFE69C-E7C8-4DC3-8F68-626433F3E7E7}" type="slidenum">
              <a:rPr lang="en-US" altLang="en-US" sz="1300" smtClean="0">
                <a:latin typeface="Arial" pitchFamily="34" charset="0"/>
              </a:rPr>
              <a:pPr/>
              <a:t>78</a:t>
            </a:fld>
            <a:endParaRPr lang="en-US" altLang="en-US" sz="1300" smtClean="0">
              <a:latin typeface="Arial" pitchFamily="34" charset="0"/>
            </a:endParaRPr>
          </a:p>
        </p:txBody>
      </p:sp>
      <p:sp>
        <p:nvSpPr>
          <p:cNvPr id="90115" name="Rectangle 2"/>
          <p:cNvSpPr>
            <a:spLocks noGrp="1" noRot="1" noChangeAspect="1" noChangeArrowheads="1" noTextEdit="1"/>
          </p:cNvSpPr>
          <p:nvPr>
            <p:ph type="sldImg"/>
          </p:nvPr>
        </p:nvSpPr>
        <p:spPr bwMode="auto">
          <a:xfrm>
            <a:off x="550863" y="195263"/>
            <a:ext cx="5697537" cy="4273550"/>
          </a:xfrm>
          <a:solidFill>
            <a:srgbClr val="FFFFFF"/>
          </a:solidFill>
          <a:ln>
            <a:solidFill>
              <a:srgbClr val="000000"/>
            </a:solidFill>
            <a:miter lim="800000"/>
            <a:headEnd/>
            <a:tailEnd/>
          </a:ln>
        </p:spPr>
      </p:sp>
      <p:sp>
        <p:nvSpPr>
          <p:cNvPr id="90116" name="Rectangle 3"/>
          <p:cNvSpPr>
            <a:spLocks noGrp="1" noChangeArrowheads="1"/>
          </p:cNvSpPr>
          <p:nvPr>
            <p:ph type="body" idx="1"/>
          </p:nvPr>
        </p:nvSpPr>
        <p:spPr bwMode="auto">
          <a:xfrm>
            <a:off x="831850" y="4975814"/>
            <a:ext cx="5511800" cy="3919381"/>
          </a:xfrm>
          <a:solidFill>
            <a:srgbClr val="FFFFFF"/>
          </a:solidFill>
          <a:ln>
            <a:solidFill>
              <a:srgbClr val="000000"/>
            </a:solidFill>
            <a:miter lim="800000"/>
            <a:headEnd/>
            <a:tailEnd/>
          </a:ln>
        </p:spPr>
        <p:txBody>
          <a:bodyPr wrap="square" lIns="93024" tIns="46512" rIns="93024" bIns="46512" numCol="1" anchor="t" anchorCtr="0" compatLnSpc="1">
            <a:prstTxWarp prst="textNoShape">
              <a:avLst/>
            </a:prstTxWarp>
          </a:bodyPr>
          <a:lstStyle/>
          <a:p>
            <a:r>
              <a:rPr lang="en-US" altLang="en-US" b="1" smtClean="0"/>
              <a:t>Mention</a:t>
            </a:r>
            <a:r>
              <a:rPr lang="en-US" altLang="en-US" smtClean="0"/>
              <a:t> that not all of these items are required for all value stream maps. Select the attributes that are most relevant to your operation or to a particular process.</a:t>
            </a:r>
          </a:p>
        </p:txBody>
      </p:sp>
    </p:spTree>
    <p:extLst>
      <p:ext uri="{BB962C8B-B14F-4D97-AF65-F5344CB8AC3E}">
        <p14:creationId xmlns:p14="http://schemas.microsoft.com/office/powerpoint/2010/main" val="3532132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78666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EA7E988-0D00-42E8-88F4-F5D9591197BE}" type="slidenum">
              <a:rPr lang="en-US" altLang="en-US" sz="1300" smtClean="0">
                <a:latin typeface="Arial" pitchFamily="34" charset="0"/>
              </a:rPr>
              <a:pPr/>
              <a:t>85</a:t>
            </a:fld>
            <a:endParaRPr lang="en-US" altLang="en-US" sz="1300" smtClean="0">
              <a:latin typeface="Arial" pitchFamily="34" charset="0"/>
            </a:endParaRPr>
          </a:p>
        </p:txBody>
      </p:sp>
      <p:sp>
        <p:nvSpPr>
          <p:cNvPr id="93187"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2364745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001FD6D-C409-4B32-94B1-51D1B37C6F83}" type="slidenum">
              <a:rPr lang="en-US" altLang="en-US" sz="1300" smtClean="0">
                <a:latin typeface="Arial" pitchFamily="34" charset="0"/>
              </a:rPr>
              <a:pPr/>
              <a:t>88</a:t>
            </a:fld>
            <a:endParaRPr lang="en-US" altLang="en-US" sz="1300" smtClean="0">
              <a:latin typeface="Arial" pitchFamily="34" charset="0"/>
            </a:endParaRPr>
          </a:p>
        </p:txBody>
      </p:sp>
      <p:sp>
        <p:nvSpPr>
          <p:cNvPr id="92163" name="Rectangle 2"/>
          <p:cNvSpPr>
            <a:spLocks noGrp="1" noRot="1" noChangeAspect="1" noChangeArrowheads="1" noTextEdit="1"/>
          </p:cNvSpPr>
          <p:nvPr>
            <p:ph type="sldImg"/>
          </p:nvPr>
        </p:nvSpPr>
        <p:spPr bwMode="auto">
          <a:xfrm>
            <a:off x="550863" y="195263"/>
            <a:ext cx="5697537" cy="4273550"/>
          </a:xfrm>
          <a:solidFill>
            <a:srgbClr val="FFFFFF"/>
          </a:solidFill>
          <a:ln>
            <a:solidFill>
              <a:srgbClr val="000000"/>
            </a:solidFill>
            <a:miter lim="800000"/>
            <a:headEnd/>
            <a:tailEnd/>
          </a:ln>
        </p:spPr>
      </p:sp>
      <p:sp>
        <p:nvSpPr>
          <p:cNvPr id="92164" name="Rectangle 3"/>
          <p:cNvSpPr>
            <a:spLocks noGrp="1" noChangeArrowheads="1"/>
          </p:cNvSpPr>
          <p:nvPr>
            <p:ph type="body" idx="1"/>
          </p:nvPr>
        </p:nvSpPr>
        <p:spPr bwMode="auto">
          <a:xfrm>
            <a:off x="831850" y="4975814"/>
            <a:ext cx="5511800" cy="3919381"/>
          </a:xfrm>
          <a:solidFill>
            <a:srgbClr val="FFFFFF"/>
          </a:solidFill>
          <a:ln>
            <a:solidFill>
              <a:srgbClr val="000000"/>
            </a:solidFill>
            <a:miter lim="800000"/>
            <a:headEnd/>
            <a:tailEnd/>
          </a:ln>
        </p:spPr>
        <p:txBody>
          <a:bodyPr wrap="square" lIns="93024" tIns="46512" rIns="93024" bIns="46512" numCol="1" anchor="t" anchorCtr="0" compatLnSpc="1">
            <a:prstTxWarp prst="textNoShape">
              <a:avLst/>
            </a:prstTxWarp>
          </a:bodyPr>
          <a:lstStyle/>
          <a:p>
            <a:r>
              <a:rPr lang="en-US" altLang="en-US" smtClean="0"/>
              <a:t>You need to have a future state map in order to complete a site plan and satisfy Flow Manufacturing criteria for the DMS Gap Assessment.</a:t>
            </a:r>
          </a:p>
        </p:txBody>
      </p:sp>
    </p:spTree>
    <p:extLst>
      <p:ext uri="{BB962C8B-B14F-4D97-AF65-F5344CB8AC3E}">
        <p14:creationId xmlns:p14="http://schemas.microsoft.com/office/powerpoint/2010/main" val="9123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Jidoka – sakichi toyoda</a:t>
            </a:r>
          </a:p>
          <a:p>
            <a:r>
              <a:rPr lang="en-US" altLang="en-US" smtClean="0"/>
              <a:t>JIT – Taichi ono, eijji toyoda</a:t>
            </a:r>
          </a:p>
          <a:p>
            <a:endParaRPr lang="en-MY" altLang="en-US" smtClean="0"/>
          </a:p>
        </p:txBody>
      </p:sp>
      <p:sp>
        <p:nvSpPr>
          <p:cNvPr id="4" name="Slide Number Placeholder 3"/>
          <p:cNvSpPr>
            <a:spLocks noGrp="1"/>
          </p:cNvSpPr>
          <p:nvPr>
            <p:ph type="sldNum" sz="quarter" idx="5"/>
          </p:nvPr>
        </p:nvSpPr>
        <p:spPr/>
        <p:txBody>
          <a:bodyPr/>
          <a:lstStyle/>
          <a:p>
            <a:pPr>
              <a:defRPr/>
            </a:pPr>
            <a:fld id="{BED016DE-AAA9-402A-A452-171BA2FE6FCA}" type="slidenum">
              <a:rPr lang="en-US" smtClean="0"/>
              <a:pPr>
                <a:defRPr/>
              </a:pPr>
              <a:t>17</a:t>
            </a:fld>
            <a:endParaRPr lang="en-US"/>
          </a:p>
        </p:txBody>
      </p:sp>
    </p:spTree>
    <p:extLst>
      <p:ext uri="{BB962C8B-B14F-4D97-AF65-F5344CB8AC3E}">
        <p14:creationId xmlns:p14="http://schemas.microsoft.com/office/powerpoint/2010/main" val="2935419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999CB7F-268F-468F-A49D-6E6FF7983F1F}" type="slidenum">
              <a:rPr lang="en-US" altLang="en-US" sz="1300" smtClean="0">
                <a:latin typeface="Arial" pitchFamily="34" charset="0"/>
              </a:rPr>
              <a:pPr/>
              <a:t>90</a:t>
            </a:fld>
            <a:endParaRPr lang="en-US" altLang="en-US" sz="1300" smtClean="0">
              <a:latin typeface="Arial" pitchFamily="34" charset="0"/>
            </a:endParaRPr>
          </a:p>
        </p:txBody>
      </p:sp>
      <p:sp>
        <p:nvSpPr>
          <p:cNvPr id="94211"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386378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650D6E9D-FDA9-4B10-B6D2-25BCC01D4788}" type="slidenum">
              <a:rPr lang="en-US" altLang="en-US" sz="1300" smtClean="0">
                <a:latin typeface="Arial" pitchFamily="34" charset="0"/>
              </a:rPr>
              <a:pPr/>
              <a:t>91</a:t>
            </a:fld>
            <a:endParaRPr lang="en-US" altLang="en-US" sz="1300" smtClean="0">
              <a:latin typeface="Arial" pitchFamily="34" charset="0"/>
            </a:endParaRPr>
          </a:p>
        </p:txBody>
      </p:sp>
      <p:sp>
        <p:nvSpPr>
          <p:cNvPr id="95235"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227126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526B68F-E6E0-4DB0-94C3-547D254D7131}" type="slidenum">
              <a:rPr lang="en-US" altLang="en-US" sz="1300" smtClean="0">
                <a:latin typeface="Arial" pitchFamily="34" charset="0"/>
              </a:rPr>
              <a:pPr/>
              <a:t>93</a:t>
            </a:fld>
            <a:endParaRPr lang="en-US" altLang="en-US" sz="1300" smtClean="0">
              <a:latin typeface="Arial" pitchFamily="34" charset="0"/>
            </a:endParaRPr>
          </a:p>
        </p:txBody>
      </p:sp>
      <p:sp>
        <p:nvSpPr>
          <p:cNvPr id="96259"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726443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72ED304-3AD7-45FF-827B-089F0438214F}" type="slidenum">
              <a:rPr lang="en-US" altLang="en-US" sz="1300" smtClean="0">
                <a:latin typeface="Arial" pitchFamily="34" charset="0"/>
              </a:rPr>
              <a:pPr/>
              <a:t>94</a:t>
            </a:fld>
            <a:endParaRPr lang="en-US" altLang="en-US" sz="1300" smtClean="0">
              <a:latin typeface="Arial" pitchFamily="34" charset="0"/>
            </a:endParaRPr>
          </a:p>
        </p:txBody>
      </p:sp>
      <p:sp>
        <p:nvSpPr>
          <p:cNvPr id="97283"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1876141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63A00BA-748D-4F31-B56E-52E4F963E9E2}" type="slidenum">
              <a:rPr lang="en-US" altLang="en-US" sz="1300" smtClean="0">
                <a:latin typeface="Arial" pitchFamily="34" charset="0"/>
              </a:rPr>
              <a:pPr/>
              <a:t>95</a:t>
            </a:fld>
            <a:endParaRPr lang="en-US" altLang="en-US" sz="1300" smtClean="0">
              <a:latin typeface="Arial" pitchFamily="34" charset="0"/>
            </a:endParaRPr>
          </a:p>
        </p:txBody>
      </p:sp>
      <p:sp>
        <p:nvSpPr>
          <p:cNvPr id="98307" name="Rectangle 2"/>
          <p:cNvSpPr>
            <a:spLocks noGrp="1" noRot="1" noChangeAspect="1" noChangeArrowheads="1" noTextEdit="1"/>
          </p:cNvSpPr>
          <p:nvPr>
            <p:ph type="sldImg"/>
          </p:nvPr>
        </p:nvSpPr>
        <p:spPr bwMode="auto">
          <a:xfrm>
            <a:off x="931863"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90" tIns="45344" rIns="90690" bIns="45344" numCol="1" anchor="t" anchorCtr="0" compatLnSpc="1">
            <a:prstTxWarp prst="textNoShape">
              <a:avLst/>
            </a:prstTxWarp>
          </a:bodyPr>
          <a:lstStyle/>
          <a:p>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Tree>
    <p:extLst>
      <p:ext uri="{BB962C8B-B14F-4D97-AF65-F5344CB8AC3E}">
        <p14:creationId xmlns:p14="http://schemas.microsoft.com/office/powerpoint/2010/main" val="352262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1BF92C-685C-49B0-86DB-21F7FB075843}" type="slidenum">
              <a:rPr lang="en-US" altLang="en-US" smtClean="0">
                <a:ea typeface="MS PGothic" pitchFamily="34" charset="-128"/>
              </a:rPr>
              <a:pPr eaLnBrk="1" hangingPunct="1"/>
              <a:t>27</a:t>
            </a:fld>
            <a:endParaRPr lang="en-US" altLang="en-US" smtClean="0">
              <a:ea typeface="MS PGothic" pitchFamily="34" charset="-128"/>
            </a:endParaRPr>
          </a:p>
        </p:txBody>
      </p:sp>
      <p:sp>
        <p:nvSpPr>
          <p:cNvPr id="36867" name="Rectangle 2"/>
          <p:cNvSpPr>
            <a:spLocks noGrp="1" noRot="1" noChangeAspect="1" noChangeArrowheads="1" noTextEdit="1"/>
          </p:cNvSpPr>
          <p:nvPr>
            <p:ph type="sldImg"/>
          </p:nvPr>
        </p:nvSpPr>
        <p:spPr>
          <a:xfrm>
            <a:off x="490538" y="328613"/>
            <a:ext cx="5816600" cy="4362450"/>
          </a:xfrm>
          <a:ln/>
        </p:spPr>
      </p:sp>
      <p:sp>
        <p:nvSpPr>
          <p:cNvPr id="36868" name="Text Box 3"/>
          <p:cNvSpPr txBox="1">
            <a:spLocks noChangeArrowheads="1"/>
          </p:cNvSpPr>
          <p:nvPr/>
        </p:nvSpPr>
        <p:spPr bwMode="auto">
          <a:xfrm>
            <a:off x="604238" y="4865126"/>
            <a:ext cx="5815789" cy="483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1200">
                <a:ea typeface="MS PGothic" pitchFamily="34" charset="-128"/>
              </a:rPr>
              <a:t>Lean looks for waste.  There are 7 wastes which together result in underutilized employees.</a:t>
            </a:r>
          </a:p>
          <a:p>
            <a:pPr eaLnBrk="1" hangingPunct="1">
              <a:spcBef>
                <a:spcPct val="50000"/>
              </a:spcBef>
            </a:pPr>
            <a:r>
              <a:rPr lang="en-US" altLang="en-US" sz="1200">
                <a:ea typeface="MS PGothic" pitchFamily="34" charset="-128"/>
              </a:rPr>
              <a:t>For instance, during the initial day of the Kaizen event, team members look for elements of waste in the process.  What are wastes and how can we best define them?</a:t>
            </a:r>
          </a:p>
          <a:p>
            <a:pPr eaLnBrk="1" hangingPunct="1">
              <a:spcBef>
                <a:spcPct val="50000"/>
              </a:spcBef>
            </a:pPr>
            <a:r>
              <a:rPr lang="en-US" altLang="en-US" sz="1200" i="1">
                <a:ea typeface="MS PGothic" pitchFamily="34" charset="-128"/>
              </a:rPr>
              <a:t>( attn trainer - The following are simply examples.  Feel free to use your own.)</a:t>
            </a:r>
          </a:p>
          <a:p>
            <a:pPr eaLnBrk="1" hangingPunct="1">
              <a:spcBef>
                <a:spcPct val="50000"/>
              </a:spcBef>
            </a:pPr>
            <a:r>
              <a:rPr lang="en-US" altLang="en-US" sz="1200">
                <a:ea typeface="MS PGothic" pitchFamily="34" charset="-128"/>
              </a:rPr>
              <a:t>We could ask – </a:t>
            </a:r>
          </a:p>
          <a:p>
            <a:pPr eaLnBrk="1" hangingPunct="1">
              <a:spcBef>
                <a:spcPct val="50000"/>
              </a:spcBef>
            </a:pPr>
            <a:r>
              <a:rPr lang="en-US" altLang="en-US" sz="1200">
                <a:ea typeface="MS PGothic" pitchFamily="34" charset="-128"/>
              </a:rPr>
              <a:t>Does the customer pay us for repeated QA inspections? (picking, packing, shipping) – overprocessing  What if we could package product at the end of the production line for direct movement to the shipping dock for a specific order?</a:t>
            </a:r>
          </a:p>
          <a:p>
            <a:pPr eaLnBrk="1" hangingPunct="1">
              <a:spcBef>
                <a:spcPct val="50000"/>
              </a:spcBef>
            </a:pPr>
            <a:r>
              <a:rPr lang="en-US" altLang="en-US" sz="1200">
                <a:ea typeface="MS PGothic" pitchFamily="34" charset="-128"/>
              </a:rPr>
              <a:t>Would the customer pay us for producing excess inventory that has the potential of becoming obsolete?  Why do we have inventory anyway?  </a:t>
            </a:r>
            <a:r>
              <a:rPr lang="en-US" altLang="en-US" sz="1200" i="1">
                <a:ea typeface="MS PGothic" pitchFamily="34" charset="-128"/>
              </a:rPr>
              <a:t>Is it because the customer demands it?  Why does the customer demand it?  Are they concerned that we can’t meet their demand otherwise?</a:t>
            </a:r>
            <a:endParaRPr lang="en-US" altLang="en-US" sz="1200">
              <a:ea typeface="MS PGothic" pitchFamily="34" charset="-128"/>
            </a:endParaRPr>
          </a:p>
          <a:p>
            <a:pPr eaLnBrk="1" hangingPunct="1">
              <a:spcBef>
                <a:spcPct val="50000"/>
              </a:spcBef>
            </a:pPr>
            <a:r>
              <a:rPr lang="en-US" altLang="en-US" sz="1200">
                <a:ea typeface="MS PGothic" pitchFamily="34" charset="-128"/>
              </a:rPr>
              <a:t>Would the customer pay for the extra steps and/or time an operator takes to retrieve a missing tool?  How about the time the next operator is waiting for the missing tool to be found?</a:t>
            </a:r>
          </a:p>
          <a:p>
            <a:pPr eaLnBrk="1" hangingPunct="1">
              <a:spcBef>
                <a:spcPct val="50000"/>
              </a:spcBef>
            </a:pPr>
            <a:r>
              <a:rPr lang="en-US" altLang="en-US" sz="1200">
                <a:ea typeface="MS PGothic" pitchFamily="34" charset="-128"/>
              </a:rPr>
              <a:t>Does the customer pay us for moving the product from the end of the production line to inventory?  Does the customer pay us for receiving the product into inventory?</a:t>
            </a:r>
          </a:p>
          <a:p>
            <a:pPr eaLnBrk="1" hangingPunct="1">
              <a:spcBef>
                <a:spcPct val="50000"/>
              </a:spcBef>
            </a:pPr>
            <a:endParaRPr lang="en-US" altLang="en-US" sz="1200">
              <a:ea typeface="MS PGothic" pitchFamily="34" charset="-128"/>
            </a:endParaRPr>
          </a:p>
        </p:txBody>
      </p:sp>
    </p:spTree>
    <p:extLst>
      <p:ext uri="{BB962C8B-B14F-4D97-AF65-F5344CB8AC3E}">
        <p14:creationId xmlns:p14="http://schemas.microsoft.com/office/powerpoint/2010/main" val="361842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1EB461-0E8F-4DC3-A347-AD86CBE42885}" type="slidenum">
              <a:rPr lang="en-US" altLang="en-US" smtClean="0"/>
              <a:pPr eaLnBrk="1" hangingPunct="1"/>
              <a:t>38</a:t>
            </a:fld>
            <a:endParaRPr lang="en-US" altLang="en-US" smtClean="0"/>
          </a:p>
        </p:txBody>
      </p:sp>
      <p:sp>
        <p:nvSpPr>
          <p:cNvPr id="37891" name="Rectangle 2"/>
          <p:cNvSpPr>
            <a:spLocks noGrp="1" noRot="1" noChangeAspect="1" noChangeArrowheads="1" noTextEdit="1"/>
          </p:cNvSpPr>
          <p:nvPr>
            <p:ph type="sldImg"/>
          </p:nvPr>
        </p:nvSpPr>
        <p:spPr>
          <a:xfrm>
            <a:off x="490538" y="328613"/>
            <a:ext cx="5816600" cy="43624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75135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64DBAB5-EF46-41A0-836D-7DE215428939}" type="slidenum">
              <a:rPr lang="en-US" altLang="en-US" smtClean="0"/>
              <a:pPr eaLnBrk="1" hangingPunct="1"/>
              <a:t>42</a:t>
            </a:fld>
            <a:endParaRPr lang="en-US" altLang="en-US" smtClean="0"/>
          </a:p>
        </p:txBody>
      </p:sp>
      <p:sp>
        <p:nvSpPr>
          <p:cNvPr id="38915" name="Rectangle 7"/>
          <p:cNvSpPr txBox="1">
            <a:spLocks noGrp="1" noChangeArrowheads="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03841E5-6F95-48D2-A4C8-2972767E272B}" type="slidenum">
              <a:rPr lang="en-US" altLang="en-US" sz="1200"/>
              <a:pPr algn="r" eaLnBrk="1" hangingPunct="1"/>
              <a:t>42</a:t>
            </a:fld>
            <a:endParaRPr lang="en-US" altLang="en-US" sz="1200"/>
          </a:p>
        </p:txBody>
      </p:sp>
      <p:sp>
        <p:nvSpPr>
          <p:cNvPr id="38916" name="Rectangle 2"/>
          <p:cNvSpPr>
            <a:spLocks noGrp="1" noRot="1" noChangeAspect="1" noChangeArrowheads="1" noTextEdit="1"/>
          </p:cNvSpPr>
          <p:nvPr>
            <p:ph type="sldImg"/>
          </p:nvPr>
        </p:nvSpPr>
        <p:spPr>
          <a:xfrm>
            <a:off x="508000" y="339725"/>
            <a:ext cx="5784850" cy="4340225"/>
          </a:xfrm>
          <a:ln/>
        </p:spPr>
      </p:sp>
      <p:sp>
        <p:nvSpPr>
          <p:cNvPr id="38917" name="Rectangle 3"/>
          <p:cNvSpPr>
            <a:spLocks noGrp="1" noChangeArrowheads="1"/>
          </p:cNvSpPr>
          <p:nvPr>
            <p:ph type="body" idx="1"/>
          </p:nvPr>
        </p:nvSpPr>
        <p:spPr>
          <a:xfrm>
            <a:off x="904784" y="5017696"/>
            <a:ext cx="4988109"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225" eaLnBrk="1" hangingPunct="1"/>
            <a:r>
              <a:rPr lang="en-US" altLang="en-US" smtClean="0">
                <a:latin typeface="Arial" pitchFamily="34" charset="0"/>
                <a:cs typeface="Arial" pitchFamily="34" charset="0"/>
              </a:rPr>
              <a:t>Notice how One-Piece Production results in a straight, unimpeded process to meet customers’ needs?  </a:t>
            </a:r>
          </a:p>
          <a:p>
            <a:pPr defTabSz="911225" eaLnBrk="1" hangingPunct="1"/>
            <a:endParaRPr lang="en-US" altLang="en-US" smtClean="0">
              <a:latin typeface="Arial" pitchFamily="34" charset="0"/>
              <a:cs typeface="Arial" pitchFamily="34" charset="0"/>
            </a:endParaRPr>
          </a:p>
          <a:p>
            <a:pPr defTabSz="911225" eaLnBrk="1" hangingPunct="1"/>
            <a:r>
              <a:rPr lang="en-US" altLang="en-US" smtClean="0">
                <a:latin typeface="Arial" pitchFamily="34" charset="0"/>
                <a:cs typeface="Arial" pitchFamily="34" charset="0"/>
              </a:rPr>
              <a:t>Also, notice, One-Piece Production has no room for rework, no stopping off place for inspections.  There is no place for inventory accumulation.  There is also a steady demand – you’ll be hearing more about steady demand, referred to later as “TAKT” time.</a:t>
            </a:r>
          </a:p>
        </p:txBody>
      </p:sp>
    </p:spTree>
    <p:extLst>
      <p:ext uri="{BB962C8B-B14F-4D97-AF65-F5344CB8AC3E}">
        <p14:creationId xmlns:p14="http://schemas.microsoft.com/office/powerpoint/2010/main" val="47121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0" name="Rectangle 5"/>
          <p:cNvSpPr>
            <a:spLocks noGrp="1" noChangeArrowheads="1"/>
          </p:cNvSpPr>
          <p:nvPr>
            <p:ph type="body" idx="1"/>
          </p:nvPr>
        </p:nvSpPr>
        <p:spPr bwMode="auto">
          <a:xfrm>
            <a:off x="887413" y="4648936"/>
            <a:ext cx="5008562" cy="4538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20" tIns="45560" rIns="91120" bIns="45560"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3996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253F732-1923-4776-9CAB-2B809DC32477}" type="slidenum">
              <a:rPr lang="en-US"/>
              <a:pPr>
                <a:defRPr/>
              </a:pPr>
              <a:t>54</a:t>
            </a:fld>
            <a:endParaRPr lang="en-US"/>
          </a:p>
        </p:txBody>
      </p:sp>
      <p:sp>
        <p:nvSpPr>
          <p:cNvPr id="77827" name="Rectangle 2"/>
          <p:cNvSpPr>
            <a:spLocks noGrp="1" noRot="1" noChangeAspect="1" noChangeArrowheads="1" noTextEdit="1"/>
          </p:cNvSpPr>
          <p:nvPr>
            <p:ph type="sldImg"/>
          </p:nvPr>
        </p:nvSpPr>
        <p:spPr bwMode="auto">
          <a:xfrm>
            <a:off x="927100" y="739775"/>
            <a:ext cx="4943475" cy="370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07088" y="4690699"/>
            <a:ext cx="4983499" cy="444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It is important to note that a value stream must be an honest depiction of what is really happening.  In order for the greatest improvements to take place, there must be thorough documentation of all non-value added activities.</a:t>
            </a:r>
          </a:p>
        </p:txBody>
      </p:sp>
    </p:spTree>
    <p:extLst>
      <p:ext uri="{BB962C8B-B14F-4D97-AF65-F5344CB8AC3E}">
        <p14:creationId xmlns:p14="http://schemas.microsoft.com/office/powerpoint/2010/main" val="353426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08C8B5F-DE53-48A9-96F3-AEC997C520F3}" type="slidenum">
              <a:rPr lang="en-US" altLang="en-US" sz="1300" smtClean="0">
                <a:latin typeface="Arial" pitchFamily="34" charset="0"/>
              </a:rPr>
              <a:pPr/>
              <a:t>55</a:t>
            </a:fld>
            <a:endParaRPr lang="en-US" altLang="en-US" sz="1300" smtClean="0">
              <a:latin typeface="Arial" pitchFamily="34" charset="0"/>
            </a:endParaRPr>
          </a:p>
        </p:txBody>
      </p:sp>
      <p:sp>
        <p:nvSpPr>
          <p:cNvPr id="80899" name="Rectangle 2"/>
          <p:cNvSpPr>
            <a:spLocks noGrp="1" noRot="1" noChangeAspect="1" noChangeArrowheads="1" noTextEdit="1"/>
          </p:cNvSpPr>
          <p:nvPr>
            <p:ph type="sldImg"/>
          </p:nvPr>
        </p:nvSpPr>
        <p:spPr bwMode="auto">
          <a:xfrm>
            <a:off x="549275" y="195263"/>
            <a:ext cx="5697538" cy="42735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3"/>
          <p:cNvSpPr>
            <a:spLocks noGrp="1" noChangeArrowheads="1"/>
          </p:cNvSpPr>
          <p:nvPr>
            <p:ph type="body" idx="1"/>
          </p:nvPr>
        </p:nvSpPr>
        <p:spPr bwMode="auto">
          <a:xfrm>
            <a:off x="831850" y="4975814"/>
            <a:ext cx="5511800" cy="3919381"/>
          </a:xfrm>
          <a:solidFill>
            <a:srgbClr val="FFFFFF"/>
          </a:solidFill>
          <a:ln>
            <a:solidFill>
              <a:srgbClr val="000000"/>
            </a:solidFill>
            <a:miter lim="800000"/>
            <a:headEnd/>
            <a:tailEnd/>
          </a:ln>
        </p:spPr>
        <p:txBody>
          <a:bodyPr wrap="square" lIns="93024" tIns="46512" rIns="93024" bIns="46512" numCol="1" anchor="t" anchorCtr="0" compatLnSpc="1">
            <a:prstTxWarp prst="textNoShape">
              <a:avLst/>
            </a:prstTxWarp>
          </a:bodyPr>
          <a:lstStyle/>
          <a:p>
            <a:r>
              <a:rPr lang="en-US" altLang="en-US" b="1" smtClean="0"/>
              <a:t>Explain</a:t>
            </a:r>
            <a:r>
              <a:rPr lang="en-US" altLang="en-US" smtClean="0"/>
              <a:t> that Value Stream Mapping is just one technique and is part of the Total System Strategy of DMS</a:t>
            </a:r>
          </a:p>
          <a:p>
            <a:r>
              <a:rPr lang="en-US" altLang="en-US" b="1" smtClean="0"/>
              <a:t>Mention</a:t>
            </a:r>
            <a:r>
              <a:rPr lang="en-US" altLang="en-US" smtClean="0"/>
              <a:t> that a Value Stream Map is nothing more than a picture of the operation at a point in time and pictures help us see things more clearly</a:t>
            </a:r>
          </a:p>
          <a:p>
            <a:r>
              <a:rPr lang="en-US" altLang="en-US" b="1" smtClean="0"/>
              <a:t>Emphasize</a:t>
            </a:r>
            <a:r>
              <a:rPr lang="en-US" altLang="en-US" smtClean="0"/>
              <a:t> - Eyes for Waste and Eyes for Flow</a:t>
            </a:r>
          </a:p>
        </p:txBody>
      </p:sp>
    </p:spTree>
    <p:extLst>
      <p:ext uri="{BB962C8B-B14F-4D97-AF65-F5344CB8AC3E}">
        <p14:creationId xmlns:p14="http://schemas.microsoft.com/office/powerpoint/2010/main" val="47495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fld id="{7D0065BE-0657-4A47-90AD-C21C55E16B19}" type="datetime4">
              <a:rPr lang="en-US" smtClean="0"/>
              <a:pPr/>
              <a:t>July 1, 2014</a:t>
            </a:fld>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7BE90D50-93C9-4808-94A1-A9142DEF72F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
        <p:nvSpPr>
          <p:cNvPr id="20" name="Footer Placeholder 4"/>
          <p:cNvSpPr>
            <a:spLocks/>
          </p:cNvSpPr>
          <p:nvPr userDrawn="1"/>
        </p:nvSpPr>
        <p:spPr bwMode="auto">
          <a:xfrm>
            <a:off x="3124200" y="6286500"/>
            <a:ext cx="3429000" cy="365125"/>
          </a:xfrm>
          <a:prstGeom prst="rect">
            <a:avLst/>
          </a:prstGeom>
          <a:noFill/>
          <a:ln w="9525">
            <a:noFill/>
            <a:miter lim="800000"/>
            <a:headEnd/>
            <a:tailEnd/>
          </a:ln>
        </p:spPr>
        <p:txBody>
          <a:bodyPr lIns="0" tIns="0" rIns="0" bIns="0" anchor="b"/>
          <a:lstStyle/>
          <a:p>
            <a:pPr>
              <a:defRPr/>
            </a:pPr>
            <a:r>
              <a:rPr lang="en-US" sz="1200" b="1" dirty="0">
                <a:solidFill>
                  <a:srgbClr val="645F5F"/>
                </a:solidFill>
                <a:latin typeface="Arial" pitchFamily="34" charset="0"/>
              </a:rPr>
              <a:t>Transformation . Innovation . Partnership</a:t>
            </a:r>
            <a:endParaRPr lang="en-MY" sz="1200" b="1" dirty="0">
              <a:solidFill>
                <a:srgbClr val="645F5F"/>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A16C3AA4-67BE-44F7-809A-3582401494AF}" type="datetime4">
              <a:rPr lang="en-US" smtClean="0"/>
              <a:pPr/>
              <a:t>July 1, 2014</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7BE90D50-93C9-4808-94A1-A9142DEF72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7BE90D50-93C9-4808-94A1-A9142DEF72F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25172EEB-1769-4776-AD69-E7C1260563EB}" type="datetime4">
              <a:rPr lang="en-US" smtClean="0"/>
              <a:pPr/>
              <a:t>July 1, 2014</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143000"/>
            <a:ext cx="85344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fld id="{C3F4DDB3-295B-401F-B635-84D9A536B648}" type="datetimeFigureOut">
              <a:rPr lang="en-US"/>
              <a:pPr>
                <a:defRPr/>
              </a:pPr>
              <a:t>7/1/2014</a:t>
            </a:fld>
            <a:endParaRPr lang="en-US" dirty="0"/>
          </a:p>
        </p:txBody>
      </p:sp>
      <p:sp>
        <p:nvSpPr>
          <p:cNvPr id="4" name="Title 1"/>
          <p:cNvSpPr>
            <a:spLocks noGrp="1"/>
          </p:cNvSpPr>
          <p:nvPr>
            <p:ph type="title" idx="11"/>
          </p:nvPr>
        </p:nvSpPr>
        <p:spPr>
          <a:xfrm>
            <a:off x="301752" y="231648"/>
            <a:ext cx="8534400" cy="682752"/>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69114605"/>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1_Content">
    <p:spTree>
      <p:nvGrpSpPr>
        <p:cNvPr id="1" name=""/>
        <p:cNvGrpSpPr/>
        <p:nvPr/>
      </p:nvGrpSpPr>
      <p:grpSpPr>
        <a:xfrm>
          <a:off x="0" y="0"/>
          <a:ext cx="0" cy="0"/>
          <a:chOff x="0" y="0"/>
          <a:chExt cx="0" cy="0"/>
        </a:xfrm>
      </p:grpSpPr>
      <p:sp>
        <p:nvSpPr>
          <p:cNvPr id="3" name="Rectangle 70"/>
          <p:cNvSpPr>
            <a:spLocks noChangeArrowheads="1"/>
          </p:cNvSpPr>
          <p:nvPr userDrawn="1"/>
        </p:nvSpPr>
        <p:spPr bwMode="auto">
          <a:xfrm>
            <a:off x="7512050" y="6248400"/>
            <a:ext cx="2235200" cy="457200"/>
          </a:xfrm>
          <a:prstGeom prst="rect">
            <a:avLst/>
          </a:prstGeom>
          <a:noFill/>
          <a:ln w="9525">
            <a:noFill/>
            <a:miter lim="800000"/>
            <a:headEnd/>
            <a:tailEnd/>
          </a:ln>
          <a:effectLst/>
        </p:spPr>
        <p:txBody>
          <a:bodyPr/>
          <a:lstStyle/>
          <a:p>
            <a:pPr algn="r" fontAlgn="auto">
              <a:spcAft>
                <a:spcPts val="0"/>
              </a:spcAft>
              <a:defRPr/>
            </a:pPr>
            <a:endParaRPr lang="en-US" b="1">
              <a:solidFill>
                <a:srgbClr val="000000"/>
              </a:solidFill>
              <a:latin typeface="Times New Roman" pitchFamily="18" charset="0"/>
            </a:endParaRPr>
          </a:p>
        </p:txBody>
      </p:sp>
      <p:sp>
        <p:nvSpPr>
          <p:cNvPr id="4" name="Rectangle 71"/>
          <p:cNvSpPr>
            <a:spLocks noChangeArrowheads="1"/>
          </p:cNvSpPr>
          <p:nvPr userDrawn="1"/>
        </p:nvSpPr>
        <p:spPr bwMode="auto">
          <a:xfrm>
            <a:off x="3048000" y="6400800"/>
            <a:ext cx="3136900" cy="457200"/>
          </a:xfrm>
          <a:prstGeom prst="rect">
            <a:avLst/>
          </a:prstGeom>
          <a:noFill/>
          <a:ln w="9525">
            <a:noFill/>
            <a:miter lim="800000"/>
            <a:headEnd/>
            <a:tailEnd/>
          </a:ln>
        </p:spPr>
        <p:txBody>
          <a:bodyPr/>
          <a:lstStyle/>
          <a:p>
            <a:pPr algn="ctr" fontAlgn="auto">
              <a:spcBef>
                <a:spcPts val="0"/>
              </a:spcBef>
              <a:spcAft>
                <a:spcPts val="0"/>
              </a:spcAft>
              <a:defRPr/>
            </a:pPr>
            <a:endParaRPr lang="en-US" sz="1400">
              <a:solidFill>
                <a:schemeClr val="bg2"/>
              </a:solidFill>
              <a:latin typeface="Times New Roman" pitchFamily="18" charset="0"/>
            </a:endParaRPr>
          </a:p>
        </p:txBody>
      </p:sp>
      <p:pic>
        <p:nvPicPr>
          <p:cNvPr id="5" name="Picture 15" descr="Logo MPC (Lates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248400"/>
            <a:ext cx="9890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2743200" y="6324600"/>
            <a:ext cx="3733800" cy="228600"/>
          </a:xfrm>
          <a:prstGeom prst="rect">
            <a:avLst/>
          </a:prstGeom>
          <a:noFill/>
          <a:ln>
            <a:noFill/>
          </a:ln>
          <a:effectLst>
            <a:prstShdw prst="shdw13" dist="53882" dir="13500000">
              <a:schemeClr val="accent1">
                <a:gamma/>
                <a:shade val="60000"/>
                <a:invGamma/>
                <a:alpha val="50000"/>
              </a:schemeClr>
            </a:prstShdw>
          </a:effectLst>
          <a:extLst/>
        </p:spPr>
        <p:txBody>
          <a:bodyPr>
            <a:spAutoFit/>
          </a:bodyPr>
          <a:lstStyle/>
          <a:p>
            <a:pPr algn="ctr" fontAlgn="auto">
              <a:spcBef>
                <a:spcPct val="50000"/>
              </a:spcBef>
              <a:spcAft>
                <a:spcPts val="0"/>
              </a:spcAft>
              <a:defRPr/>
            </a:pPr>
            <a:r>
              <a:rPr lang="en-US" sz="900" b="1">
                <a:latin typeface="Verdana" pitchFamily="34" charset="0"/>
              </a:rPr>
              <a:t>TRANSFORMATION. INNOVATION. PARTNERSHIP.</a:t>
            </a:r>
          </a:p>
        </p:txBody>
      </p:sp>
      <p:sp>
        <p:nvSpPr>
          <p:cNvPr id="2" name="Content Placeholder 1"/>
          <p:cNvSpPr>
            <a:spLocks noGrp="1"/>
          </p:cNvSpPr>
          <p:nvPr>
            <p:ph/>
          </p:nvPr>
        </p:nvSpPr>
        <p:spPr>
          <a:xfrm>
            <a:off x="458788" y="9144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309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96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ADEAAE2-3B2A-44AB-B325-190A91BC8DF8}" type="slidenum">
              <a:rPr lang="en-US"/>
              <a:pPr>
                <a:defRPr/>
              </a:pPr>
              <a:t>‹#›</a:t>
            </a:fld>
            <a:endParaRPr lang="en-US"/>
          </a:p>
        </p:txBody>
      </p:sp>
    </p:spTree>
    <p:extLst>
      <p:ext uri="{BB962C8B-B14F-4D97-AF65-F5344CB8AC3E}">
        <p14:creationId xmlns:p14="http://schemas.microsoft.com/office/powerpoint/2010/main" val="366781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D47BB8AF-C16A-4836-A92D-61834B5F0BA5}" type="datetime4">
              <a:rPr lang="en-US" smtClean="0"/>
              <a:pPr/>
              <a:t>July 1, 2014</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7BE90D50-93C9-4808-94A1-A9142DEF72F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3">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647D2193-4505-4A75-99BB-880C6989A757}" type="datetime4">
              <a:rPr lang="en-US" smtClean="0"/>
              <a:pPr/>
              <a:t>July 1, 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7BE90D50-93C9-4808-94A1-A9142DEF72F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fld id="{113A18F4-33C3-445B-924C-31108C51719C}" type="datetime4">
              <a:rPr lang="en-US" smtClean="0"/>
              <a:pPr/>
              <a:t>July 1, 2014</a:t>
            </a:fld>
            <a:endParaRPr lang="en-US"/>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4343400" y="1040174"/>
            <a:ext cx="457200" cy="441325"/>
          </a:xfrm>
          <a:prstGeom prst="rect">
            <a:avLst/>
          </a:prstGeom>
        </p:spPr>
        <p:txBody>
          <a:bodyPr/>
          <a:lstStyle/>
          <a:p>
            <a:fld id="{7BE90D50-93C9-4808-94A1-A9142DEF72F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3AF7543A-E259-478F-9E0D-57BA40E442B7}" type="datetime4">
              <a:rPr lang="en-US" smtClean="0"/>
              <a:pPr/>
              <a:t>July 1, 2014</a:t>
            </a:fld>
            <a:endParaRPr lang="en-US"/>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fld id="{7BE90D50-93C9-4808-94A1-A9142DEF72F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fld id="{1EFB012D-77A1-44B0-BB26-329BA1EE55C9}" type="datetime4">
              <a:rPr lang="en-US" smtClean="0"/>
              <a:pPr/>
              <a:t>July 1, 2014</a:t>
            </a:fld>
            <a:endParaRPr lang="en-US"/>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userDrawn="1"/>
        </p:nvSpPr>
        <p:spPr bwMode="auto">
          <a:xfrm>
            <a:off x="149352" y="6255777"/>
            <a:ext cx="8842248" cy="57419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ctr"/>
            <a:r>
              <a:rPr kumimoji="0" lang="en-US" sz="1400" dirty="0" smtClean="0"/>
              <a:t>Transformation</a:t>
            </a:r>
            <a:r>
              <a:rPr kumimoji="0" lang="en-US" sz="1400" baseline="0" dirty="0" smtClean="0"/>
              <a:t> :: Innovation :: Partnership</a:t>
            </a:r>
            <a:endParaRPr kumimoji="0" lang="en-US" sz="1400" dirty="0"/>
          </a:p>
        </p:txBody>
      </p:sp>
      <p:pic>
        <p:nvPicPr>
          <p:cNvPr id="12" name="Picture 11" descr="Logo MPC (Lates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286500"/>
            <a:ext cx="1402341" cy="54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8382001" y="6255777"/>
            <a:ext cx="685799" cy="545401"/>
            <a:chOff x="277344" y="3455797"/>
            <a:chExt cx="2039395" cy="1649601"/>
          </a:xfrm>
        </p:grpSpPr>
        <p:sp>
          <p:nvSpPr>
            <p:cNvPr id="14" name="Rectangle 13"/>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5" name="Picture 2" descr="C:\Users\hanisah\Documents\LEAN\Logo Lean.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Line 6"/>
          <p:cNvSpPr>
            <a:spLocks noChangeShapeType="1"/>
          </p:cNvSpPr>
          <p:nvPr userDrawn="1"/>
        </p:nvSpPr>
        <p:spPr bwMode="auto">
          <a:xfrm>
            <a:off x="0" y="6248400"/>
            <a:ext cx="9144000"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MY"/>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7BE90D50-93C9-4808-94A1-A9142DEF72F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91200" y="6404984"/>
            <a:ext cx="3044952" cy="365760"/>
          </a:xfrm>
          <a:prstGeom prst="rect">
            <a:avLst/>
          </a:prstGeom>
        </p:spPr>
        <p:txBody>
          <a:bodyPr/>
          <a:lstStyle/>
          <a:p>
            <a:fld id="{DC7EAB0C-2220-4D0E-A0DD-DB7FA0F742F4}" type="datetime4">
              <a:rPr lang="en-US" smtClean="0"/>
              <a:pPr/>
              <a:t>July 1, 2014</a:t>
            </a:fld>
            <a:endParaRPr lang="en-US"/>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p>
            <a:fld id="{7BE90D50-93C9-4808-94A1-A9142DEF72F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E3416D63-31BF-4B94-B6C5-E20B2C63F515}" type="datetime4">
              <a:rPr lang="en-US" smtClean="0"/>
              <a:pPr/>
              <a:t>July 1, 2014</a:t>
            </a:fld>
            <a:endParaRPr lang="en-US"/>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255777"/>
            <a:ext cx="8842248" cy="57419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ctr"/>
            <a:r>
              <a:rPr kumimoji="0" lang="en-US" sz="1400" dirty="0" smtClean="0"/>
              <a:t>Transformation</a:t>
            </a:r>
            <a:r>
              <a:rPr kumimoji="0" lang="en-US" sz="1400" baseline="0" dirty="0" smtClean="0"/>
              <a:t> :: Innovation :: Partnership</a:t>
            </a:r>
            <a:endParaRPr kumimoji="0" lang="en-US" sz="1400" dirty="0"/>
          </a:p>
        </p:txBody>
      </p:sp>
      <p:sp>
        <p:nvSpPr>
          <p:cNvPr id="8" name="Rectangle 7"/>
          <p:cNvSpPr>
            <a:spLocks noChangeArrowheads="1"/>
          </p:cNvSpPr>
          <p:nvPr/>
        </p:nvSpPr>
        <p:spPr bwMode="auto">
          <a:xfrm>
            <a:off x="152400" y="155448"/>
            <a:ext cx="8833104" cy="610032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49352" y="10668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01752" y="231648"/>
            <a:ext cx="8534400" cy="6827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191768"/>
            <a:ext cx="8534400" cy="4980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11" descr="Logo MPC (Latest)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2400" y="6286500"/>
            <a:ext cx="1402341" cy="54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userDrawn="1"/>
        </p:nvGrpSpPr>
        <p:grpSpPr>
          <a:xfrm>
            <a:off x="8382001" y="6255777"/>
            <a:ext cx="685799" cy="545401"/>
            <a:chOff x="277344" y="3455797"/>
            <a:chExt cx="2039395" cy="1649601"/>
          </a:xfrm>
        </p:grpSpPr>
        <p:sp>
          <p:nvSpPr>
            <p:cNvPr id="24" name="Rectangle 23"/>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5" name="Picture 2" descr="C:\Users\hanisah\Documents\LEAN\Logo Lean.png"/>
            <p:cNvPicPr>
              <a:picLocks noChangeAspect="1" noChangeArrowheads="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Straight Connector 26"/>
          <p:cNvSpPr>
            <a:spLocks noChangeShapeType="1"/>
          </p:cNvSpPr>
          <p:nvPr userDrawn="1"/>
        </p:nvSpPr>
        <p:spPr bwMode="auto">
          <a:xfrm>
            <a:off x="152400" y="9906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8" name="Line 6"/>
          <p:cNvSpPr>
            <a:spLocks noChangeShapeType="1"/>
          </p:cNvSpPr>
          <p:nvPr userDrawn="1"/>
        </p:nvSpPr>
        <p:spPr bwMode="auto">
          <a:xfrm>
            <a:off x="0" y="6248400"/>
            <a:ext cx="9144000"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MY"/>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8" r:id="rId13"/>
    <p:sldLayoutId id="2147483781" r:id="rId14"/>
    <p:sldLayoutId id="2147483782" r:id="rId15"/>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rgbClr val="0070C0"/>
          </a:solidFill>
          <a:latin typeface="Arial Rounded MT Bold" pitchFamily="34"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25.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cid:image002.gif@01CA5C60.5F233880" TargetMode="Externa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3.wmf"/><Relationship Id="rId11" Type="http://schemas.openxmlformats.org/officeDocument/2006/relationships/image" Target="../media/image57.jpeg"/><Relationship Id="rId5" Type="http://schemas.openxmlformats.org/officeDocument/2006/relationships/image" Target="../media/image52.wmf"/><Relationship Id="rId10" Type="http://schemas.openxmlformats.org/officeDocument/2006/relationships/hyperlink" Target="http://images.search.yahoo.com/search/images/view?back=http://images.search.yahoo.com/search/images?p=human+talent&amp;ei=UTF-8&amp;js=1&amp;ni=20&amp;fr=yfp-t-501&amp;b=21&amp;w=231&amp;h=213&amp;imgurl=www.highfielduk.co.uk/images/talent_circ1.jpg&amp;rurl=http://www.highfielduk.co.uk/talent_diagram.html&amp;size=4.4kB&amp;name=talent_circ1.jpg&amp;p=human+talent&amp;type=jpeg&amp;no=30&amp;tt=8,151&amp;oid=ab51c38d91b6cf78&amp;ei=UTF-8" TargetMode="External"/><Relationship Id="rId4" Type="http://schemas.openxmlformats.org/officeDocument/2006/relationships/image" Target="../media/image51.wmf"/><Relationship Id="rId9" Type="http://schemas.openxmlformats.org/officeDocument/2006/relationships/image" Target="../media/image56.wmf"/></Relationships>
</file>

<file path=ppt/slides/_rels/slide2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 Id="rId5" Type="http://schemas.openxmlformats.org/officeDocument/2006/relationships/image" Target="cid:image002.gif@01CA5C60.5F233880"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wmf"/><Relationship Id="rId1" Type="http://schemas.openxmlformats.org/officeDocument/2006/relationships/slideLayout" Target="../slideLayouts/slideLayout6.xml"/><Relationship Id="rId4" Type="http://schemas.openxmlformats.org/officeDocument/2006/relationships/image" Target="../media/image63.gif"/></Relationships>
</file>

<file path=ppt/slides/_rels/slide31.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human+talent&amp;ei=UTF-8&amp;js=1&amp;ni=20&amp;fr=yfp-t-501&amp;b=21&amp;w=231&amp;h=213&amp;imgurl=www.highfielduk.co.uk/images/talent_circ1.jpg&amp;rurl=http://www.highfielduk.co.uk/talent_diagram.html&amp;size=4.4kB&amp;name=talent_circ1.jpg&amp;p=human+talent&amp;type=jpeg&amp;no=30&amp;tt=8,151&amp;oid=ab51c38d91b6cf78&amp;ei=UTF-8" TargetMode="External"/><Relationship Id="rId2" Type="http://schemas.openxmlformats.org/officeDocument/2006/relationships/image" Target="../media/image64.wmf"/><Relationship Id="rId1" Type="http://schemas.openxmlformats.org/officeDocument/2006/relationships/slideLayout" Target="../slideLayouts/slideLayout6.xml"/><Relationship Id="rId5" Type="http://schemas.openxmlformats.org/officeDocument/2006/relationships/image" Target="../media/image65.wmf"/><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6.xml"/><Relationship Id="rId5" Type="http://schemas.openxmlformats.org/officeDocument/2006/relationships/image" Target="../media/image69.gif"/><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gif"/><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wmf"/></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wmf"/><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8.wmf"/><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 Id="rId9"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4.wmf"/><Relationship Id="rId4" Type="http://schemas.openxmlformats.org/officeDocument/2006/relationships/image" Target="../media/image9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6.emf"/></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02.png"/></Relationships>
</file>

<file path=ppt/slides/_rels/slide5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notesSlide" Target="../notesSlides/notesSlide23.xml"/><Relationship Id="rId7" Type="http://schemas.openxmlformats.org/officeDocument/2006/relationships/image" Target="../media/image10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08.w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13.wmf"/><Relationship Id="rId4" Type="http://schemas.openxmlformats.org/officeDocument/2006/relationships/oleObject" Target="../embeddings/oleObject6.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7.wmf"/><Relationship Id="rId4" Type="http://schemas.openxmlformats.org/officeDocument/2006/relationships/oleObject" Target="../embeddings/oleObject8.bin"/></Relationships>
</file>

<file path=ppt/slides/_rels/slide7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a:xfrm>
            <a:off x="1295400" y="2819400"/>
            <a:ext cx="6858366" cy="1371600"/>
          </a:xfrm>
        </p:spPr>
        <p:txBody>
          <a:bodyPr>
            <a:normAutofit/>
          </a:bodyPr>
          <a:lstStyle/>
          <a:p>
            <a:pPr algn="ctr" eaLnBrk="1" hangingPunct="1"/>
            <a:r>
              <a:rPr lang="en-US" sz="3600" b="1" dirty="0" smtClean="0">
                <a:solidFill>
                  <a:sysClr val="windowText" lastClr="000000"/>
                </a:solidFill>
                <a:latin typeface="Century Gothic" pitchFamily="34" charset="0"/>
                <a:cs typeface="Aharoni" pitchFamily="2" charset="-79"/>
              </a:rPr>
              <a:t>LEAN MANAGEMENT :</a:t>
            </a:r>
            <a:br>
              <a:rPr lang="en-US" sz="3600" b="1" dirty="0" smtClean="0">
                <a:solidFill>
                  <a:sysClr val="windowText" lastClr="000000"/>
                </a:solidFill>
                <a:latin typeface="Century Gothic" pitchFamily="34" charset="0"/>
                <a:cs typeface="Aharoni" pitchFamily="2" charset="-79"/>
              </a:rPr>
            </a:br>
            <a:r>
              <a:rPr lang="en-US" sz="3600" b="1" dirty="0" smtClean="0">
                <a:solidFill>
                  <a:sysClr val="windowText" lastClr="000000"/>
                </a:solidFill>
                <a:latin typeface="Century Gothic" pitchFamily="34" charset="0"/>
                <a:cs typeface="Aharoni" pitchFamily="2" charset="-79"/>
              </a:rPr>
              <a:t>Value Stream Mapping (VSM)</a:t>
            </a:r>
            <a:endParaRPr lang="en-MY" sz="3600" b="1" dirty="0" smtClean="0">
              <a:solidFill>
                <a:sysClr val="windowText" lastClr="000000"/>
              </a:solidFill>
              <a:latin typeface="Century Gothic" pitchFamily="34" charset="0"/>
              <a:cs typeface="Aharoni" pitchFamily="2" charset="-79"/>
            </a:endParaRPr>
          </a:p>
        </p:txBody>
      </p:sp>
      <p:pic>
        <p:nvPicPr>
          <p:cNvPr id="6" name="Picture 11" descr="Logo MPC (Lates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77077"/>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hanisah\Documents\LEAN\Logo Le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707" y="228600"/>
            <a:ext cx="2549412" cy="20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6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6"/>
          <p:cNvGrpSpPr>
            <a:grpSpLocks/>
          </p:cNvGrpSpPr>
          <p:nvPr/>
        </p:nvGrpSpPr>
        <p:grpSpPr bwMode="auto">
          <a:xfrm>
            <a:off x="1371600" y="1457594"/>
            <a:ext cx="6640513" cy="4478917"/>
            <a:chOff x="827584" y="476672"/>
            <a:chExt cx="7488832" cy="5334680"/>
          </a:xfrm>
          <a:effectLst>
            <a:glow rad="101600">
              <a:schemeClr val="accent5">
                <a:satMod val="175000"/>
                <a:alpha val="40000"/>
              </a:schemeClr>
            </a:glow>
          </a:effectLst>
        </p:grpSpPr>
        <p:sp>
          <p:nvSpPr>
            <p:cNvPr id="33" name="Rectangle 32"/>
            <p:cNvSpPr/>
            <p:nvPr/>
          </p:nvSpPr>
          <p:spPr>
            <a:xfrm>
              <a:off x="827584" y="1773439"/>
              <a:ext cx="2376172" cy="974559"/>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latin typeface="Arial" pitchFamily="34" charset="0"/>
                  <a:cs typeface="Arial" pitchFamily="34" charset="0"/>
                </a:rPr>
                <a:t>Technique / Practices used </a:t>
              </a:r>
            </a:p>
            <a:p>
              <a:pPr algn="ctr">
                <a:defRPr/>
              </a:pPr>
              <a:r>
                <a:rPr lang="en-US" sz="1000" b="1" dirty="0">
                  <a:solidFill>
                    <a:schemeClr val="tx1"/>
                  </a:solidFill>
                  <a:latin typeface="Arial" pitchFamily="34" charset="0"/>
                  <a:cs typeface="Arial" pitchFamily="34" charset="0"/>
                </a:rPr>
                <a:t>to  Establish and Maintain </a:t>
              </a:r>
            </a:p>
            <a:p>
              <a:pPr algn="ctr">
                <a:defRPr/>
              </a:pPr>
              <a:r>
                <a:rPr lang="en-US" sz="1000" b="1" dirty="0">
                  <a:solidFill>
                    <a:schemeClr val="tx1"/>
                  </a:solidFill>
                  <a:latin typeface="Arial" pitchFamily="34" charset="0"/>
                  <a:cs typeface="Arial" pitchFamily="34" charset="0"/>
                </a:rPr>
                <a:t>Quality  Environment </a:t>
              </a:r>
            </a:p>
            <a:p>
              <a:pPr algn="ctr">
                <a:defRPr/>
              </a:pPr>
              <a:r>
                <a:rPr lang="en-US" sz="1000" b="1" dirty="0">
                  <a:solidFill>
                    <a:schemeClr val="tx1"/>
                  </a:solidFill>
                  <a:latin typeface="Arial" pitchFamily="34" charset="0"/>
                  <a:cs typeface="Arial" pitchFamily="34" charset="0"/>
                </a:rPr>
                <a:t> in Organization </a:t>
              </a:r>
            </a:p>
          </p:txBody>
        </p:sp>
        <p:sp>
          <p:nvSpPr>
            <p:cNvPr id="34" name="Rectangle 33"/>
            <p:cNvSpPr/>
            <p:nvPr/>
          </p:nvSpPr>
          <p:spPr>
            <a:xfrm>
              <a:off x="3419627" y="1413138"/>
              <a:ext cx="2376173" cy="135232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latin typeface="Arial" pitchFamily="34" charset="0"/>
                  <a:cs typeface="Arial" pitchFamily="34" charset="0"/>
                </a:rPr>
                <a:t>Continuous Improvement </a:t>
              </a:r>
            </a:p>
            <a:p>
              <a:pPr algn="ctr">
                <a:defRPr/>
              </a:pPr>
              <a:r>
                <a:rPr lang="en-US" sz="1000" b="1" dirty="0">
                  <a:solidFill>
                    <a:schemeClr val="tx1"/>
                  </a:solidFill>
                  <a:latin typeface="Arial" pitchFamily="34" charset="0"/>
                  <a:cs typeface="Arial" pitchFamily="34" charset="0"/>
                </a:rPr>
                <a:t>of the Technique/</a:t>
              </a:r>
            </a:p>
            <a:p>
              <a:pPr algn="ctr">
                <a:defRPr/>
              </a:pPr>
              <a:r>
                <a:rPr lang="en-US" sz="1000" b="1" dirty="0">
                  <a:solidFill>
                    <a:schemeClr val="tx1"/>
                  </a:solidFill>
                  <a:latin typeface="Arial" pitchFamily="34" charset="0"/>
                  <a:cs typeface="Arial" pitchFamily="34" charset="0"/>
                </a:rPr>
                <a:t>Practices used </a:t>
              </a:r>
            </a:p>
            <a:p>
              <a:pPr algn="ctr">
                <a:defRPr/>
              </a:pPr>
              <a:r>
                <a:rPr lang="en-US" sz="1000" b="1" dirty="0">
                  <a:solidFill>
                    <a:schemeClr val="tx1"/>
                  </a:solidFill>
                  <a:latin typeface="Arial" pitchFamily="34" charset="0"/>
                  <a:cs typeface="Arial" pitchFamily="34" charset="0"/>
                </a:rPr>
                <a:t>in Existing 5S System</a:t>
              </a:r>
            </a:p>
          </p:txBody>
        </p:sp>
        <p:sp>
          <p:nvSpPr>
            <p:cNvPr id="35" name="Rectangle 34"/>
            <p:cNvSpPr/>
            <p:nvPr/>
          </p:nvSpPr>
          <p:spPr>
            <a:xfrm>
              <a:off x="5940243" y="1052837"/>
              <a:ext cx="2376173" cy="1728493"/>
            </a:xfrm>
            <a:prstGeom prst="rect">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latin typeface="Arial" pitchFamily="34" charset="0"/>
                  <a:cs typeface="Arial" pitchFamily="34" charset="0"/>
                </a:rPr>
                <a:t>Specific Continuous Improvement </a:t>
              </a:r>
            </a:p>
            <a:p>
              <a:pPr algn="ctr">
                <a:defRPr/>
              </a:pPr>
              <a:r>
                <a:rPr lang="en-US" sz="1000" b="1" dirty="0">
                  <a:solidFill>
                    <a:schemeClr val="tx1"/>
                  </a:solidFill>
                  <a:latin typeface="Arial" pitchFamily="34" charset="0"/>
                  <a:cs typeface="Arial" pitchFamily="34" charset="0"/>
                </a:rPr>
                <a:t>of the Technique/</a:t>
              </a:r>
            </a:p>
            <a:p>
              <a:pPr algn="ctr">
                <a:defRPr/>
              </a:pPr>
              <a:r>
                <a:rPr lang="en-US" sz="1000" b="1" dirty="0">
                  <a:solidFill>
                    <a:schemeClr val="tx1"/>
                  </a:solidFill>
                  <a:latin typeface="Arial" pitchFamily="34" charset="0"/>
                  <a:cs typeface="Arial" pitchFamily="34" charset="0"/>
                </a:rPr>
                <a:t>Practices used </a:t>
              </a:r>
            </a:p>
            <a:p>
              <a:pPr algn="ctr">
                <a:defRPr/>
              </a:pPr>
              <a:r>
                <a:rPr lang="en-US" sz="1000" b="1" dirty="0">
                  <a:solidFill>
                    <a:schemeClr val="tx1"/>
                  </a:solidFill>
                  <a:latin typeface="Arial" pitchFamily="34" charset="0"/>
                  <a:cs typeface="Arial" pitchFamily="34" charset="0"/>
                </a:rPr>
                <a:t>in Existing 5S System Especially in Quality and Product Delivery</a:t>
              </a:r>
            </a:p>
          </p:txBody>
        </p:sp>
        <p:sp>
          <p:nvSpPr>
            <p:cNvPr id="36" name="Rectangle 35"/>
            <p:cNvSpPr/>
            <p:nvPr/>
          </p:nvSpPr>
          <p:spPr>
            <a:xfrm>
              <a:off x="827584" y="2852756"/>
              <a:ext cx="2376172" cy="2591946"/>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ü"/>
                <a:defRPr/>
              </a:pPr>
              <a:r>
                <a:rPr lang="en-US" sz="1000" dirty="0">
                  <a:solidFill>
                    <a:schemeClr val="tx1"/>
                  </a:solidFill>
                  <a:latin typeface="Trebuchet MS" pitchFamily="34" charset="0"/>
                </a:rPr>
                <a:t> Clean and conducive</a:t>
              </a:r>
            </a:p>
            <a:p>
              <a:pPr>
                <a:defRPr/>
              </a:pPr>
              <a:r>
                <a:rPr lang="en-US" sz="1000" dirty="0">
                  <a:solidFill>
                    <a:schemeClr val="tx1"/>
                  </a:solidFill>
                  <a:latin typeface="Trebuchet MS" pitchFamily="34" charset="0"/>
                </a:rPr>
                <a:t>    work place.</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Proper storage and </a:t>
              </a:r>
            </a:p>
            <a:p>
              <a:pPr>
                <a:defRPr/>
              </a:pPr>
              <a:r>
                <a:rPr lang="en-US" sz="1000" dirty="0">
                  <a:solidFill>
                    <a:schemeClr val="tx1"/>
                  </a:solidFill>
                  <a:latin typeface="Trebuchet MS" pitchFamily="34" charset="0"/>
                </a:rPr>
                <a:t>    management of </a:t>
              </a:r>
            </a:p>
            <a:p>
              <a:pPr>
                <a:defRPr/>
              </a:pPr>
              <a:r>
                <a:rPr lang="en-US" sz="1000" dirty="0">
                  <a:solidFill>
                    <a:schemeClr val="tx1"/>
                  </a:solidFill>
                  <a:latin typeface="Trebuchet MS" pitchFamily="34" charset="0"/>
                </a:rPr>
                <a:t>    documentation.</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Well maintained tools </a:t>
              </a:r>
            </a:p>
            <a:p>
              <a:pPr>
                <a:buFont typeface="Wingdings" pitchFamily="2" charset="2"/>
                <a:buNone/>
                <a:defRPr/>
              </a:pPr>
              <a:r>
                <a:rPr lang="en-US" sz="1000" dirty="0">
                  <a:solidFill>
                    <a:schemeClr val="tx1"/>
                  </a:solidFill>
                  <a:latin typeface="Trebuchet MS" pitchFamily="34" charset="0"/>
                </a:rPr>
                <a:t>    &amp; equipments.</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Developing responsible </a:t>
              </a:r>
            </a:p>
            <a:p>
              <a:pPr>
                <a:defRPr/>
              </a:pPr>
              <a:r>
                <a:rPr lang="en-US" sz="1000" dirty="0">
                  <a:solidFill>
                    <a:schemeClr val="tx1"/>
                  </a:solidFill>
                  <a:latin typeface="Trebuchet MS" pitchFamily="34" charset="0"/>
                </a:rPr>
                <a:t>    and accountable   </a:t>
              </a:r>
            </a:p>
            <a:p>
              <a:pPr>
                <a:defRPr/>
              </a:pPr>
              <a:r>
                <a:rPr lang="en-US" sz="1000" dirty="0">
                  <a:solidFill>
                    <a:schemeClr val="tx1"/>
                  </a:solidFill>
                  <a:latin typeface="Trebuchet MS" pitchFamily="34" charset="0"/>
                </a:rPr>
                <a:t>    attitude.</a:t>
              </a:r>
            </a:p>
          </p:txBody>
        </p:sp>
        <p:sp>
          <p:nvSpPr>
            <p:cNvPr id="37" name="Rectangle 36"/>
            <p:cNvSpPr/>
            <p:nvPr/>
          </p:nvSpPr>
          <p:spPr>
            <a:xfrm>
              <a:off x="3419627" y="2852756"/>
              <a:ext cx="2376173" cy="2591946"/>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ü"/>
                <a:defRPr/>
              </a:pPr>
              <a:r>
                <a:rPr lang="en-US" sz="1000" dirty="0">
                  <a:solidFill>
                    <a:schemeClr val="tx1"/>
                  </a:solidFill>
                  <a:latin typeface="Trebuchet MS" pitchFamily="34" charset="0"/>
                </a:rPr>
                <a:t>  Save cost and more saving.</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Practice correct working </a:t>
              </a:r>
            </a:p>
            <a:p>
              <a:pPr>
                <a:defRPr/>
              </a:pPr>
              <a:r>
                <a:rPr lang="en-US" sz="1000" dirty="0">
                  <a:solidFill>
                    <a:schemeClr val="tx1"/>
                  </a:solidFill>
                  <a:latin typeface="Trebuchet MS" pitchFamily="34" charset="0"/>
                </a:rPr>
                <a:t>     culture.</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Improve work  productivity </a:t>
              </a:r>
            </a:p>
            <a:p>
              <a:pPr>
                <a:defRPr/>
              </a:pPr>
              <a:r>
                <a:rPr lang="en-US" sz="1000" dirty="0">
                  <a:solidFill>
                    <a:schemeClr val="tx1"/>
                  </a:solidFill>
                  <a:latin typeface="Trebuchet MS" pitchFamily="34" charset="0"/>
                </a:rPr>
                <a:t>     and products quality.</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Customer happiness.</a:t>
              </a:r>
            </a:p>
          </p:txBody>
        </p:sp>
        <p:sp>
          <p:nvSpPr>
            <p:cNvPr id="38" name="Rectangle 37"/>
            <p:cNvSpPr/>
            <p:nvPr/>
          </p:nvSpPr>
          <p:spPr>
            <a:xfrm>
              <a:off x="5940243" y="2852756"/>
              <a:ext cx="2376173" cy="2591946"/>
            </a:xfrm>
            <a:prstGeom prst="rect">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ü"/>
                <a:defRPr/>
              </a:pPr>
              <a:r>
                <a:rPr lang="en-US" sz="1000" dirty="0">
                  <a:solidFill>
                    <a:schemeClr val="tx1"/>
                  </a:solidFill>
                  <a:latin typeface="Trebuchet MS" pitchFamily="34" charset="0"/>
                </a:rPr>
                <a:t>  Increase profitability.</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Well developed an excellent </a:t>
              </a:r>
            </a:p>
            <a:p>
              <a:pPr>
                <a:defRPr/>
              </a:pPr>
              <a:r>
                <a:rPr lang="en-US" sz="1000" dirty="0">
                  <a:solidFill>
                    <a:schemeClr val="tx1"/>
                  </a:solidFill>
                  <a:latin typeface="Trebuchet MS" pitchFamily="34" charset="0"/>
                </a:rPr>
                <a:t>     culture/ which conform to</a:t>
              </a:r>
            </a:p>
            <a:p>
              <a:pPr>
                <a:defRPr/>
              </a:pPr>
              <a:r>
                <a:rPr lang="en-US" sz="1000" dirty="0">
                  <a:solidFill>
                    <a:schemeClr val="tx1"/>
                  </a:solidFill>
                  <a:latin typeface="Trebuchet MS" pitchFamily="34" charset="0"/>
                </a:rPr>
                <a:t>     International Culture.</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More facilities and rewards </a:t>
              </a:r>
            </a:p>
            <a:p>
              <a:pPr>
                <a:defRPr/>
              </a:pPr>
              <a:r>
                <a:rPr lang="en-US" sz="1000" dirty="0">
                  <a:solidFill>
                    <a:schemeClr val="tx1"/>
                  </a:solidFill>
                  <a:latin typeface="Trebuchet MS" pitchFamily="34" charset="0"/>
                </a:rPr>
                <a:t>     to staff.</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Solid customer confidence &amp;</a:t>
              </a:r>
            </a:p>
            <a:p>
              <a:pPr>
                <a:defRPr/>
              </a:pPr>
              <a:r>
                <a:rPr lang="en-US" sz="1000" dirty="0">
                  <a:solidFill>
                    <a:schemeClr val="tx1"/>
                  </a:solidFill>
                  <a:latin typeface="Trebuchet MS" pitchFamily="34" charset="0"/>
                </a:rPr>
                <a:t>     trust/more order.</a:t>
              </a:r>
            </a:p>
            <a:p>
              <a:pPr>
                <a:defRPr/>
              </a:pPr>
              <a:endParaRPr lang="en-US" sz="1000" dirty="0">
                <a:solidFill>
                  <a:schemeClr val="tx1"/>
                </a:solidFill>
                <a:latin typeface="Trebuchet MS" pitchFamily="34" charset="0"/>
              </a:endParaRPr>
            </a:p>
            <a:p>
              <a:pPr>
                <a:buFont typeface="Wingdings" pitchFamily="2" charset="2"/>
                <a:buChar char="ü"/>
                <a:defRPr/>
              </a:pPr>
              <a:r>
                <a:rPr lang="en-US" sz="1000" dirty="0">
                  <a:solidFill>
                    <a:schemeClr val="tx1"/>
                  </a:solidFill>
                  <a:latin typeface="Trebuchet MS" pitchFamily="34" charset="0"/>
                </a:rPr>
                <a:t>  Respectable organization.</a:t>
              </a:r>
            </a:p>
          </p:txBody>
        </p:sp>
        <p:sp>
          <p:nvSpPr>
            <p:cNvPr id="42" name="Rectangle 41"/>
            <p:cNvSpPr/>
            <p:nvPr/>
          </p:nvSpPr>
          <p:spPr>
            <a:xfrm>
              <a:off x="827584" y="5517714"/>
              <a:ext cx="2376172" cy="293638"/>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effectLst>
                    <a:outerShdw blurRad="38100" dist="38100" dir="2700000" algn="tl">
                      <a:srgbClr val="000000">
                        <a:alpha val="43137"/>
                      </a:srgbClr>
                    </a:outerShdw>
                  </a:effectLst>
                  <a:latin typeface="Arial Black" pitchFamily="34" charset="0"/>
                </a:rPr>
                <a:t>DEVELOPMENT</a:t>
              </a:r>
            </a:p>
          </p:txBody>
        </p:sp>
        <p:sp>
          <p:nvSpPr>
            <p:cNvPr id="43" name="Rectangle 42"/>
            <p:cNvSpPr/>
            <p:nvPr/>
          </p:nvSpPr>
          <p:spPr>
            <a:xfrm>
              <a:off x="3419627" y="5517714"/>
              <a:ext cx="2376173" cy="293638"/>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effectLst>
                    <a:outerShdw blurRad="38100" dist="38100" dir="2700000" algn="tl">
                      <a:srgbClr val="000000">
                        <a:alpha val="43137"/>
                      </a:srgbClr>
                    </a:outerShdw>
                  </a:effectLst>
                  <a:latin typeface="Arial Black" pitchFamily="34" charset="0"/>
                </a:rPr>
                <a:t>CULTURE</a:t>
              </a:r>
            </a:p>
          </p:txBody>
        </p:sp>
        <p:sp>
          <p:nvSpPr>
            <p:cNvPr id="44" name="Rectangle 43"/>
            <p:cNvSpPr/>
            <p:nvPr/>
          </p:nvSpPr>
          <p:spPr>
            <a:xfrm>
              <a:off x="5940243" y="5517714"/>
              <a:ext cx="2376173" cy="293638"/>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effectLst>
                    <a:outerShdw blurRad="38100" dist="38100" dir="2700000" algn="tl">
                      <a:srgbClr val="000000">
                        <a:alpha val="43137"/>
                      </a:srgbClr>
                    </a:outerShdw>
                  </a:effectLst>
                  <a:latin typeface="Arial Black" pitchFamily="34" charset="0"/>
                </a:rPr>
                <a:t>HIGH IMPACT</a:t>
              </a:r>
            </a:p>
          </p:txBody>
        </p:sp>
        <p:sp>
          <p:nvSpPr>
            <p:cNvPr id="45" name="Rectangle 44"/>
            <p:cNvSpPr/>
            <p:nvPr/>
          </p:nvSpPr>
          <p:spPr>
            <a:xfrm>
              <a:off x="827584" y="1197274"/>
              <a:ext cx="2376172" cy="509501"/>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Arial Black" pitchFamily="34" charset="0"/>
                </a:rPr>
                <a:t>5S</a:t>
              </a:r>
            </a:p>
          </p:txBody>
        </p:sp>
        <p:sp>
          <p:nvSpPr>
            <p:cNvPr id="46" name="Rectangle 45"/>
            <p:cNvSpPr/>
            <p:nvPr/>
          </p:nvSpPr>
          <p:spPr>
            <a:xfrm>
              <a:off x="3419627" y="836974"/>
              <a:ext cx="2376173" cy="509500"/>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Arial Black" pitchFamily="34" charset="0"/>
                </a:rPr>
                <a:t>5S + KAIZEN </a:t>
              </a:r>
            </a:p>
          </p:txBody>
        </p:sp>
        <p:sp>
          <p:nvSpPr>
            <p:cNvPr id="47" name="Rectangle 46"/>
            <p:cNvSpPr/>
            <p:nvPr/>
          </p:nvSpPr>
          <p:spPr>
            <a:xfrm>
              <a:off x="5940243" y="476672"/>
              <a:ext cx="2376173" cy="509501"/>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Arial Black" pitchFamily="34" charset="0"/>
                </a:rPr>
                <a:t>5S + KAIZEN + </a:t>
              </a:r>
            </a:p>
            <a:p>
              <a:pPr algn="ctr">
                <a:defRPr/>
              </a:pPr>
              <a:r>
                <a:rPr lang="en-US" sz="1000" dirty="0">
                  <a:latin typeface="Arial Black" pitchFamily="34" charset="0"/>
                </a:rPr>
                <a:t>LEAN MANAGEMENT</a:t>
              </a:r>
            </a:p>
          </p:txBody>
        </p:sp>
        <p:cxnSp>
          <p:nvCxnSpPr>
            <p:cNvPr id="48" name="Straight Arrow Connector 47"/>
            <p:cNvCxnSpPr/>
            <p:nvPr/>
          </p:nvCxnSpPr>
          <p:spPr>
            <a:xfrm flipV="1">
              <a:off x="827584" y="476672"/>
              <a:ext cx="4968216" cy="576165"/>
            </a:xfrm>
            <a:prstGeom prst="straightConnector1">
              <a:avLst/>
            </a:prstGeom>
            <a:ln w="76200">
              <a:solidFill>
                <a:srgbClr val="FF0000"/>
              </a:solidFill>
              <a:tailEnd type="arrow"/>
            </a:ln>
            <a:effectLst>
              <a:softEdge rad="12700"/>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MPC LEAN- QE HIGH IMPACT ROAD </a:t>
            </a:r>
            <a:r>
              <a:rPr lang="en-US" dirty="0" smtClean="0"/>
              <a:t>MAP</a:t>
            </a:r>
            <a:endParaRPr lang="en-MY" dirty="0"/>
          </a:p>
        </p:txBody>
      </p:sp>
    </p:spTree>
    <p:extLst>
      <p:ext uri="{BB962C8B-B14F-4D97-AF65-F5344CB8AC3E}">
        <p14:creationId xmlns:p14="http://schemas.microsoft.com/office/powerpoint/2010/main" val="17216912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bwMode="auto">
          <a:xfrm>
            <a:off x="1981200" y="152400"/>
            <a:ext cx="7010400" cy="838200"/>
          </a:xfrm>
          <a:prstGeom prst="rect">
            <a:avLst/>
          </a:prstGeom>
          <a:noFill/>
          <a:ln>
            <a:miter lim="800000"/>
            <a:headEnd/>
            <a:tailEnd/>
          </a:ln>
        </p:spPr>
        <p:txBody>
          <a:bodyPr/>
          <a:lstStyle/>
          <a:p>
            <a:r>
              <a:rPr lang="en-US" altLang="en-US" sz="2600" smtClean="0"/>
              <a:t>Value Stream Managers</a:t>
            </a:r>
          </a:p>
        </p:txBody>
      </p:sp>
      <p:grpSp>
        <p:nvGrpSpPr>
          <p:cNvPr id="2" name="Group 3"/>
          <p:cNvGrpSpPr>
            <a:grpSpLocks/>
          </p:cNvGrpSpPr>
          <p:nvPr/>
        </p:nvGrpSpPr>
        <p:grpSpPr bwMode="auto">
          <a:xfrm>
            <a:off x="685800" y="1981200"/>
            <a:ext cx="1752600" cy="838200"/>
            <a:chOff x="432" y="1440"/>
            <a:chExt cx="1104" cy="528"/>
          </a:xfrm>
        </p:grpSpPr>
        <p:sp>
          <p:nvSpPr>
            <p:cNvPr id="2086" name="Rectangle 4"/>
            <p:cNvSpPr>
              <a:spLocks noChangeArrowheads="1"/>
            </p:cNvSpPr>
            <p:nvPr/>
          </p:nvSpPr>
          <p:spPr bwMode="auto">
            <a:xfrm>
              <a:off x="432" y="1440"/>
              <a:ext cx="864" cy="528"/>
            </a:xfrm>
            <a:prstGeom prst="rect">
              <a:avLst/>
            </a:prstGeom>
            <a:solidFill>
              <a:schemeClr val="bg1"/>
            </a:solidFill>
            <a:ln w="19050">
              <a:solidFill>
                <a:schemeClr val="tx1"/>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2087" name="Line 5"/>
            <p:cNvSpPr>
              <a:spLocks noChangeShapeType="1"/>
            </p:cNvSpPr>
            <p:nvPr/>
          </p:nvSpPr>
          <p:spPr bwMode="auto">
            <a:xfrm>
              <a:off x="432" y="1632"/>
              <a:ext cx="864" cy="0"/>
            </a:xfrm>
            <a:prstGeom prst="line">
              <a:avLst/>
            </a:prstGeom>
            <a:noFill/>
            <a:ln w="19050">
              <a:solidFill>
                <a:schemeClr val="tx1"/>
              </a:solidFill>
              <a:round/>
              <a:headEnd/>
              <a:tailEnd/>
            </a:ln>
          </p:spPr>
          <p:txBody>
            <a:bodyPr wrap="none" anchor="ctr"/>
            <a:lstStyle/>
            <a:p>
              <a:endParaRPr lang="en-MY">
                <a:latin typeface="Tahoma" pitchFamily="34" charset="0"/>
                <a:ea typeface="Tahoma" pitchFamily="34" charset="0"/>
                <a:cs typeface="Tahoma" pitchFamily="34" charset="0"/>
              </a:endParaRPr>
            </a:p>
          </p:txBody>
        </p:sp>
        <p:sp>
          <p:nvSpPr>
            <p:cNvPr id="2088" name="Text Box 6"/>
            <p:cNvSpPr txBox="1">
              <a:spLocks noChangeArrowheads="1"/>
            </p:cNvSpPr>
            <p:nvPr/>
          </p:nvSpPr>
          <p:spPr bwMode="auto">
            <a:xfrm>
              <a:off x="432" y="1440"/>
              <a:ext cx="864" cy="192"/>
            </a:xfrm>
            <a:prstGeom prst="rect">
              <a:avLst/>
            </a:prstGeom>
            <a:noFill/>
            <a:ln w="19050">
              <a:noFill/>
              <a:miter lim="800000"/>
              <a:headEnd/>
              <a:tailEnd/>
            </a:ln>
          </p:spPr>
          <p:txBody>
            <a:bodyPr>
              <a:spAutoFit/>
            </a:bodyPr>
            <a:lstStyle/>
            <a:p>
              <a:pPr algn="ctr">
                <a:spcBef>
                  <a:spcPct val="50000"/>
                </a:spcBef>
              </a:pPr>
              <a:r>
                <a:rPr lang="en-US" altLang="en-US" sz="1400">
                  <a:latin typeface="Tahoma" pitchFamily="34" charset="0"/>
                  <a:ea typeface="Tahoma" pitchFamily="34" charset="0"/>
                  <a:cs typeface="Tahoma" pitchFamily="34" charset="0"/>
                </a:rPr>
                <a:t>Process 1</a:t>
              </a:r>
              <a:endParaRPr lang="en-US" altLang="en-US">
                <a:latin typeface="Tahoma" pitchFamily="34" charset="0"/>
                <a:ea typeface="Tahoma" pitchFamily="34" charset="0"/>
                <a:cs typeface="Tahoma" pitchFamily="34" charset="0"/>
              </a:endParaRPr>
            </a:p>
          </p:txBody>
        </p:sp>
        <p:sp>
          <p:nvSpPr>
            <p:cNvPr id="2089" name="Line 7"/>
            <p:cNvSpPr>
              <a:spLocks noChangeShapeType="1"/>
            </p:cNvSpPr>
            <p:nvPr/>
          </p:nvSpPr>
          <p:spPr bwMode="auto">
            <a:xfrm>
              <a:off x="1296" y="1728"/>
              <a:ext cx="240" cy="0"/>
            </a:xfrm>
            <a:prstGeom prst="line">
              <a:avLst/>
            </a:prstGeom>
            <a:noFill/>
            <a:ln w="38100">
              <a:solidFill>
                <a:schemeClr val="tx1"/>
              </a:solidFill>
              <a:round/>
              <a:headEnd/>
              <a:tailEnd type="triangle" w="med" len="med"/>
            </a:ln>
          </p:spPr>
          <p:txBody>
            <a:bodyPr wrap="none" anchor="ctr"/>
            <a:lstStyle/>
            <a:p>
              <a:endParaRPr lang="en-MY">
                <a:latin typeface="Tahoma" pitchFamily="34" charset="0"/>
                <a:ea typeface="Tahoma" pitchFamily="34" charset="0"/>
                <a:cs typeface="Tahoma" pitchFamily="34" charset="0"/>
              </a:endParaRPr>
            </a:p>
          </p:txBody>
        </p:sp>
      </p:grpSp>
      <p:sp>
        <p:nvSpPr>
          <p:cNvPr id="499720" name="Text Box 8"/>
          <p:cNvSpPr txBox="1">
            <a:spLocks noChangeArrowheads="1"/>
          </p:cNvSpPr>
          <p:nvPr/>
        </p:nvSpPr>
        <p:spPr bwMode="auto">
          <a:xfrm>
            <a:off x="609600" y="1295400"/>
            <a:ext cx="6858000" cy="830997"/>
          </a:xfrm>
          <a:prstGeom prst="rect">
            <a:avLst/>
          </a:prstGeom>
          <a:noFill/>
          <a:ln w="9525">
            <a:noFill/>
            <a:miter lim="800000"/>
            <a:headEnd/>
            <a:tailEnd/>
          </a:ln>
        </p:spPr>
        <p:txBody>
          <a:bodyPr>
            <a:spAutoFit/>
          </a:bodyPr>
          <a:lstStyle/>
          <a:p>
            <a:pPr>
              <a:spcBef>
                <a:spcPct val="50000"/>
              </a:spcBef>
            </a:pPr>
            <a:r>
              <a:rPr lang="en-US" altLang="en-US">
                <a:latin typeface="Tahoma" pitchFamily="34" charset="0"/>
                <a:ea typeface="Tahoma" pitchFamily="34" charset="0"/>
                <a:cs typeface="Tahoma" pitchFamily="34" charset="0"/>
              </a:rPr>
              <a:t>Each Value Stream Needs a Value Stream Manager</a:t>
            </a:r>
          </a:p>
        </p:txBody>
      </p:sp>
      <p:grpSp>
        <p:nvGrpSpPr>
          <p:cNvPr id="3" name="Group 9"/>
          <p:cNvGrpSpPr>
            <a:grpSpLocks/>
          </p:cNvGrpSpPr>
          <p:nvPr/>
        </p:nvGrpSpPr>
        <p:grpSpPr bwMode="auto">
          <a:xfrm>
            <a:off x="2438400" y="1981200"/>
            <a:ext cx="1752600" cy="838200"/>
            <a:chOff x="1536" y="1440"/>
            <a:chExt cx="1104" cy="528"/>
          </a:xfrm>
        </p:grpSpPr>
        <p:sp>
          <p:nvSpPr>
            <p:cNvPr id="2082" name="Rectangle 10"/>
            <p:cNvSpPr>
              <a:spLocks noChangeArrowheads="1"/>
            </p:cNvSpPr>
            <p:nvPr/>
          </p:nvSpPr>
          <p:spPr bwMode="auto">
            <a:xfrm>
              <a:off x="1536" y="1440"/>
              <a:ext cx="864" cy="528"/>
            </a:xfrm>
            <a:prstGeom prst="rect">
              <a:avLst/>
            </a:prstGeom>
            <a:solidFill>
              <a:schemeClr val="bg1"/>
            </a:solidFill>
            <a:ln w="19050">
              <a:solidFill>
                <a:schemeClr val="tx1"/>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2083" name="Line 11"/>
            <p:cNvSpPr>
              <a:spLocks noChangeShapeType="1"/>
            </p:cNvSpPr>
            <p:nvPr/>
          </p:nvSpPr>
          <p:spPr bwMode="auto">
            <a:xfrm>
              <a:off x="1536" y="1632"/>
              <a:ext cx="864" cy="0"/>
            </a:xfrm>
            <a:prstGeom prst="line">
              <a:avLst/>
            </a:prstGeom>
            <a:noFill/>
            <a:ln w="19050">
              <a:solidFill>
                <a:schemeClr val="tx1"/>
              </a:solidFill>
              <a:round/>
              <a:headEnd/>
              <a:tailEnd/>
            </a:ln>
          </p:spPr>
          <p:txBody>
            <a:bodyPr wrap="none" anchor="ctr"/>
            <a:lstStyle/>
            <a:p>
              <a:endParaRPr lang="en-MY">
                <a:latin typeface="Tahoma" pitchFamily="34" charset="0"/>
                <a:ea typeface="Tahoma" pitchFamily="34" charset="0"/>
                <a:cs typeface="Tahoma" pitchFamily="34" charset="0"/>
              </a:endParaRPr>
            </a:p>
          </p:txBody>
        </p:sp>
        <p:sp>
          <p:nvSpPr>
            <p:cNvPr id="2084" name="Text Box 12"/>
            <p:cNvSpPr txBox="1">
              <a:spLocks noChangeArrowheads="1"/>
            </p:cNvSpPr>
            <p:nvPr/>
          </p:nvSpPr>
          <p:spPr bwMode="auto">
            <a:xfrm>
              <a:off x="1536" y="1440"/>
              <a:ext cx="864" cy="192"/>
            </a:xfrm>
            <a:prstGeom prst="rect">
              <a:avLst/>
            </a:prstGeom>
            <a:noFill/>
            <a:ln w="19050">
              <a:noFill/>
              <a:miter lim="800000"/>
              <a:headEnd/>
              <a:tailEnd/>
            </a:ln>
          </p:spPr>
          <p:txBody>
            <a:bodyPr>
              <a:spAutoFit/>
            </a:bodyPr>
            <a:lstStyle/>
            <a:p>
              <a:pPr algn="ctr">
                <a:spcBef>
                  <a:spcPct val="50000"/>
                </a:spcBef>
              </a:pPr>
              <a:r>
                <a:rPr lang="en-US" altLang="en-US" sz="1400">
                  <a:latin typeface="Tahoma" pitchFamily="34" charset="0"/>
                  <a:ea typeface="Tahoma" pitchFamily="34" charset="0"/>
                  <a:cs typeface="Tahoma" pitchFamily="34" charset="0"/>
                </a:rPr>
                <a:t>Process 2</a:t>
              </a:r>
              <a:endParaRPr lang="en-US" altLang="en-US">
                <a:latin typeface="Tahoma" pitchFamily="34" charset="0"/>
                <a:ea typeface="Tahoma" pitchFamily="34" charset="0"/>
                <a:cs typeface="Tahoma" pitchFamily="34" charset="0"/>
              </a:endParaRPr>
            </a:p>
          </p:txBody>
        </p:sp>
        <p:sp>
          <p:nvSpPr>
            <p:cNvPr id="2085" name="Line 13"/>
            <p:cNvSpPr>
              <a:spLocks noChangeShapeType="1"/>
            </p:cNvSpPr>
            <p:nvPr/>
          </p:nvSpPr>
          <p:spPr bwMode="auto">
            <a:xfrm>
              <a:off x="2400" y="1728"/>
              <a:ext cx="240" cy="0"/>
            </a:xfrm>
            <a:prstGeom prst="line">
              <a:avLst/>
            </a:prstGeom>
            <a:noFill/>
            <a:ln w="38100">
              <a:solidFill>
                <a:schemeClr val="tx1"/>
              </a:solidFill>
              <a:round/>
              <a:headEnd/>
              <a:tailEnd type="triangle" w="med" len="med"/>
            </a:ln>
          </p:spPr>
          <p:txBody>
            <a:bodyPr wrap="none" anchor="ctr"/>
            <a:lstStyle/>
            <a:p>
              <a:endParaRPr lang="en-MY">
                <a:latin typeface="Tahoma" pitchFamily="34" charset="0"/>
                <a:ea typeface="Tahoma" pitchFamily="34" charset="0"/>
                <a:cs typeface="Tahoma" pitchFamily="34" charset="0"/>
              </a:endParaRPr>
            </a:p>
          </p:txBody>
        </p:sp>
      </p:grpSp>
      <p:grpSp>
        <p:nvGrpSpPr>
          <p:cNvPr id="4" name="Group 14"/>
          <p:cNvGrpSpPr>
            <a:grpSpLocks/>
          </p:cNvGrpSpPr>
          <p:nvPr/>
        </p:nvGrpSpPr>
        <p:grpSpPr bwMode="auto">
          <a:xfrm>
            <a:off x="4191000" y="1981200"/>
            <a:ext cx="1752600" cy="838200"/>
            <a:chOff x="2640" y="1440"/>
            <a:chExt cx="1104" cy="528"/>
          </a:xfrm>
        </p:grpSpPr>
        <p:sp>
          <p:nvSpPr>
            <p:cNvPr id="2078" name="Rectangle 15"/>
            <p:cNvSpPr>
              <a:spLocks noChangeArrowheads="1"/>
            </p:cNvSpPr>
            <p:nvPr/>
          </p:nvSpPr>
          <p:spPr bwMode="auto">
            <a:xfrm>
              <a:off x="2640" y="1440"/>
              <a:ext cx="864" cy="528"/>
            </a:xfrm>
            <a:prstGeom prst="rect">
              <a:avLst/>
            </a:prstGeom>
            <a:solidFill>
              <a:schemeClr val="bg1"/>
            </a:solidFill>
            <a:ln w="19050">
              <a:solidFill>
                <a:schemeClr val="tx1"/>
              </a:solidFill>
              <a:miter lim="800000"/>
              <a:headEnd/>
              <a:tailEnd/>
            </a:ln>
          </p:spPr>
          <p:txBody>
            <a:bodyPr wrap="none" anchor="ctr"/>
            <a:lstStyle/>
            <a:p>
              <a:endParaRPr lang="en-US">
                <a:latin typeface="Tahoma" pitchFamily="34" charset="0"/>
                <a:ea typeface="Tahoma" pitchFamily="34" charset="0"/>
                <a:cs typeface="Tahoma" pitchFamily="34" charset="0"/>
              </a:endParaRPr>
            </a:p>
          </p:txBody>
        </p:sp>
        <p:sp>
          <p:nvSpPr>
            <p:cNvPr id="2079" name="Line 16"/>
            <p:cNvSpPr>
              <a:spLocks noChangeShapeType="1"/>
            </p:cNvSpPr>
            <p:nvPr/>
          </p:nvSpPr>
          <p:spPr bwMode="auto">
            <a:xfrm>
              <a:off x="2640" y="1632"/>
              <a:ext cx="864" cy="0"/>
            </a:xfrm>
            <a:prstGeom prst="line">
              <a:avLst/>
            </a:prstGeom>
            <a:noFill/>
            <a:ln w="19050">
              <a:solidFill>
                <a:schemeClr val="tx1"/>
              </a:solidFill>
              <a:round/>
              <a:headEnd/>
              <a:tailEnd/>
            </a:ln>
          </p:spPr>
          <p:txBody>
            <a:bodyPr wrap="none" anchor="ctr"/>
            <a:lstStyle/>
            <a:p>
              <a:endParaRPr lang="en-MY">
                <a:latin typeface="Tahoma" pitchFamily="34" charset="0"/>
                <a:ea typeface="Tahoma" pitchFamily="34" charset="0"/>
                <a:cs typeface="Tahoma" pitchFamily="34" charset="0"/>
              </a:endParaRPr>
            </a:p>
          </p:txBody>
        </p:sp>
        <p:sp>
          <p:nvSpPr>
            <p:cNvPr id="2080" name="Text Box 17"/>
            <p:cNvSpPr txBox="1">
              <a:spLocks noChangeArrowheads="1"/>
            </p:cNvSpPr>
            <p:nvPr/>
          </p:nvSpPr>
          <p:spPr bwMode="auto">
            <a:xfrm>
              <a:off x="2640" y="1440"/>
              <a:ext cx="864" cy="192"/>
            </a:xfrm>
            <a:prstGeom prst="rect">
              <a:avLst/>
            </a:prstGeom>
            <a:noFill/>
            <a:ln w="19050">
              <a:noFill/>
              <a:miter lim="800000"/>
              <a:headEnd/>
              <a:tailEnd/>
            </a:ln>
          </p:spPr>
          <p:txBody>
            <a:bodyPr>
              <a:spAutoFit/>
            </a:bodyPr>
            <a:lstStyle/>
            <a:p>
              <a:pPr algn="ctr">
                <a:spcBef>
                  <a:spcPct val="50000"/>
                </a:spcBef>
              </a:pPr>
              <a:r>
                <a:rPr lang="en-US" altLang="en-US" sz="1400">
                  <a:latin typeface="Tahoma" pitchFamily="34" charset="0"/>
                  <a:ea typeface="Tahoma" pitchFamily="34" charset="0"/>
                  <a:cs typeface="Tahoma" pitchFamily="34" charset="0"/>
                </a:rPr>
                <a:t>Process 3</a:t>
              </a:r>
              <a:endParaRPr lang="en-US" altLang="en-US">
                <a:latin typeface="Tahoma" pitchFamily="34" charset="0"/>
                <a:ea typeface="Tahoma" pitchFamily="34" charset="0"/>
                <a:cs typeface="Tahoma" pitchFamily="34" charset="0"/>
              </a:endParaRPr>
            </a:p>
          </p:txBody>
        </p:sp>
        <p:sp>
          <p:nvSpPr>
            <p:cNvPr id="2081" name="Line 18"/>
            <p:cNvSpPr>
              <a:spLocks noChangeShapeType="1"/>
            </p:cNvSpPr>
            <p:nvPr/>
          </p:nvSpPr>
          <p:spPr bwMode="auto">
            <a:xfrm>
              <a:off x="3504" y="1728"/>
              <a:ext cx="240" cy="0"/>
            </a:xfrm>
            <a:prstGeom prst="line">
              <a:avLst/>
            </a:prstGeom>
            <a:noFill/>
            <a:ln w="38100">
              <a:solidFill>
                <a:schemeClr val="tx1"/>
              </a:solidFill>
              <a:round/>
              <a:headEnd/>
              <a:tailEnd type="triangle" w="med" len="med"/>
            </a:ln>
          </p:spPr>
          <p:txBody>
            <a:bodyPr wrap="none" anchor="ctr"/>
            <a:lstStyle/>
            <a:p>
              <a:endParaRPr lang="en-MY">
                <a:latin typeface="Tahoma" pitchFamily="34" charset="0"/>
                <a:ea typeface="Tahoma" pitchFamily="34" charset="0"/>
                <a:cs typeface="Tahoma" pitchFamily="34" charset="0"/>
              </a:endParaRPr>
            </a:p>
          </p:txBody>
        </p:sp>
      </p:grpSp>
      <p:sp>
        <p:nvSpPr>
          <p:cNvPr id="499731" name="Text Box 19"/>
          <p:cNvSpPr txBox="1">
            <a:spLocks noChangeArrowheads="1"/>
          </p:cNvSpPr>
          <p:nvPr/>
        </p:nvSpPr>
        <p:spPr bwMode="auto">
          <a:xfrm>
            <a:off x="3581400" y="5410200"/>
            <a:ext cx="5105400" cy="641350"/>
          </a:xfrm>
          <a:prstGeom prst="rect">
            <a:avLst/>
          </a:prstGeom>
          <a:noFill/>
          <a:ln w="9525">
            <a:noFill/>
            <a:miter lim="800000"/>
            <a:headEnd/>
            <a:tailEnd/>
          </a:ln>
        </p:spPr>
        <p:txBody>
          <a:bodyPr>
            <a:spAutoFit/>
          </a:bodyPr>
          <a:lstStyle/>
          <a:p>
            <a:pPr>
              <a:spcBef>
                <a:spcPct val="50000"/>
              </a:spcBef>
            </a:pPr>
            <a:r>
              <a:rPr lang="en-US" altLang="en-US" sz="1800" dirty="0">
                <a:latin typeface="Tahoma" pitchFamily="34" charset="0"/>
                <a:ea typeface="Tahoma" pitchFamily="34" charset="0"/>
                <a:cs typeface="Tahoma" pitchFamily="34" charset="0"/>
              </a:rPr>
              <a:t>Value stream managers should make their progress reports to the top manager on site.</a:t>
            </a:r>
          </a:p>
        </p:txBody>
      </p:sp>
      <p:grpSp>
        <p:nvGrpSpPr>
          <p:cNvPr id="5" name="Group 20"/>
          <p:cNvGrpSpPr>
            <a:grpSpLocks/>
          </p:cNvGrpSpPr>
          <p:nvPr/>
        </p:nvGrpSpPr>
        <p:grpSpPr bwMode="auto">
          <a:xfrm>
            <a:off x="5715000" y="1676400"/>
            <a:ext cx="2438400" cy="1600200"/>
            <a:chOff x="3600" y="1248"/>
            <a:chExt cx="1536" cy="1008"/>
          </a:xfrm>
        </p:grpSpPr>
        <p:grpSp>
          <p:nvGrpSpPr>
            <p:cNvPr id="6" name="Group 21"/>
            <p:cNvGrpSpPr>
              <a:grpSpLocks/>
            </p:cNvGrpSpPr>
            <p:nvPr/>
          </p:nvGrpSpPr>
          <p:grpSpPr bwMode="auto">
            <a:xfrm flipH="1">
              <a:off x="3600" y="1248"/>
              <a:ext cx="768" cy="1008"/>
              <a:chOff x="3840" y="1374"/>
              <a:chExt cx="651" cy="787"/>
            </a:xfrm>
          </p:grpSpPr>
          <p:grpSp>
            <p:nvGrpSpPr>
              <p:cNvPr id="7" name="Group 22"/>
              <p:cNvGrpSpPr>
                <a:grpSpLocks/>
              </p:cNvGrpSpPr>
              <p:nvPr/>
            </p:nvGrpSpPr>
            <p:grpSpPr bwMode="auto">
              <a:xfrm>
                <a:off x="3840" y="1516"/>
                <a:ext cx="237" cy="645"/>
                <a:chOff x="3840" y="1516"/>
                <a:chExt cx="237" cy="645"/>
              </a:xfrm>
            </p:grpSpPr>
            <p:sp>
              <p:nvSpPr>
                <p:cNvPr id="2072" name="Freeform 23"/>
                <p:cNvSpPr>
                  <a:spLocks/>
                </p:cNvSpPr>
                <p:nvPr/>
              </p:nvSpPr>
              <p:spPr bwMode="auto">
                <a:xfrm>
                  <a:off x="3884" y="1516"/>
                  <a:ext cx="131" cy="143"/>
                </a:xfrm>
                <a:custGeom>
                  <a:avLst/>
                  <a:gdLst>
                    <a:gd name="T0" fmla="*/ 0 w 391"/>
                    <a:gd name="T1" fmla="*/ 0 h 429"/>
                    <a:gd name="T2" fmla="*/ 0 w 391"/>
                    <a:gd name="T3" fmla="*/ 0 h 429"/>
                    <a:gd name="T4" fmla="*/ 0 w 391"/>
                    <a:gd name="T5" fmla="*/ 0 h 429"/>
                    <a:gd name="T6" fmla="*/ 0 w 391"/>
                    <a:gd name="T7" fmla="*/ 0 h 429"/>
                    <a:gd name="T8" fmla="*/ 0 w 391"/>
                    <a:gd name="T9" fmla="*/ 0 h 429"/>
                    <a:gd name="T10" fmla="*/ 0 w 391"/>
                    <a:gd name="T11" fmla="*/ 0 h 429"/>
                    <a:gd name="T12" fmla="*/ 0 w 391"/>
                    <a:gd name="T13" fmla="*/ 0 h 429"/>
                    <a:gd name="T14" fmla="*/ 0 w 391"/>
                    <a:gd name="T15" fmla="*/ 0 h 429"/>
                    <a:gd name="T16" fmla="*/ 0 w 391"/>
                    <a:gd name="T17" fmla="*/ 0 h 429"/>
                    <a:gd name="T18" fmla="*/ 0 w 391"/>
                    <a:gd name="T19" fmla="*/ 0 h 429"/>
                    <a:gd name="T20" fmla="*/ 0 w 391"/>
                    <a:gd name="T21" fmla="*/ 0 h 429"/>
                    <a:gd name="T22" fmla="*/ 0 w 391"/>
                    <a:gd name="T23" fmla="*/ 0 h 429"/>
                    <a:gd name="T24" fmla="*/ 0 w 391"/>
                    <a:gd name="T25" fmla="*/ 0 h 429"/>
                    <a:gd name="T26" fmla="*/ 0 w 391"/>
                    <a:gd name="T27" fmla="*/ 0 h 429"/>
                    <a:gd name="T28" fmla="*/ 0 w 391"/>
                    <a:gd name="T29" fmla="*/ 0 h 429"/>
                    <a:gd name="T30" fmla="*/ 0 w 391"/>
                    <a:gd name="T31" fmla="*/ 0 h 429"/>
                    <a:gd name="T32" fmla="*/ 0 w 391"/>
                    <a:gd name="T33" fmla="*/ 0 h 429"/>
                    <a:gd name="T34" fmla="*/ 0 w 391"/>
                    <a:gd name="T35" fmla="*/ 0 h 429"/>
                    <a:gd name="T36" fmla="*/ 0 w 391"/>
                    <a:gd name="T37" fmla="*/ 0 h 429"/>
                    <a:gd name="T38" fmla="*/ 0 w 391"/>
                    <a:gd name="T39" fmla="*/ 0 h 429"/>
                    <a:gd name="T40" fmla="*/ 0 w 391"/>
                    <a:gd name="T41" fmla="*/ 0 h 429"/>
                    <a:gd name="T42" fmla="*/ 0 w 391"/>
                    <a:gd name="T43" fmla="*/ 0 h 429"/>
                    <a:gd name="T44" fmla="*/ 0 w 391"/>
                    <a:gd name="T45" fmla="*/ 0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429"/>
                    <a:gd name="T71" fmla="*/ 391 w 391"/>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429">
                      <a:moveTo>
                        <a:pt x="96" y="0"/>
                      </a:moveTo>
                      <a:lnTo>
                        <a:pt x="161" y="0"/>
                      </a:lnTo>
                      <a:lnTo>
                        <a:pt x="225" y="25"/>
                      </a:lnTo>
                      <a:lnTo>
                        <a:pt x="262" y="47"/>
                      </a:lnTo>
                      <a:lnTo>
                        <a:pt x="289" y="124"/>
                      </a:lnTo>
                      <a:lnTo>
                        <a:pt x="306" y="171"/>
                      </a:lnTo>
                      <a:lnTo>
                        <a:pt x="370" y="119"/>
                      </a:lnTo>
                      <a:lnTo>
                        <a:pt x="391" y="124"/>
                      </a:lnTo>
                      <a:lnTo>
                        <a:pt x="387" y="149"/>
                      </a:lnTo>
                      <a:lnTo>
                        <a:pt x="306" y="232"/>
                      </a:lnTo>
                      <a:lnTo>
                        <a:pt x="306" y="294"/>
                      </a:lnTo>
                      <a:lnTo>
                        <a:pt x="289" y="357"/>
                      </a:lnTo>
                      <a:lnTo>
                        <a:pt x="262" y="404"/>
                      </a:lnTo>
                      <a:lnTo>
                        <a:pt x="225" y="429"/>
                      </a:lnTo>
                      <a:lnTo>
                        <a:pt x="177" y="429"/>
                      </a:lnTo>
                      <a:lnTo>
                        <a:pt x="112" y="404"/>
                      </a:lnTo>
                      <a:lnTo>
                        <a:pt x="70" y="352"/>
                      </a:lnTo>
                      <a:lnTo>
                        <a:pt x="32" y="273"/>
                      </a:lnTo>
                      <a:lnTo>
                        <a:pt x="4" y="201"/>
                      </a:lnTo>
                      <a:lnTo>
                        <a:pt x="0" y="103"/>
                      </a:lnTo>
                      <a:lnTo>
                        <a:pt x="15" y="56"/>
                      </a:lnTo>
                      <a:lnTo>
                        <a:pt x="37" y="25"/>
                      </a:lnTo>
                      <a:lnTo>
                        <a:pt x="96" y="0"/>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3" name="Freeform 24"/>
                <p:cNvSpPr>
                  <a:spLocks/>
                </p:cNvSpPr>
                <p:nvPr/>
              </p:nvSpPr>
              <p:spPr bwMode="auto">
                <a:xfrm>
                  <a:off x="3911" y="1677"/>
                  <a:ext cx="93" cy="248"/>
                </a:xfrm>
                <a:custGeom>
                  <a:avLst/>
                  <a:gdLst>
                    <a:gd name="T0" fmla="*/ 0 w 278"/>
                    <a:gd name="T1" fmla="*/ 0 h 742"/>
                    <a:gd name="T2" fmla="*/ 0 w 278"/>
                    <a:gd name="T3" fmla="*/ 0 h 742"/>
                    <a:gd name="T4" fmla="*/ 0 w 278"/>
                    <a:gd name="T5" fmla="*/ 0 h 742"/>
                    <a:gd name="T6" fmla="*/ 0 w 278"/>
                    <a:gd name="T7" fmla="*/ 0 h 742"/>
                    <a:gd name="T8" fmla="*/ 0 w 278"/>
                    <a:gd name="T9" fmla="*/ 0 h 742"/>
                    <a:gd name="T10" fmla="*/ 0 w 278"/>
                    <a:gd name="T11" fmla="*/ 0 h 742"/>
                    <a:gd name="T12" fmla="*/ 0 w 278"/>
                    <a:gd name="T13" fmla="*/ 0 h 742"/>
                    <a:gd name="T14" fmla="*/ 0 w 278"/>
                    <a:gd name="T15" fmla="*/ 0 h 742"/>
                    <a:gd name="T16" fmla="*/ 0 w 278"/>
                    <a:gd name="T17" fmla="*/ 0 h 742"/>
                    <a:gd name="T18" fmla="*/ 0 w 278"/>
                    <a:gd name="T19" fmla="*/ 0 h 742"/>
                    <a:gd name="T20" fmla="*/ 0 w 278"/>
                    <a:gd name="T21" fmla="*/ 0 h 742"/>
                    <a:gd name="T22" fmla="*/ 0 w 278"/>
                    <a:gd name="T23" fmla="*/ 0 h 742"/>
                    <a:gd name="T24" fmla="*/ 0 w 278"/>
                    <a:gd name="T25" fmla="*/ 0 h 742"/>
                    <a:gd name="T26" fmla="*/ 0 w 278"/>
                    <a:gd name="T27" fmla="*/ 0 h 742"/>
                    <a:gd name="T28" fmla="*/ 0 w 278"/>
                    <a:gd name="T29" fmla="*/ 0 h 742"/>
                    <a:gd name="T30" fmla="*/ 0 w 278"/>
                    <a:gd name="T31" fmla="*/ 0 h 742"/>
                    <a:gd name="T32" fmla="*/ 0 w 278"/>
                    <a:gd name="T33" fmla="*/ 0 h 742"/>
                    <a:gd name="T34" fmla="*/ 0 w 278"/>
                    <a:gd name="T35" fmla="*/ 0 h 742"/>
                    <a:gd name="T36" fmla="*/ 0 w 278"/>
                    <a:gd name="T37" fmla="*/ 0 h 742"/>
                    <a:gd name="T38" fmla="*/ 0 w 278"/>
                    <a:gd name="T39" fmla="*/ 0 h 742"/>
                    <a:gd name="T40" fmla="*/ 0 w 278"/>
                    <a:gd name="T41" fmla="*/ 0 h 742"/>
                    <a:gd name="T42" fmla="*/ 0 w 278"/>
                    <a:gd name="T43" fmla="*/ 0 h 7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8"/>
                    <a:gd name="T67" fmla="*/ 0 h 742"/>
                    <a:gd name="T68" fmla="*/ 278 w 278"/>
                    <a:gd name="T69" fmla="*/ 742 h 7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8" h="742">
                      <a:moveTo>
                        <a:pt x="38" y="25"/>
                      </a:moveTo>
                      <a:lnTo>
                        <a:pt x="80" y="0"/>
                      </a:lnTo>
                      <a:lnTo>
                        <a:pt x="144" y="0"/>
                      </a:lnTo>
                      <a:lnTo>
                        <a:pt x="192" y="16"/>
                      </a:lnTo>
                      <a:lnTo>
                        <a:pt x="225" y="71"/>
                      </a:lnTo>
                      <a:lnTo>
                        <a:pt x="256" y="164"/>
                      </a:lnTo>
                      <a:lnTo>
                        <a:pt x="273" y="267"/>
                      </a:lnTo>
                      <a:lnTo>
                        <a:pt x="278" y="388"/>
                      </a:lnTo>
                      <a:lnTo>
                        <a:pt x="278" y="527"/>
                      </a:lnTo>
                      <a:lnTo>
                        <a:pt x="256" y="639"/>
                      </a:lnTo>
                      <a:lnTo>
                        <a:pt x="225" y="701"/>
                      </a:lnTo>
                      <a:lnTo>
                        <a:pt x="150" y="742"/>
                      </a:lnTo>
                      <a:lnTo>
                        <a:pt x="113" y="732"/>
                      </a:lnTo>
                      <a:lnTo>
                        <a:pt x="64" y="685"/>
                      </a:lnTo>
                      <a:lnTo>
                        <a:pt x="49" y="619"/>
                      </a:lnTo>
                      <a:lnTo>
                        <a:pt x="33" y="496"/>
                      </a:lnTo>
                      <a:lnTo>
                        <a:pt x="49" y="409"/>
                      </a:lnTo>
                      <a:lnTo>
                        <a:pt x="49" y="317"/>
                      </a:lnTo>
                      <a:lnTo>
                        <a:pt x="22" y="256"/>
                      </a:lnTo>
                      <a:lnTo>
                        <a:pt x="0" y="174"/>
                      </a:lnTo>
                      <a:lnTo>
                        <a:pt x="0" y="87"/>
                      </a:lnTo>
                      <a:lnTo>
                        <a:pt x="38" y="25"/>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4" name="Freeform 25"/>
                <p:cNvSpPr>
                  <a:spLocks/>
                </p:cNvSpPr>
                <p:nvPr/>
              </p:nvSpPr>
              <p:spPr bwMode="auto">
                <a:xfrm>
                  <a:off x="3955" y="1687"/>
                  <a:ext cx="122" cy="244"/>
                </a:xfrm>
                <a:custGeom>
                  <a:avLst/>
                  <a:gdLst>
                    <a:gd name="T0" fmla="*/ 0 w 367"/>
                    <a:gd name="T1" fmla="*/ 0 h 733"/>
                    <a:gd name="T2" fmla="*/ 0 w 367"/>
                    <a:gd name="T3" fmla="*/ 0 h 733"/>
                    <a:gd name="T4" fmla="*/ 0 w 367"/>
                    <a:gd name="T5" fmla="*/ 0 h 733"/>
                    <a:gd name="T6" fmla="*/ 0 w 367"/>
                    <a:gd name="T7" fmla="*/ 0 h 733"/>
                    <a:gd name="T8" fmla="*/ 0 w 367"/>
                    <a:gd name="T9" fmla="*/ 0 h 733"/>
                    <a:gd name="T10" fmla="*/ 0 w 367"/>
                    <a:gd name="T11" fmla="*/ 0 h 733"/>
                    <a:gd name="T12" fmla="*/ 0 w 367"/>
                    <a:gd name="T13" fmla="*/ 0 h 733"/>
                    <a:gd name="T14" fmla="*/ 0 w 367"/>
                    <a:gd name="T15" fmla="*/ 0 h 733"/>
                    <a:gd name="T16" fmla="*/ 0 w 367"/>
                    <a:gd name="T17" fmla="*/ 0 h 733"/>
                    <a:gd name="T18" fmla="*/ 0 w 367"/>
                    <a:gd name="T19" fmla="*/ 0 h 733"/>
                    <a:gd name="T20" fmla="*/ 0 w 367"/>
                    <a:gd name="T21" fmla="*/ 0 h 733"/>
                    <a:gd name="T22" fmla="*/ 0 w 367"/>
                    <a:gd name="T23" fmla="*/ 0 h 733"/>
                    <a:gd name="T24" fmla="*/ 0 w 367"/>
                    <a:gd name="T25" fmla="*/ 0 h 733"/>
                    <a:gd name="T26" fmla="*/ 0 w 367"/>
                    <a:gd name="T27" fmla="*/ 0 h 733"/>
                    <a:gd name="T28" fmla="*/ 0 w 367"/>
                    <a:gd name="T29" fmla="*/ 0 h 733"/>
                    <a:gd name="T30" fmla="*/ 0 w 367"/>
                    <a:gd name="T31" fmla="*/ 0 h 733"/>
                    <a:gd name="T32" fmla="*/ 0 w 367"/>
                    <a:gd name="T33" fmla="*/ 0 h 733"/>
                    <a:gd name="T34" fmla="*/ 0 w 367"/>
                    <a:gd name="T35" fmla="*/ 0 h 733"/>
                    <a:gd name="T36" fmla="*/ 0 w 367"/>
                    <a:gd name="T37" fmla="*/ 0 h 733"/>
                    <a:gd name="T38" fmla="*/ 0 w 367"/>
                    <a:gd name="T39" fmla="*/ 0 h 733"/>
                    <a:gd name="T40" fmla="*/ 0 w 367"/>
                    <a:gd name="T41" fmla="*/ 0 h 733"/>
                    <a:gd name="T42" fmla="*/ 0 w 367"/>
                    <a:gd name="T43" fmla="*/ 0 h 733"/>
                    <a:gd name="T44" fmla="*/ 0 w 367"/>
                    <a:gd name="T45" fmla="*/ 0 h 733"/>
                    <a:gd name="T46" fmla="*/ 0 w 367"/>
                    <a:gd name="T47" fmla="*/ 0 h 733"/>
                    <a:gd name="T48" fmla="*/ 0 w 367"/>
                    <a:gd name="T49" fmla="*/ 0 h 733"/>
                    <a:gd name="T50" fmla="*/ 0 w 367"/>
                    <a:gd name="T51" fmla="*/ 0 h 733"/>
                    <a:gd name="T52" fmla="*/ 0 w 367"/>
                    <a:gd name="T53" fmla="*/ 0 h 733"/>
                    <a:gd name="T54" fmla="*/ 0 w 367"/>
                    <a:gd name="T55" fmla="*/ 0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7"/>
                    <a:gd name="T85" fmla="*/ 0 h 733"/>
                    <a:gd name="T86" fmla="*/ 367 w 367"/>
                    <a:gd name="T87" fmla="*/ 733 h 7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7" h="733">
                      <a:moveTo>
                        <a:pt x="42" y="0"/>
                      </a:moveTo>
                      <a:lnTo>
                        <a:pt x="160" y="25"/>
                      </a:lnTo>
                      <a:lnTo>
                        <a:pt x="250" y="87"/>
                      </a:lnTo>
                      <a:lnTo>
                        <a:pt x="319" y="189"/>
                      </a:lnTo>
                      <a:lnTo>
                        <a:pt x="362" y="287"/>
                      </a:lnTo>
                      <a:lnTo>
                        <a:pt x="367" y="394"/>
                      </a:lnTo>
                      <a:lnTo>
                        <a:pt x="335" y="466"/>
                      </a:lnTo>
                      <a:lnTo>
                        <a:pt x="255" y="512"/>
                      </a:lnTo>
                      <a:lnTo>
                        <a:pt x="191" y="544"/>
                      </a:lnTo>
                      <a:lnTo>
                        <a:pt x="191" y="574"/>
                      </a:lnTo>
                      <a:lnTo>
                        <a:pt x="233" y="610"/>
                      </a:lnTo>
                      <a:lnTo>
                        <a:pt x="255" y="687"/>
                      </a:lnTo>
                      <a:lnTo>
                        <a:pt x="233" y="733"/>
                      </a:lnTo>
                      <a:lnTo>
                        <a:pt x="207" y="712"/>
                      </a:lnTo>
                      <a:lnTo>
                        <a:pt x="207" y="671"/>
                      </a:lnTo>
                      <a:lnTo>
                        <a:pt x="186" y="610"/>
                      </a:lnTo>
                      <a:lnTo>
                        <a:pt x="154" y="574"/>
                      </a:lnTo>
                      <a:lnTo>
                        <a:pt x="143" y="528"/>
                      </a:lnTo>
                      <a:lnTo>
                        <a:pt x="191" y="497"/>
                      </a:lnTo>
                      <a:lnTo>
                        <a:pt x="282" y="435"/>
                      </a:lnTo>
                      <a:lnTo>
                        <a:pt x="319" y="380"/>
                      </a:lnTo>
                      <a:lnTo>
                        <a:pt x="319" y="318"/>
                      </a:lnTo>
                      <a:lnTo>
                        <a:pt x="271" y="225"/>
                      </a:lnTo>
                      <a:lnTo>
                        <a:pt x="191" y="143"/>
                      </a:lnTo>
                      <a:lnTo>
                        <a:pt x="143" y="102"/>
                      </a:lnTo>
                      <a:lnTo>
                        <a:pt x="74" y="87"/>
                      </a:lnTo>
                      <a:lnTo>
                        <a:pt x="0" y="66"/>
                      </a:lnTo>
                      <a:lnTo>
                        <a:pt x="42" y="0"/>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5" name="Freeform 26"/>
                <p:cNvSpPr>
                  <a:spLocks/>
                </p:cNvSpPr>
                <p:nvPr/>
              </p:nvSpPr>
              <p:spPr bwMode="auto">
                <a:xfrm>
                  <a:off x="3840" y="1685"/>
                  <a:ext cx="91" cy="230"/>
                </a:xfrm>
                <a:custGeom>
                  <a:avLst/>
                  <a:gdLst>
                    <a:gd name="T0" fmla="*/ 0 w 272"/>
                    <a:gd name="T1" fmla="*/ 0 h 689"/>
                    <a:gd name="T2" fmla="*/ 0 w 272"/>
                    <a:gd name="T3" fmla="*/ 0 h 689"/>
                    <a:gd name="T4" fmla="*/ 0 w 272"/>
                    <a:gd name="T5" fmla="*/ 0 h 689"/>
                    <a:gd name="T6" fmla="*/ 0 w 272"/>
                    <a:gd name="T7" fmla="*/ 0 h 689"/>
                    <a:gd name="T8" fmla="*/ 0 w 272"/>
                    <a:gd name="T9" fmla="*/ 0 h 689"/>
                    <a:gd name="T10" fmla="*/ 0 w 272"/>
                    <a:gd name="T11" fmla="*/ 0 h 689"/>
                    <a:gd name="T12" fmla="*/ 0 w 272"/>
                    <a:gd name="T13" fmla="*/ 0 h 689"/>
                    <a:gd name="T14" fmla="*/ 0 w 272"/>
                    <a:gd name="T15" fmla="*/ 0 h 689"/>
                    <a:gd name="T16" fmla="*/ 0 w 272"/>
                    <a:gd name="T17" fmla="*/ 0 h 689"/>
                    <a:gd name="T18" fmla="*/ 0 w 272"/>
                    <a:gd name="T19" fmla="*/ 0 h 689"/>
                    <a:gd name="T20" fmla="*/ 0 w 272"/>
                    <a:gd name="T21" fmla="*/ 0 h 689"/>
                    <a:gd name="T22" fmla="*/ 0 w 272"/>
                    <a:gd name="T23" fmla="*/ 0 h 689"/>
                    <a:gd name="T24" fmla="*/ 0 w 272"/>
                    <a:gd name="T25" fmla="*/ 0 h 689"/>
                    <a:gd name="T26" fmla="*/ 0 w 272"/>
                    <a:gd name="T27" fmla="*/ 0 h 689"/>
                    <a:gd name="T28" fmla="*/ 0 w 272"/>
                    <a:gd name="T29" fmla="*/ 0 h 689"/>
                    <a:gd name="T30" fmla="*/ 0 w 272"/>
                    <a:gd name="T31" fmla="*/ 0 h 689"/>
                    <a:gd name="T32" fmla="*/ 0 w 272"/>
                    <a:gd name="T33" fmla="*/ 0 h 689"/>
                    <a:gd name="T34" fmla="*/ 0 w 272"/>
                    <a:gd name="T35" fmla="*/ 0 h 689"/>
                    <a:gd name="T36" fmla="*/ 0 w 272"/>
                    <a:gd name="T37" fmla="*/ 0 h 689"/>
                    <a:gd name="T38" fmla="*/ 0 w 272"/>
                    <a:gd name="T39" fmla="*/ 0 h 689"/>
                    <a:gd name="T40" fmla="*/ 0 w 272"/>
                    <a:gd name="T41" fmla="*/ 0 h 689"/>
                    <a:gd name="T42" fmla="*/ 0 w 272"/>
                    <a:gd name="T43" fmla="*/ 0 h 689"/>
                    <a:gd name="T44" fmla="*/ 0 w 272"/>
                    <a:gd name="T45" fmla="*/ 0 h 689"/>
                    <a:gd name="T46" fmla="*/ 0 w 272"/>
                    <a:gd name="T47" fmla="*/ 0 h 689"/>
                    <a:gd name="T48" fmla="*/ 0 w 272"/>
                    <a:gd name="T49" fmla="*/ 0 h 689"/>
                    <a:gd name="T50" fmla="*/ 0 w 272"/>
                    <a:gd name="T51" fmla="*/ 0 h 689"/>
                    <a:gd name="T52" fmla="*/ 0 w 272"/>
                    <a:gd name="T53" fmla="*/ 0 h 689"/>
                    <a:gd name="T54" fmla="*/ 0 w 272"/>
                    <a:gd name="T55" fmla="*/ 0 h 689"/>
                    <a:gd name="T56" fmla="*/ 0 w 272"/>
                    <a:gd name="T57" fmla="*/ 0 h 689"/>
                    <a:gd name="T58" fmla="*/ 0 w 272"/>
                    <a:gd name="T59" fmla="*/ 0 h 6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2"/>
                    <a:gd name="T91" fmla="*/ 0 h 689"/>
                    <a:gd name="T92" fmla="*/ 272 w 272"/>
                    <a:gd name="T93" fmla="*/ 689 h 6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2" h="689">
                      <a:moveTo>
                        <a:pt x="171" y="32"/>
                      </a:moveTo>
                      <a:lnTo>
                        <a:pt x="224" y="0"/>
                      </a:lnTo>
                      <a:lnTo>
                        <a:pt x="272" y="5"/>
                      </a:lnTo>
                      <a:lnTo>
                        <a:pt x="268" y="62"/>
                      </a:lnTo>
                      <a:lnTo>
                        <a:pt x="235" y="93"/>
                      </a:lnTo>
                      <a:lnTo>
                        <a:pt x="187" y="118"/>
                      </a:lnTo>
                      <a:lnTo>
                        <a:pt x="128" y="185"/>
                      </a:lnTo>
                      <a:lnTo>
                        <a:pt x="64" y="278"/>
                      </a:lnTo>
                      <a:lnTo>
                        <a:pt x="48" y="355"/>
                      </a:lnTo>
                      <a:lnTo>
                        <a:pt x="59" y="401"/>
                      </a:lnTo>
                      <a:lnTo>
                        <a:pt x="75" y="427"/>
                      </a:lnTo>
                      <a:lnTo>
                        <a:pt x="145" y="457"/>
                      </a:lnTo>
                      <a:lnTo>
                        <a:pt x="209" y="478"/>
                      </a:lnTo>
                      <a:lnTo>
                        <a:pt x="235" y="504"/>
                      </a:lnTo>
                      <a:lnTo>
                        <a:pt x="240" y="525"/>
                      </a:lnTo>
                      <a:lnTo>
                        <a:pt x="203" y="566"/>
                      </a:lnTo>
                      <a:lnTo>
                        <a:pt x="187" y="616"/>
                      </a:lnTo>
                      <a:lnTo>
                        <a:pt x="171" y="689"/>
                      </a:lnTo>
                      <a:lnTo>
                        <a:pt x="139" y="678"/>
                      </a:lnTo>
                      <a:lnTo>
                        <a:pt x="139" y="627"/>
                      </a:lnTo>
                      <a:lnTo>
                        <a:pt x="156" y="550"/>
                      </a:lnTo>
                      <a:lnTo>
                        <a:pt x="187" y="519"/>
                      </a:lnTo>
                      <a:lnTo>
                        <a:pt x="128" y="489"/>
                      </a:lnTo>
                      <a:lnTo>
                        <a:pt x="59" y="457"/>
                      </a:lnTo>
                      <a:lnTo>
                        <a:pt x="0" y="411"/>
                      </a:lnTo>
                      <a:lnTo>
                        <a:pt x="0" y="355"/>
                      </a:lnTo>
                      <a:lnTo>
                        <a:pt x="16" y="257"/>
                      </a:lnTo>
                      <a:lnTo>
                        <a:pt x="64" y="164"/>
                      </a:lnTo>
                      <a:lnTo>
                        <a:pt x="123" y="87"/>
                      </a:lnTo>
                      <a:lnTo>
                        <a:pt x="171" y="32"/>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6" name="Freeform 27"/>
                <p:cNvSpPr>
                  <a:spLocks/>
                </p:cNvSpPr>
                <p:nvPr/>
              </p:nvSpPr>
              <p:spPr bwMode="auto">
                <a:xfrm>
                  <a:off x="3962" y="1887"/>
                  <a:ext cx="107" cy="274"/>
                </a:xfrm>
                <a:custGeom>
                  <a:avLst/>
                  <a:gdLst>
                    <a:gd name="T0" fmla="*/ 0 w 322"/>
                    <a:gd name="T1" fmla="*/ 0 h 821"/>
                    <a:gd name="T2" fmla="*/ 0 w 322"/>
                    <a:gd name="T3" fmla="*/ 0 h 821"/>
                    <a:gd name="T4" fmla="*/ 0 w 322"/>
                    <a:gd name="T5" fmla="*/ 0 h 821"/>
                    <a:gd name="T6" fmla="*/ 0 w 322"/>
                    <a:gd name="T7" fmla="*/ 0 h 821"/>
                    <a:gd name="T8" fmla="*/ 0 w 322"/>
                    <a:gd name="T9" fmla="*/ 0 h 821"/>
                    <a:gd name="T10" fmla="*/ 0 w 322"/>
                    <a:gd name="T11" fmla="*/ 0 h 821"/>
                    <a:gd name="T12" fmla="*/ 0 w 322"/>
                    <a:gd name="T13" fmla="*/ 0 h 821"/>
                    <a:gd name="T14" fmla="*/ 0 w 322"/>
                    <a:gd name="T15" fmla="*/ 0 h 821"/>
                    <a:gd name="T16" fmla="*/ 0 w 322"/>
                    <a:gd name="T17" fmla="*/ 0 h 821"/>
                    <a:gd name="T18" fmla="*/ 0 w 322"/>
                    <a:gd name="T19" fmla="*/ 0 h 821"/>
                    <a:gd name="T20" fmla="*/ 0 w 322"/>
                    <a:gd name="T21" fmla="*/ 0 h 821"/>
                    <a:gd name="T22" fmla="*/ 0 w 322"/>
                    <a:gd name="T23" fmla="*/ 0 h 821"/>
                    <a:gd name="T24" fmla="*/ 0 w 322"/>
                    <a:gd name="T25" fmla="*/ 0 h 821"/>
                    <a:gd name="T26" fmla="*/ 0 w 322"/>
                    <a:gd name="T27" fmla="*/ 0 h 821"/>
                    <a:gd name="T28" fmla="*/ 0 w 322"/>
                    <a:gd name="T29" fmla="*/ 0 h 821"/>
                    <a:gd name="T30" fmla="*/ 0 w 322"/>
                    <a:gd name="T31" fmla="*/ 0 h 821"/>
                    <a:gd name="T32" fmla="*/ 0 w 322"/>
                    <a:gd name="T33" fmla="*/ 0 h 821"/>
                    <a:gd name="T34" fmla="*/ 0 w 322"/>
                    <a:gd name="T35" fmla="*/ 0 h 821"/>
                    <a:gd name="T36" fmla="*/ 0 w 322"/>
                    <a:gd name="T37" fmla="*/ 0 h 821"/>
                    <a:gd name="T38" fmla="*/ 0 w 322"/>
                    <a:gd name="T39" fmla="*/ 0 h 821"/>
                    <a:gd name="T40" fmla="*/ 0 w 322"/>
                    <a:gd name="T41" fmla="*/ 0 h 821"/>
                    <a:gd name="T42" fmla="*/ 0 w 322"/>
                    <a:gd name="T43" fmla="*/ 0 h 821"/>
                    <a:gd name="T44" fmla="*/ 0 w 322"/>
                    <a:gd name="T45" fmla="*/ 0 h 821"/>
                    <a:gd name="T46" fmla="*/ 0 w 322"/>
                    <a:gd name="T47" fmla="*/ 0 h 821"/>
                    <a:gd name="T48" fmla="*/ 0 w 322"/>
                    <a:gd name="T49" fmla="*/ 0 h 8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2"/>
                    <a:gd name="T76" fmla="*/ 0 h 821"/>
                    <a:gd name="T77" fmla="*/ 322 w 322"/>
                    <a:gd name="T78" fmla="*/ 821 h 8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2" h="821">
                      <a:moveTo>
                        <a:pt x="22" y="0"/>
                      </a:moveTo>
                      <a:lnTo>
                        <a:pt x="97" y="31"/>
                      </a:lnTo>
                      <a:lnTo>
                        <a:pt x="134" y="108"/>
                      </a:lnTo>
                      <a:lnTo>
                        <a:pt x="145" y="245"/>
                      </a:lnTo>
                      <a:lnTo>
                        <a:pt x="134" y="474"/>
                      </a:lnTo>
                      <a:lnTo>
                        <a:pt x="103" y="653"/>
                      </a:lnTo>
                      <a:lnTo>
                        <a:pt x="86" y="730"/>
                      </a:lnTo>
                      <a:lnTo>
                        <a:pt x="119" y="745"/>
                      </a:lnTo>
                      <a:lnTo>
                        <a:pt x="183" y="684"/>
                      </a:lnTo>
                      <a:lnTo>
                        <a:pt x="258" y="638"/>
                      </a:lnTo>
                      <a:lnTo>
                        <a:pt x="279" y="643"/>
                      </a:lnTo>
                      <a:lnTo>
                        <a:pt x="322" y="673"/>
                      </a:lnTo>
                      <a:lnTo>
                        <a:pt x="322" y="689"/>
                      </a:lnTo>
                      <a:lnTo>
                        <a:pt x="231" y="730"/>
                      </a:lnTo>
                      <a:lnTo>
                        <a:pt x="134" y="780"/>
                      </a:lnTo>
                      <a:lnTo>
                        <a:pt x="55" y="821"/>
                      </a:lnTo>
                      <a:lnTo>
                        <a:pt x="16" y="812"/>
                      </a:lnTo>
                      <a:lnTo>
                        <a:pt x="16" y="765"/>
                      </a:lnTo>
                      <a:lnTo>
                        <a:pt x="49" y="698"/>
                      </a:lnTo>
                      <a:lnTo>
                        <a:pt x="70" y="561"/>
                      </a:lnTo>
                      <a:lnTo>
                        <a:pt x="86" y="398"/>
                      </a:lnTo>
                      <a:lnTo>
                        <a:pt x="97" y="215"/>
                      </a:lnTo>
                      <a:lnTo>
                        <a:pt x="55" y="103"/>
                      </a:lnTo>
                      <a:lnTo>
                        <a:pt x="0" y="57"/>
                      </a:lnTo>
                      <a:lnTo>
                        <a:pt x="22" y="0"/>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7" name="Freeform 28"/>
                <p:cNvSpPr>
                  <a:spLocks/>
                </p:cNvSpPr>
                <p:nvPr/>
              </p:nvSpPr>
              <p:spPr bwMode="auto">
                <a:xfrm>
                  <a:off x="3886" y="1859"/>
                  <a:ext cx="82" cy="301"/>
                </a:xfrm>
                <a:custGeom>
                  <a:avLst/>
                  <a:gdLst>
                    <a:gd name="T0" fmla="*/ 0 w 248"/>
                    <a:gd name="T1" fmla="*/ 0 h 901"/>
                    <a:gd name="T2" fmla="*/ 0 w 248"/>
                    <a:gd name="T3" fmla="*/ 0 h 901"/>
                    <a:gd name="T4" fmla="*/ 0 w 248"/>
                    <a:gd name="T5" fmla="*/ 0 h 901"/>
                    <a:gd name="T6" fmla="*/ 0 w 248"/>
                    <a:gd name="T7" fmla="*/ 0 h 901"/>
                    <a:gd name="T8" fmla="*/ 0 w 248"/>
                    <a:gd name="T9" fmla="*/ 0 h 901"/>
                    <a:gd name="T10" fmla="*/ 0 w 248"/>
                    <a:gd name="T11" fmla="*/ 0 h 901"/>
                    <a:gd name="T12" fmla="*/ 0 w 248"/>
                    <a:gd name="T13" fmla="*/ 0 h 901"/>
                    <a:gd name="T14" fmla="*/ 0 w 248"/>
                    <a:gd name="T15" fmla="*/ 0 h 901"/>
                    <a:gd name="T16" fmla="*/ 0 w 248"/>
                    <a:gd name="T17" fmla="*/ 0 h 901"/>
                    <a:gd name="T18" fmla="*/ 0 w 248"/>
                    <a:gd name="T19" fmla="*/ 0 h 901"/>
                    <a:gd name="T20" fmla="*/ 0 w 248"/>
                    <a:gd name="T21" fmla="*/ 0 h 901"/>
                    <a:gd name="T22" fmla="*/ 0 w 248"/>
                    <a:gd name="T23" fmla="*/ 0 h 901"/>
                    <a:gd name="T24" fmla="*/ 0 w 248"/>
                    <a:gd name="T25" fmla="*/ 0 h 901"/>
                    <a:gd name="T26" fmla="*/ 0 w 248"/>
                    <a:gd name="T27" fmla="*/ 0 h 901"/>
                    <a:gd name="T28" fmla="*/ 0 w 248"/>
                    <a:gd name="T29" fmla="*/ 0 h 901"/>
                    <a:gd name="T30" fmla="*/ 0 w 248"/>
                    <a:gd name="T31" fmla="*/ 0 h 901"/>
                    <a:gd name="T32" fmla="*/ 0 w 248"/>
                    <a:gd name="T33" fmla="*/ 0 h 901"/>
                    <a:gd name="T34" fmla="*/ 0 w 248"/>
                    <a:gd name="T35" fmla="*/ 0 h 901"/>
                    <a:gd name="T36" fmla="*/ 0 w 248"/>
                    <a:gd name="T37" fmla="*/ 0 h 901"/>
                    <a:gd name="T38" fmla="*/ 0 w 248"/>
                    <a:gd name="T39" fmla="*/ 0 h 901"/>
                    <a:gd name="T40" fmla="*/ 0 w 248"/>
                    <a:gd name="T41" fmla="*/ 0 h 901"/>
                    <a:gd name="T42" fmla="*/ 0 w 248"/>
                    <a:gd name="T43" fmla="*/ 0 h 901"/>
                    <a:gd name="T44" fmla="*/ 0 w 248"/>
                    <a:gd name="T45" fmla="*/ 0 h 901"/>
                    <a:gd name="T46" fmla="*/ 0 w 248"/>
                    <a:gd name="T47" fmla="*/ 0 h 901"/>
                    <a:gd name="T48" fmla="*/ 0 w 248"/>
                    <a:gd name="T49" fmla="*/ 0 h 9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901"/>
                    <a:gd name="T77" fmla="*/ 248 w 248"/>
                    <a:gd name="T78" fmla="*/ 901 h 9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901">
                      <a:moveTo>
                        <a:pt x="99" y="179"/>
                      </a:moveTo>
                      <a:lnTo>
                        <a:pt x="166" y="41"/>
                      </a:lnTo>
                      <a:lnTo>
                        <a:pt x="226" y="0"/>
                      </a:lnTo>
                      <a:lnTo>
                        <a:pt x="248" y="26"/>
                      </a:lnTo>
                      <a:lnTo>
                        <a:pt x="231" y="71"/>
                      </a:lnTo>
                      <a:lnTo>
                        <a:pt x="166" y="184"/>
                      </a:lnTo>
                      <a:lnTo>
                        <a:pt x="116" y="300"/>
                      </a:lnTo>
                      <a:lnTo>
                        <a:pt x="82" y="468"/>
                      </a:lnTo>
                      <a:lnTo>
                        <a:pt x="61" y="656"/>
                      </a:lnTo>
                      <a:lnTo>
                        <a:pt x="61" y="819"/>
                      </a:lnTo>
                      <a:lnTo>
                        <a:pt x="78" y="804"/>
                      </a:lnTo>
                      <a:lnTo>
                        <a:pt x="116" y="743"/>
                      </a:lnTo>
                      <a:lnTo>
                        <a:pt x="132" y="651"/>
                      </a:lnTo>
                      <a:lnTo>
                        <a:pt x="166" y="651"/>
                      </a:lnTo>
                      <a:lnTo>
                        <a:pt x="209" y="672"/>
                      </a:lnTo>
                      <a:lnTo>
                        <a:pt x="181" y="748"/>
                      </a:lnTo>
                      <a:lnTo>
                        <a:pt x="116" y="825"/>
                      </a:lnTo>
                      <a:lnTo>
                        <a:pt x="50" y="901"/>
                      </a:lnTo>
                      <a:lnTo>
                        <a:pt x="17" y="901"/>
                      </a:lnTo>
                      <a:lnTo>
                        <a:pt x="0" y="871"/>
                      </a:lnTo>
                      <a:lnTo>
                        <a:pt x="0" y="804"/>
                      </a:lnTo>
                      <a:lnTo>
                        <a:pt x="11" y="610"/>
                      </a:lnTo>
                      <a:lnTo>
                        <a:pt x="28" y="413"/>
                      </a:lnTo>
                      <a:lnTo>
                        <a:pt x="50" y="270"/>
                      </a:lnTo>
                      <a:lnTo>
                        <a:pt x="99" y="179"/>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grpSp>
          <p:grpSp>
            <p:nvGrpSpPr>
              <p:cNvPr id="8" name="Group 29"/>
              <p:cNvGrpSpPr>
                <a:grpSpLocks/>
              </p:cNvGrpSpPr>
              <p:nvPr/>
            </p:nvGrpSpPr>
            <p:grpSpPr bwMode="auto">
              <a:xfrm>
                <a:off x="4039" y="1374"/>
                <a:ext cx="452" cy="427"/>
                <a:chOff x="4039" y="1374"/>
                <a:chExt cx="452" cy="427"/>
              </a:xfrm>
            </p:grpSpPr>
            <p:sp>
              <p:nvSpPr>
                <p:cNvPr id="2068" name="Oval 30"/>
                <p:cNvSpPr>
                  <a:spLocks noChangeArrowheads="1"/>
                </p:cNvSpPr>
                <p:nvPr/>
              </p:nvSpPr>
              <p:spPr bwMode="auto">
                <a:xfrm>
                  <a:off x="4039" y="1374"/>
                  <a:ext cx="452" cy="427"/>
                </a:xfrm>
                <a:prstGeom prst="ellipse">
                  <a:avLst/>
                </a:prstGeom>
                <a:solidFill>
                  <a:srgbClr val="000000"/>
                </a:solidFill>
                <a:ln w="9525">
                  <a:noFill/>
                  <a:round/>
                  <a:headEnd/>
                  <a:tailEnd/>
                </a:ln>
              </p:spPr>
              <p:txBody>
                <a:bodyPr/>
                <a:lstStyle/>
                <a:p>
                  <a:endParaRPr lang="en-US">
                    <a:latin typeface="Tahoma" pitchFamily="34" charset="0"/>
                    <a:ea typeface="Tahoma" pitchFamily="34" charset="0"/>
                    <a:cs typeface="Tahoma" pitchFamily="34" charset="0"/>
                  </a:endParaRPr>
                </a:p>
              </p:txBody>
            </p:sp>
            <p:sp>
              <p:nvSpPr>
                <p:cNvPr id="2069" name="Oval 31"/>
                <p:cNvSpPr>
                  <a:spLocks noChangeArrowheads="1"/>
                </p:cNvSpPr>
                <p:nvPr/>
              </p:nvSpPr>
              <p:spPr bwMode="auto">
                <a:xfrm>
                  <a:off x="4057" y="1398"/>
                  <a:ext cx="403" cy="384"/>
                </a:xfrm>
                <a:prstGeom prst="ellipse">
                  <a:avLst/>
                </a:prstGeom>
                <a:solidFill>
                  <a:srgbClr val="FFFFFF"/>
                </a:solidFill>
                <a:ln w="9525">
                  <a:noFill/>
                  <a:round/>
                  <a:headEnd/>
                  <a:tailEnd/>
                </a:ln>
              </p:spPr>
              <p:txBody>
                <a:bodyPr/>
                <a:lstStyle/>
                <a:p>
                  <a:endParaRPr lang="en-US">
                    <a:latin typeface="Tahoma" pitchFamily="34" charset="0"/>
                    <a:ea typeface="Tahoma" pitchFamily="34" charset="0"/>
                    <a:cs typeface="Tahoma" pitchFamily="34" charset="0"/>
                  </a:endParaRPr>
                </a:p>
              </p:txBody>
            </p:sp>
            <p:sp>
              <p:nvSpPr>
                <p:cNvPr id="2070" name="Freeform 32"/>
                <p:cNvSpPr>
                  <a:spLocks/>
                </p:cNvSpPr>
                <p:nvPr/>
              </p:nvSpPr>
              <p:spPr bwMode="auto">
                <a:xfrm>
                  <a:off x="4164" y="1437"/>
                  <a:ext cx="108" cy="185"/>
                </a:xfrm>
                <a:custGeom>
                  <a:avLst/>
                  <a:gdLst>
                    <a:gd name="T0" fmla="*/ 0 w 324"/>
                    <a:gd name="T1" fmla="*/ 0 h 555"/>
                    <a:gd name="T2" fmla="*/ 0 w 324"/>
                    <a:gd name="T3" fmla="*/ 0 h 555"/>
                    <a:gd name="T4" fmla="*/ 0 w 324"/>
                    <a:gd name="T5" fmla="*/ 0 h 555"/>
                    <a:gd name="T6" fmla="*/ 0 w 324"/>
                    <a:gd name="T7" fmla="*/ 0 h 555"/>
                    <a:gd name="T8" fmla="*/ 0 w 324"/>
                    <a:gd name="T9" fmla="*/ 0 h 555"/>
                    <a:gd name="T10" fmla="*/ 0 w 324"/>
                    <a:gd name="T11" fmla="*/ 0 h 555"/>
                    <a:gd name="T12" fmla="*/ 0 w 324"/>
                    <a:gd name="T13" fmla="*/ 0 h 555"/>
                    <a:gd name="T14" fmla="*/ 0 w 324"/>
                    <a:gd name="T15" fmla="*/ 0 h 555"/>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555"/>
                    <a:gd name="T26" fmla="*/ 324 w 324"/>
                    <a:gd name="T27" fmla="*/ 555 h 5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555">
                      <a:moveTo>
                        <a:pt x="324" y="487"/>
                      </a:moveTo>
                      <a:lnTo>
                        <a:pt x="123" y="183"/>
                      </a:lnTo>
                      <a:lnTo>
                        <a:pt x="214" y="140"/>
                      </a:lnTo>
                      <a:lnTo>
                        <a:pt x="0" y="0"/>
                      </a:lnTo>
                      <a:lnTo>
                        <a:pt x="6" y="256"/>
                      </a:lnTo>
                      <a:lnTo>
                        <a:pt x="71" y="164"/>
                      </a:lnTo>
                      <a:lnTo>
                        <a:pt x="286" y="555"/>
                      </a:lnTo>
                      <a:lnTo>
                        <a:pt x="324" y="487"/>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sp>
              <p:nvSpPr>
                <p:cNvPr id="2071" name="Freeform 33"/>
                <p:cNvSpPr>
                  <a:spLocks/>
                </p:cNvSpPr>
                <p:nvPr/>
              </p:nvSpPr>
              <p:spPr bwMode="auto">
                <a:xfrm>
                  <a:off x="4246" y="1593"/>
                  <a:ext cx="107" cy="108"/>
                </a:xfrm>
                <a:custGeom>
                  <a:avLst/>
                  <a:gdLst>
                    <a:gd name="T0" fmla="*/ 0 w 319"/>
                    <a:gd name="T1" fmla="*/ 0 h 323"/>
                    <a:gd name="T2" fmla="*/ 0 w 319"/>
                    <a:gd name="T3" fmla="*/ 0 h 323"/>
                    <a:gd name="T4" fmla="*/ 0 w 319"/>
                    <a:gd name="T5" fmla="*/ 0 h 323"/>
                    <a:gd name="T6" fmla="*/ 0 w 319"/>
                    <a:gd name="T7" fmla="*/ 0 h 323"/>
                    <a:gd name="T8" fmla="*/ 0 w 319"/>
                    <a:gd name="T9" fmla="*/ 0 h 323"/>
                    <a:gd name="T10" fmla="*/ 0 w 319"/>
                    <a:gd name="T11" fmla="*/ 0 h 323"/>
                    <a:gd name="T12" fmla="*/ 0 w 319"/>
                    <a:gd name="T13" fmla="*/ 0 h 323"/>
                    <a:gd name="T14" fmla="*/ 0 w 319"/>
                    <a:gd name="T15" fmla="*/ 0 h 323"/>
                    <a:gd name="T16" fmla="*/ 0 60000 65536"/>
                    <a:gd name="T17" fmla="*/ 0 60000 65536"/>
                    <a:gd name="T18" fmla="*/ 0 60000 65536"/>
                    <a:gd name="T19" fmla="*/ 0 60000 65536"/>
                    <a:gd name="T20" fmla="*/ 0 60000 65536"/>
                    <a:gd name="T21" fmla="*/ 0 60000 65536"/>
                    <a:gd name="T22" fmla="*/ 0 60000 65536"/>
                    <a:gd name="T23" fmla="*/ 0 60000 65536"/>
                    <a:gd name="T24" fmla="*/ 0 w 319"/>
                    <a:gd name="T25" fmla="*/ 0 h 323"/>
                    <a:gd name="T26" fmla="*/ 319 w 319"/>
                    <a:gd name="T27" fmla="*/ 323 h 3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9" h="323">
                      <a:moveTo>
                        <a:pt x="0" y="41"/>
                      </a:moveTo>
                      <a:lnTo>
                        <a:pt x="247" y="262"/>
                      </a:lnTo>
                      <a:lnTo>
                        <a:pt x="144" y="288"/>
                      </a:lnTo>
                      <a:lnTo>
                        <a:pt x="319" y="323"/>
                      </a:lnTo>
                      <a:lnTo>
                        <a:pt x="290" y="124"/>
                      </a:lnTo>
                      <a:lnTo>
                        <a:pt x="261" y="234"/>
                      </a:lnTo>
                      <a:lnTo>
                        <a:pt x="50" y="0"/>
                      </a:lnTo>
                      <a:lnTo>
                        <a:pt x="0" y="41"/>
                      </a:lnTo>
                      <a:close/>
                    </a:path>
                  </a:pathLst>
                </a:custGeom>
                <a:solidFill>
                  <a:srgbClr val="000000"/>
                </a:solidFill>
                <a:ln w="9525">
                  <a:noFill/>
                  <a:round/>
                  <a:headEnd/>
                  <a:tailEnd/>
                </a:ln>
              </p:spPr>
              <p:txBody>
                <a:bodyPr/>
                <a:lstStyle/>
                <a:p>
                  <a:endParaRPr lang="en-MY">
                    <a:latin typeface="Tahoma" pitchFamily="34" charset="0"/>
                    <a:ea typeface="Tahoma" pitchFamily="34" charset="0"/>
                    <a:cs typeface="Tahoma" pitchFamily="34" charset="0"/>
                  </a:endParaRPr>
                </a:p>
              </p:txBody>
            </p:sp>
          </p:grpSp>
        </p:grpSp>
        <p:sp>
          <p:nvSpPr>
            <p:cNvPr id="2065" name="Text Box 34"/>
            <p:cNvSpPr txBox="1">
              <a:spLocks noChangeArrowheads="1"/>
            </p:cNvSpPr>
            <p:nvPr/>
          </p:nvSpPr>
          <p:spPr bwMode="auto">
            <a:xfrm>
              <a:off x="4416" y="1536"/>
              <a:ext cx="720" cy="213"/>
            </a:xfrm>
            <a:prstGeom prst="rect">
              <a:avLst/>
            </a:prstGeom>
            <a:noFill/>
            <a:ln w="9525">
              <a:noFill/>
              <a:miter lim="800000"/>
              <a:headEnd/>
              <a:tailEnd/>
            </a:ln>
          </p:spPr>
          <p:txBody>
            <a:bodyPr wrap="square">
              <a:spAutoFit/>
            </a:bodyPr>
            <a:lstStyle/>
            <a:p>
              <a:pPr>
                <a:spcBef>
                  <a:spcPct val="50000"/>
                </a:spcBef>
              </a:pPr>
              <a:r>
                <a:rPr lang="en-US" altLang="en-US" sz="1600" dirty="0">
                  <a:latin typeface="Tahoma" pitchFamily="34" charset="0"/>
                  <a:ea typeface="Tahoma" pitchFamily="34" charset="0"/>
                  <a:cs typeface="Tahoma" pitchFamily="34" charset="0"/>
                </a:rPr>
                <a:t>Customer</a:t>
              </a:r>
              <a:endParaRPr lang="en-US" altLang="en-US" dirty="0">
                <a:latin typeface="Tahoma" pitchFamily="34" charset="0"/>
                <a:ea typeface="Tahoma" pitchFamily="34" charset="0"/>
                <a:cs typeface="Tahoma" pitchFamily="34" charset="0"/>
              </a:endParaRPr>
            </a:p>
          </p:txBody>
        </p:sp>
      </p:grpSp>
      <p:graphicFrame>
        <p:nvGraphicFramePr>
          <p:cNvPr id="2050" name="Object 35"/>
          <p:cNvGraphicFramePr>
            <a:graphicFrameLocks noChangeAspect="1"/>
          </p:cNvGraphicFramePr>
          <p:nvPr/>
        </p:nvGraphicFramePr>
        <p:xfrm>
          <a:off x="1371600" y="3962400"/>
          <a:ext cx="827088" cy="2327275"/>
        </p:xfrm>
        <a:graphic>
          <a:graphicData uri="http://schemas.openxmlformats.org/presentationml/2006/ole">
            <mc:AlternateContent xmlns:mc="http://schemas.openxmlformats.org/markup-compatibility/2006">
              <mc:Choice xmlns:v="urn:schemas-microsoft-com:vml" Requires="v">
                <p:oleObj spid="_x0000_s15392" name="Clip" r:id="rId3" imgW="1395000" imgH="3926880" progId="">
                  <p:embed/>
                </p:oleObj>
              </mc:Choice>
              <mc:Fallback>
                <p:oleObj name="Clip" r:id="rId3" imgW="1395000" imgH="3926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2400"/>
                        <a:ext cx="827088" cy="232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AutoShape 36"/>
          <p:cNvSpPr>
            <a:spLocks noChangeArrowheads="1"/>
          </p:cNvSpPr>
          <p:nvPr/>
        </p:nvSpPr>
        <p:spPr bwMode="auto">
          <a:xfrm>
            <a:off x="1828800" y="2971800"/>
            <a:ext cx="1752600" cy="1219200"/>
          </a:xfrm>
          <a:prstGeom prst="irregularSeal1">
            <a:avLst/>
          </a:prstGeom>
          <a:solidFill>
            <a:schemeClr val="accent1"/>
          </a:solidFill>
          <a:ln w="9525">
            <a:solidFill>
              <a:schemeClr val="tx1"/>
            </a:solidFill>
            <a:miter lim="800000"/>
            <a:headEnd/>
            <a:tailEnd/>
          </a:ln>
        </p:spPr>
        <p:txBody>
          <a:bodyPr wrap="none" anchor="ctr"/>
          <a:lstStyle/>
          <a:p>
            <a:pPr algn="ctr"/>
            <a:r>
              <a:rPr lang="en-US" altLang="en-US" b="1" dirty="0">
                <a:latin typeface="Tahoma" pitchFamily="34" charset="0"/>
                <a:ea typeface="Tahoma" pitchFamily="34" charset="0"/>
                <a:cs typeface="Tahoma" pitchFamily="34" charset="0"/>
              </a:rPr>
              <a:t>Kaizen</a:t>
            </a:r>
          </a:p>
        </p:txBody>
      </p:sp>
      <p:sp>
        <p:nvSpPr>
          <p:cNvPr id="2059" name="Text Box 37"/>
          <p:cNvSpPr txBox="1">
            <a:spLocks noChangeArrowheads="1"/>
          </p:cNvSpPr>
          <p:nvPr/>
        </p:nvSpPr>
        <p:spPr bwMode="auto">
          <a:xfrm>
            <a:off x="2057400" y="5638800"/>
            <a:ext cx="1676400" cy="830997"/>
          </a:xfrm>
          <a:prstGeom prst="rect">
            <a:avLst/>
          </a:prstGeom>
          <a:noFill/>
          <a:ln w="9525">
            <a:noFill/>
            <a:miter lim="800000"/>
            <a:headEnd/>
            <a:tailEnd/>
          </a:ln>
        </p:spPr>
        <p:txBody>
          <a:bodyPr>
            <a:spAutoFit/>
          </a:bodyPr>
          <a:lstStyle/>
          <a:p>
            <a:pPr>
              <a:spcBef>
                <a:spcPct val="50000"/>
              </a:spcBef>
            </a:pPr>
            <a:r>
              <a:rPr lang="en-US" altLang="en-US" sz="1600" b="1">
                <a:latin typeface="Tahoma" pitchFamily="34" charset="0"/>
                <a:ea typeface="Tahoma" pitchFamily="34" charset="0"/>
                <a:cs typeface="Tahoma" pitchFamily="34" charset="0"/>
              </a:rPr>
              <a:t>The Value Stream Manager</a:t>
            </a:r>
            <a:endParaRPr lang="en-US" altLang="en-US" b="1">
              <a:latin typeface="Tahoma" pitchFamily="34" charset="0"/>
              <a:ea typeface="Tahoma" pitchFamily="34" charset="0"/>
              <a:cs typeface="Tahoma" pitchFamily="34" charset="0"/>
            </a:endParaRPr>
          </a:p>
        </p:txBody>
      </p:sp>
      <p:sp>
        <p:nvSpPr>
          <p:cNvPr id="2060" name="Line 38"/>
          <p:cNvSpPr>
            <a:spLocks noChangeShapeType="1"/>
          </p:cNvSpPr>
          <p:nvPr/>
        </p:nvSpPr>
        <p:spPr bwMode="auto">
          <a:xfrm flipH="1" flipV="1">
            <a:off x="533400" y="2819400"/>
            <a:ext cx="762000" cy="1600200"/>
          </a:xfrm>
          <a:prstGeom prst="line">
            <a:avLst/>
          </a:prstGeom>
          <a:noFill/>
          <a:ln w="28575">
            <a:solidFill>
              <a:schemeClr val="tx1"/>
            </a:solidFill>
            <a:round/>
            <a:headEnd/>
            <a:tailEnd/>
          </a:ln>
        </p:spPr>
        <p:txBody>
          <a:bodyPr wrap="none" anchor="ctr"/>
          <a:lstStyle/>
          <a:p>
            <a:endParaRPr lang="en-MY">
              <a:latin typeface="Tahoma" pitchFamily="34" charset="0"/>
              <a:ea typeface="Tahoma" pitchFamily="34" charset="0"/>
              <a:cs typeface="Tahoma" pitchFamily="34" charset="0"/>
            </a:endParaRPr>
          </a:p>
        </p:txBody>
      </p:sp>
      <p:sp>
        <p:nvSpPr>
          <p:cNvPr id="2061" name="Line 39"/>
          <p:cNvSpPr>
            <a:spLocks noChangeShapeType="1"/>
          </p:cNvSpPr>
          <p:nvPr/>
        </p:nvSpPr>
        <p:spPr bwMode="auto">
          <a:xfrm flipV="1">
            <a:off x="2209800" y="3124200"/>
            <a:ext cx="4191000" cy="1676400"/>
          </a:xfrm>
          <a:prstGeom prst="line">
            <a:avLst/>
          </a:prstGeom>
          <a:noFill/>
          <a:ln w="28575">
            <a:solidFill>
              <a:schemeClr val="tx1"/>
            </a:solidFill>
            <a:round/>
            <a:headEnd/>
            <a:tailEnd/>
          </a:ln>
        </p:spPr>
        <p:txBody>
          <a:bodyPr wrap="none" anchor="ctr"/>
          <a:lstStyle/>
          <a:p>
            <a:endParaRPr lang="en-MY">
              <a:latin typeface="Tahoma" pitchFamily="34" charset="0"/>
              <a:ea typeface="Tahoma" pitchFamily="34" charset="0"/>
              <a:cs typeface="Tahoma" pitchFamily="34" charset="0"/>
            </a:endParaRPr>
          </a:p>
        </p:txBody>
      </p:sp>
      <p:sp>
        <p:nvSpPr>
          <p:cNvPr id="499752" name="Text Box 40"/>
          <p:cNvSpPr txBox="1">
            <a:spLocks noChangeArrowheads="1"/>
          </p:cNvSpPr>
          <p:nvPr/>
        </p:nvSpPr>
        <p:spPr bwMode="auto">
          <a:xfrm>
            <a:off x="3581400" y="3013501"/>
            <a:ext cx="5257800" cy="830997"/>
          </a:xfrm>
          <a:prstGeom prst="rect">
            <a:avLst/>
          </a:prstGeom>
          <a:solidFill>
            <a:schemeClr val="bg1"/>
          </a:solidFill>
          <a:ln w="9525">
            <a:noFill/>
            <a:miter lim="800000"/>
            <a:headEnd/>
            <a:tailEnd/>
          </a:ln>
        </p:spPr>
        <p:txBody>
          <a:bodyPr>
            <a:spAutoFit/>
          </a:bodyPr>
          <a:lstStyle/>
          <a:p>
            <a:pPr>
              <a:spcBef>
                <a:spcPct val="50000"/>
              </a:spcBef>
            </a:pPr>
            <a:r>
              <a:rPr lang="en-US" altLang="en-US" dirty="0">
                <a:latin typeface="Tahoma" pitchFamily="34" charset="0"/>
                <a:ea typeface="Tahoma" pitchFamily="34" charset="0"/>
                <a:cs typeface="Tahoma" pitchFamily="34" charset="0"/>
              </a:rPr>
              <a:t>For product ownership beyond functions</a:t>
            </a:r>
          </a:p>
        </p:txBody>
      </p:sp>
      <p:sp>
        <p:nvSpPr>
          <p:cNvPr id="499753" name="Text Box 41"/>
          <p:cNvSpPr txBox="1">
            <a:spLocks noChangeArrowheads="1"/>
          </p:cNvSpPr>
          <p:nvPr/>
        </p:nvSpPr>
        <p:spPr bwMode="auto">
          <a:xfrm>
            <a:off x="3581400" y="3962400"/>
            <a:ext cx="5105400" cy="1477328"/>
          </a:xfrm>
          <a:prstGeom prst="rect">
            <a:avLst/>
          </a:prstGeom>
          <a:solidFill>
            <a:schemeClr val="bg1"/>
          </a:solidFill>
          <a:ln w="9525">
            <a:noFill/>
            <a:miter lim="800000"/>
            <a:headEnd/>
            <a:tailEnd/>
          </a:ln>
        </p:spPr>
        <p:txBody>
          <a:bodyPr>
            <a:spAutoFit/>
          </a:bodyPr>
          <a:lstStyle/>
          <a:p>
            <a:pPr>
              <a:spcBef>
                <a:spcPct val="50000"/>
              </a:spcBef>
            </a:pPr>
            <a:r>
              <a:rPr lang="en-US" altLang="en-US" sz="1800" dirty="0">
                <a:latin typeface="Tahoma" pitchFamily="34" charset="0"/>
                <a:ea typeface="Tahoma" pitchFamily="34" charset="0"/>
                <a:cs typeface="Tahoma" pitchFamily="34" charset="0"/>
              </a:rPr>
              <a:t>Assign responsibility for the future state mapping and implementing lean value streams to line managers with the capability to make change happen across functional and departmental boundaries.</a:t>
            </a:r>
          </a:p>
        </p:txBody>
      </p:sp>
    </p:spTree>
    <p:extLst>
      <p:ext uri="{BB962C8B-B14F-4D97-AF65-F5344CB8AC3E}">
        <p14:creationId xmlns:p14="http://schemas.microsoft.com/office/powerpoint/2010/main" val="1845182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99720"/>
                                        </p:tgtEl>
                                        <p:attrNameLst>
                                          <p:attrName>style.visibility</p:attrName>
                                        </p:attrNameLst>
                                      </p:cBhvr>
                                      <p:to>
                                        <p:strVal val="visible"/>
                                      </p:to>
                                    </p:set>
                                    <p:anim calcmode="lin" valueType="num">
                                      <p:cBhvr>
                                        <p:cTn id="7" dur="500" fill="hold"/>
                                        <p:tgtEl>
                                          <p:spTgt spid="499720"/>
                                        </p:tgtEl>
                                        <p:attrNameLst>
                                          <p:attrName>ppt_w</p:attrName>
                                        </p:attrNameLst>
                                      </p:cBhvr>
                                      <p:tavLst>
                                        <p:tav tm="0">
                                          <p:val>
                                            <p:fltVal val="0"/>
                                          </p:val>
                                        </p:tav>
                                        <p:tav tm="100000">
                                          <p:val>
                                            <p:strVal val="#ppt_w"/>
                                          </p:val>
                                        </p:tav>
                                      </p:tavLst>
                                    </p:anim>
                                    <p:anim calcmode="lin" valueType="num">
                                      <p:cBhvr>
                                        <p:cTn id="8" dur="500" fill="hold"/>
                                        <p:tgtEl>
                                          <p:spTgt spid="4997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2" fill="hold" grpId="0" nodeType="afterEffect">
                                  <p:stCondLst>
                                    <p:cond delay="0"/>
                                  </p:stCondLst>
                                  <p:childTnLst>
                                    <p:set>
                                      <p:cBhvr>
                                        <p:cTn id="11" dur="1" fill="hold">
                                          <p:stCondLst>
                                            <p:cond delay="0"/>
                                          </p:stCondLst>
                                        </p:cTn>
                                        <p:tgtEl>
                                          <p:spTgt spid="499752"/>
                                        </p:tgtEl>
                                        <p:attrNameLst>
                                          <p:attrName>style.visibility</p:attrName>
                                        </p:attrNameLst>
                                      </p:cBhvr>
                                      <p:to>
                                        <p:strVal val="visible"/>
                                      </p:to>
                                    </p:set>
                                    <p:anim calcmode="lin" valueType="num">
                                      <p:cBhvr>
                                        <p:cTn id="12" dur="500" fill="hold"/>
                                        <p:tgtEl>
                                          <p:spTgt spid="499752"/>
                                        </p:tgtEl>
                                        <p:attrNameLst>
                                          <p:attrName>ppt_x</p:attrName>
                                        </p:attrNameLst>
                                      </p:cBhvr>
                                      <p:tavLst>
                                        <p:tav tm="0">
                                          <p:val>
                                            <p:strVal val="#ppt_x+#ppt_w/2"/>
                                          </p:val>
                                        </p:tav>
                                        <p:tav tm="100000">
                                          <p:val>
                                            <p:strVal val="#ppt_x"/>
                                          </p:val>
                                        </p:tav>
                                      </p:tavLst>
                                    </p:anim>
                                    <p:anim calcmode="lin" valueType="num">
                                      <p:cBhvr>
                                        <p:cTn id="13" dur="500" fill="hold"/>
                                        <p:tgtEl>
                                          <p:spTgt spid="499752"/>
                                        </p:tgtEl>
                                        <p:attrNameLst>
                                          <p:attrName>ppt_y</p:attrName>
                                        </p:attrNameLst>
                                      </p:cBhvr>
                                      <p:tavLst>
                                        <p:tav tm="0">
                                          <p:val>
                                            <p:strVal val="#ppt_y"/>
                                          </p:val>
                                        </p:tav>
                                        <p:tav tm="100000">
                                          <p:val>
                                            <p:strVal val="#ppt_y"/>
                                          </p:val>
                                        </p:tav>
                                      </p:tavLst>
                                    </p:anim>
                                    <p:anim calcmode="lin" valueType="num">
                                      <p:cBhvr>
                                        <p:cTn id="14" dur="500" fill="hold"/>
                                        <p:tgtEl>
                                          <p:spTgt spid="499752"/>
                                        </p:tgtEl>
                                        <p:attrNameLst>
                                          <p:attrName>ppt_w</p:attrName>
                                        </p:attrNameLst>
                                      </p:cBhvr>
                                      <p:tavLst>
                                        <p:tav tm="0">
                                          <p:val>
                                            <p:fltVal val="0"/>
                                          </p:val>
                                        </p:tav>
                                        <p:tav tm="100000">
                                          <p:val>
                                            <p:strVal val="#ppt_w"/>
                                          </p:val>
                                        </p:tav>
                                      </p:tavLst>
                                    </p:anim>
                                    <p:anim calcmode="lin" valueType="num">
                                      <p:cBhvr>
                                        <p:cTn id="15" dur="500" fill="hold"/>
                                        <p:tgtEl>
                                          <p:spTgt spid="49975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 presetClass="entr" presetSubtype="3"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3"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 presetClass="entr" presetSubtype="3"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2" fill="hold" grpId="0" nodeType="clickEffect">
                                  <p:stCondLst>
                                    <p:cond delay="0"/>
                                  </p:stCondLst>
                                  <p:childTnLst>
                                    <p:set>
                                      <p:cBhvr>
                                        <p:cTn id="40" dur="1" fill="hold">
                                          <p:stCondLst>
                                            <p:cond delay="0"/>
                                          </p:stCondLst>
                                        </p:cTn>
                                        <p:tgtEl>
                                          <p:spTgt spid="499753"/>
                                        </p:tgtEl>
                                        <p:attrNameLst>
                                          <p:attrName>style.visibility</p:attrName>
                                        </p:attrNameLst>
                                      </p:cBhvr>
                                      <p:to>
                                        <p:strVal val="visible"/>
                                      </p:to>
                                    </p:set>
                                    <p:anim calcmode="lin" valueType="num">
                                      <p:cBhvr>
                                        <p:cTn id="41" dur="500" fill="hold"/>
                                        <p:tgtEl>
                                          <p:spTgt spid="499753"/>
                                        </p:tgtEl>
                                        <p:attrNameLst>
                                          <p:attrName>ppt_x</p:attrName>
                                        </p:attrNameLst>
                                      </p:cBhvr>
                                      <p:tavLst>
                                        <p:tav tm="0">
                                          <p:val>
                                            <p:strVal val="#ppt_x+#ppt_w/2"/>
                                          </p:val>
                                        </p:tav>
                                        <p:tav tm="100000">
                                          <p:val>
                                            <p:strVal val="#ppt_x"/>
                                          </p:val>
                                        </p:tav>
                                      </p:tavLst>
                                    </p:anim>
                                    <p:anim calcmode="lin" valueType="num">
                                      <p:cBhvr>
                                        <p:cTn id="42" dur="500" fill="hold"/>
                                        <p:tgtEl>
                                          <p:spTgt spid="499753"/>
                                        </p:tgtEl>
                                        <p:attrNameLst>
                                          <p:attrName>ppt_y</p:attrName>
                                        </p:attrNameLst>
                                      </p:cBhvr>
                                      <p:tavLst>
                                        <p:tav tm="0">
                                          <p:val>
                                            <p:strVal val="#ppt_y"/>
                                          </p:val>
                                        </p:tav>
                                        <p:tav tm="100000">
                                          <p:val>
                                            <p:strVal val="#ppt_y"/>
                                          </p:val>
                                        </p:tav>
                                      </p:tavLst>
                                    </p:anim>
                                    <p:anim calcmode="lin" valueType="num">
                                      <p:cBhvr>
                                        <p:cTn id="43" dur="500" fill="hold"/>
                                        <p:tgtEl>
                                          <p:spTgt spid="499753"/>
                                        </p:tgtEl>
                                        <p:attrNameLst>
                                          <p:attrName>ppt_w</p:attrName>
                                        </p:attrNameLst>
                                      </p:cBhvr>
                                      <p:tavLst>
                                        <p:tav tm="0">
                                          <p:val>
                                            <p:fltVal val="0"/>
                                          </p:val>
                                        </p:tav>
                                        <p:tav tm="100000">
                                          <p:val>
                                            <p:strVal val="#ppt_w"/>
                                          </p:val>
                                        </p:tav>
                                      </p:tavLst>
                                    </p:anim>
                                    <p:anim calcmode="lin" valueType="num">
                                      <p:cBhvr>
                                        <p:cTn id="44" dur="500" fill="hold"/>
                                        <p:tgtEl>
                                          <p:spTgt spid="49975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499731"/>
                                        </p:tgtEl>
                                        <p:attrNameLst>
                                          <p:attrName>style.visibility</p:attrName>
                                        </p:attrNameLst>
                                      </p:cBhvr>
                                      <p:to>
                                        <p:strVal val="visible"/>
                                      </p:to>
                                    </p:set>
                                    <p:anim calcmode="lin" valueType="num">
                                      <p:cBhvr>
                                        <p:cTn id="49" dur="500" fill="hold"/>
                                        <p:tgtEl>
                                          <p:spTgt spid="499731"/>
                                        </p:tgtEl>
                                        <p:attrNameLst>
                                          <p:attrName>ppt_x</p:attrName>
                                        </p:attrNameLst>
                                      </p:cBhvr>
                                      <p:tavLst>
                                        <p:tav tm="0">
                                          <p:val>
                                            <p:strVal val="#ppt_x+#ppt_w/2"/>
                                          </p:val>
                                        </p:tav>
                                        <p:tav tm="100000">
                                          <p:val>
                                            <p:strVal val="#ppt_x"/>
                                          </p:val>
                                        </p:tav>
                                      </p:tavLst>
                                    </p:anim>
                                    <p:anim calcmode="lin" valueType="num">
                                      <p:cBhvr>
                                        <p:cTn id="50" dur="500" fill="hold"/>
                                        <p:tgtEl>
                                          <p:spTgt spid="499731"/>
                                        </p:tgtEl>
                                        <p:attrNameLst>
                                          <p:attrName>ppt_y</p:attrName>
                                        </p:attrNameLst>
                                      </p:cBhvr>
                                      <p:tavLst>
                                        <p:tav tm="0">
                                          <p:val>
                                            <p:strVal val="#ppt_y"/>
                                          </p:val>
                                        </p:tav>
                                        <p:tav tm="100000">
                                          <p:val>
                                            <p:strVal val="#ppt_y"/>
                                          </p:val>
                                        </p:tav>
                                      </p:tavLst>
                                    </p:anim>
                                    <p:anim calcmode="lin" valueType="num">
                                      <p:cBhvr>
                                        <p:cTn id="51" dur="500" fill="hold"/>
                                        <p:tgtEl>
                                          <p:spTgt spid="499731"/>
                                        </p:tgtEl>
                                        <p:attrNameLst>
                                          <p:attrName>ppt_w</p:attrName>
                                        </p:attrNameLst>
                                      </p:cBhvr>
                                      <p:tavLst>
                                        <p:tav tm="0">
                                          <p:val>
                                            <p:fltVal val="0"/>
                                          </p:val>
                                        </p:tav>
                                        <p:tav tm="100000">
                                          <p:val>
                                            <p:strVal val="#ppt_w"/>
                                          </p:val>
                                        </p:tav>
                                      </p:tavLst>
                                    </p:anim>
                                    <p:anim calcmode="lin" valueType="num">
                                      <p:cBhvr>
                                        <p:cTn id="52" dur="500" fill="hold"/>
                                        <p:tgtEl>
                                          <p:spTgt spid="499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20" grpId="0" autoUpdateAnimBg="0"/>
      <p:bldP spid="499731" grpId="0" autoUpdateAnimBg="0"/>
      <p:bldP spid="499752" grpId="0" animBg="1" autoUpdateAnimBg="0"/>
      <p:bldP spid="499753"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77863" y="0"/>
            <a:ext cx="8313737"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defTabSz="882650" eaLnBrk="0" hangingPunct="0">
              <a:lnSpc>
                <a:spcPct val="85000"/>
              </a:lnSpc>
            </a:pPr>
            <a:r>
              <a:rPr lang="en-US" altLang="en-US" sz="3000">
                <a:solidFill>
                  <a:schemeClr val="tx2"/>
                </a:solidFill>
              </a:rPr>
              <a:t>Future State Map</a:t>
            </a:r>
          </a:p>
        </p:txBody>
      </p:sp>
      <p:sp>
        <p:nvSpPr>
          <p:cNvPr id="53251" name="Text Box 4"/>
          <p:cNvSpPr txBox="1">
            <a:spLocks noChangeArrowheads="1"/>
          </p:cNvSpPr>
          <p:nvPr/>
        </p:nvSpPr>
        <p:spPr bwMode="auto">
          <a:xfrm>
            <a:off x="3382963" y="1566863"/>
            <a:ext cx="2662237" cy="1014412"/>
          </a:xfrm>
          <a:prstGeom prst="rect">
            <a:avLst/>
          </a:prstGeom>
          <a:noFill/>
          <a:ln>
            <a:noFill/>
          </a:ln>
          <a:effectLst/>
          <a:extLst>
            <a:ext uri="{909E8E84-426E-40DD-AFC4-6F175D3DCCD1}">
              <a14:hiddenFill xmlns:a14="http://schemas.microsoft.com/office/drawing/2010/mai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31" tIns="45716" rIns="91431" bIns="4571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6000" b="1">
                <a:solidFill>
                  <a:schemeClr val="tx2"/>
                </a:solidFill>
                <a:latin typeface="Arial" pitchFamily="34" charset="0"/>
              </a:rPr>
              <a:t>“Do It”</a:t>
            </a:r>
          </a:p>
        </p:txBody>
      </p:sp>
      <p:sp>
        <p:nvSpPr>
          <p:cNvPr id="53252" name="Text Box 5"/>
          <p:cNvSpPr txBox="1">
            <a:spLocks noChangeArrowheads="1"/>
          </p:cNvSpPr>
          <p:nvPr/>
        </p:nvSpPr>
        <p:spPr bwMode="auto">
          <a:xfrm>
            <a:off x="1238250" y="2847975"/>
            <a:ext cx="7002463" cy="1385888"/>
          </a:xfrm>
          <a:prstGeom prst="rect">
            <a:avLst/>
          </a:prstGeom>
          <a:noFill/>
          <a:ln>
            <a:noFill/>
          </a:ln>
          <a:effectLst/>
          <a:extLst>
            <a:ext uri="{909E8E84-426E-40DD-AFC4-6F175D3DCCD1}">
              <a14:hiddenFill xmlns:a14="http://schemas.microsoft.com/office/drawing/2010/mai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31" tIns="45716" rIns="91431" bIns="4571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2800" b="1">
                <a:latin typeface="Arial" pitchFamily="34" charset="0"/>
              </a:rPr>
              <a:t>Implement - Implement - Implement</a:t>
            </a:r>
          </a:p>
          <a:p>
            <a:pPr algn="ctr" eaLnBrk="0" hangingPunct="0"/>
            <a:endParaRPr lang="en-US" altLang="en-US" sz="2800" b="1">
              <a:latin typeface="Arial" pitchFamily="34" charset="0"/>
            </a:endParaRPr>
          </a:p>
          <a:p>
            <a:pPr algn="ctr" eaLnBrk="0" hangingPunct="0"/>
            <a:r>
              <a:rPr lang="en-US" altLang="en-US" sz="2800" b="1">
                <a:latin typeface="Arial" pitchFamily="34" charset="0"/>
              </a:rPr>
              <a:t>Action - Action - Action - Action - Action</a:t>
            </a:r>
          </a:p>
        </p:txBody>
      </p:sp>
      <p:sp>
        <p:nvSpPr>
          <p:cNvPr id="53253" name="Text Box 6"/>
          <p:cNvSpPr txBox="1">
            <a:spLocks noChangeArrowheads="1"/>
          </p:cNvSpPr>
          <p:nvPr/>
        </p:nvSpPr>
        <p:spPr bwMode="auto">
          <a:xfrm>
            <a:off x="1066800" y="4562475"/>
            <a:ext cx="7416800" cy="923925"/>
          </a:xfrm>
          <a:prstGeom prst="rect">
            <a:avLst/>
          </a:prstGeom>
          <a:noFill/>
          <a:ln>
            <a:noFill/>
          </a:ln>
          <a:effectLst/>
          <a:extLst>
            <a:ext uri="{909E8E84-426E-40DD-AFC4-6F175D3DCCD1}">
              <a14:hiddenFill xmlns:a14="http://schemas.microsoft.com/office/drawing/2010/mai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31" tIns="45716" rIns="91431" bIns="4571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5400" b="1">
                <a:solidFill>
                  <a:schemeClr val="tx2"/>
                </a:solidFill>
                <a:latin typeface="Arial" pitchFamily="34" charset="0"/>
              </a:rPr>
              <a:t>“Check It - Follow up”</a:t>
            </a:r>
          </a:p>
        </p:txBody>
      </p:sp>
    </p:spTree>
    <p:extLst>
      <p:ext uri="{BB962C8B-B14F-4D97-AF65-F5344CB8AC3E}">
        <p14:creationId xmlns:p14="http://schemas.microsoft.com/office/powerpoint/2010/main" val="95560306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31648"/>
            <a:ext cx="8534400" cy="682752"/>
          </a:xfrm>
          <a:prstGeom prst="rect">
            <a:avLst/>
          </a:prstGeom>
        </p:spPr>
        <p:txBody>
          <a:bodyPr vert="horz" anchor="b">
            <a:normAutofit/>
          </a:bodyPr>
          <a:lstStyle>
            <a:lvl1pPr algn="ctr" rtl="0" eaLnBrk="1" latinLnBrk="0" hangingPunct="1">
              <a:spcBef>
                <a:spcPct val="0"/>
              </a:spcBef>
              <a:buNone/>
              <a:defRPr kumimoji="0" sz="3300" kern="1200">
                <a:solidFill>
                  <a:schemeClr val="tx1"/>
                </a:solidFill>
                <a:latin typeface="+mj-lt"/>
                <a:ea typeface="+mj-ea"/>
                <a:cs typeface="+mj-cs"/>
              </a:defRPr>
            </a:lvl1pPr>
          </a:lstStyle>
          <a:p>
            <a:endParaRPr lang="en-MY" dirty="0"/>
          </a:p>
        </p:txBody>
      </p:sp>
      <p:sp>
        <p:nvSpPr>
          <p:cNvPr id="9" name="Rectangle 8"/>
          <p:cNvSpPr/>
          <p:nvPr/>
        </p:nvSpPr>
        <p:spPr>
          <a:xfrm>
            <a:off x="533400" y="1143000"/>
            <a:ext cx="8302752" cy="3046988"/>
          </a:xfrm>
          <a:prstGeom prst="rect">
            <a:avLst/>
          </a:prstGeom>
        </p:spPr>
        <p:txBody>
          <a:bodyPr wrap="square">
            <a:spAutoFit/>
          </a:bodyPr>
          <a:lstStyle/>
          <a:p>
            <a:pPr marL="573088" indent="-573088">
              <a:buFont typeface="+mj-lt"/>
              <a:buAutoNum type="arabicPeriod"/>
            </a:pPr>
            <a:r>
              <a:rPr lang="en-MY" sz="2400" dirty="0"/>
              <a:t>MPC WPT </a:t>
            </a:r>
            <a:r>
              <a:rPr lang="en-MY" sz="2400" dirty="0" err="1"/>
              <a:t>sebagai</a:t>
            </a:r>
            <a:r>
              <a:rPr lang="en-MY" sz="2400" dirty="0"/>
              <a:t>  </a:t>
            </a:r>
            <a:r>
              <a:rPr lang="en-MY" sz="2400" dirty="0" err="1"/>
              <a:t>CoE</a:t>
            </a:r>
            <a:r>
              <a:rPr lang="en-MY" sz="2400" dirty="0"/>
              <a:t> </a:t>
            </a:r>
            <a:r>
              <a:rPr lang="en-MY" sz="2400" dirty="0" err="1"/>
              <a:t>Pengurusan</a:t>
            </a:r>
            <a:r>
              <a:rPr lang="en-MY" sz="2400" dirty="0"/>
              <a:t> ‘</a:t>
            </a:r>
            <a:r>
              <a:rPr lang="en-MY" sz="2400" dirty="0" smtClean="0"/>
              <a:t>Lean’</a:t>
            </a:r>
          </a:p>
          <a:p>
            <a:pPr marL="573088" indent="-573088">
              <a:buFont typeface="+mj-lt"/>
              <a:buAutoNum type="arabicPeriod"/>
            </a:pPr>
            <a:r>
              <a:rPr lang="en-MY" sz="2400" dirty="0" err="1" smtClean="0"/>
              <a:t>Misi</a:t>
            </a:r>
            <a:r>
              <a:rPr lang="en-MY" sz="2400" dirty="0" smtClean="0"/>
              <a:t> </a:t>
            </a:r>
            <a:r>
              <a:rPr lang="en-MY" sz="2400" dirty="0" err="1"/>
              <a:t>Pembelajaran</a:t>
            </a:r>
            <a:r>
              <a:rPr lang="en-MY" sz="2400" dirty="0"/>
              <a:t> </a:t>
            </a:r>
            <a:r>
              <a:rPr lang="en-MY" sz="2400" dirty="0" err="1" smtClean="0"/>
              <a:t>Antarabangsa</a:t>
            </a:r>
            <a:endParaRPr lang="en-MY" sz="2400" dirty="0" smtClean="0"/>
          </a:p>
          <a:p>
            <a:pPr marL="573088" indent="-573088">
              <a:buFont typeface="+mj-lt"/>
              <a:buAutoNum type="arabicPeriod"/>
            </a:pPr>
            <a:r>
              <a:rPr lang="en-MY" sz="2400" dirty="0" smtClean="0"/>
              <a:t>‘Lean </a:t>
            </a:r>
            <a:r>
              <a:rPr lang="en-MY" sz="2400" dirty="0"/>
              <a:t>Hands-on </a:t>
            </a:r>
            <a:r>
              <a:rPr lang="en-MY" sz="2400" dirty="0" smtClean="0"/>
              <a:t>Workshop’</a:t>
            </a:r>
          </a:p>
          <a:p>
            <a:pPr marL="573088" indent="-573088">
              <a:buFont typeface="+mj-lt"/>
              <a:buAutoNum type="arabicPeriod"/>
            </a:pPr>
            <a:r>
              <a:rPr lang="en-MY" sz="2400" dirty="0" smtClean="0"/>
              <a:t>Program </a:t>
            </a:r>
            <a:r>
              <a:rPr lang="en-MY" sz="2400" dirty="0" err="1"/>
              <a:t>Peningkatan</a:t>
            </a:r>
            <a:r>
              <a:rPr lang="en-MY" sz="2400" dirty="0"/>
              <a:t> </a:t>
            </a:r>
            <a:r>
              <a:rPr lang="en-MY" sz="2400" dirty="0" err="1"/>
              <a:t>Produktiviti</a:t>
            </a:r>
            <a:r>
              <a:rPr lang="en-MY" sz="2400" dirty="0"/>
              <a:t>  &amp;   </a:t>
            </a:r>
            <a:r>
              <a:rPr lang="en-MY" sz="2400" dirty="0" err="1" smtClean="0"/>
              <a:t>Inovasi</a:t>
            </a:r>
            <a:endParaRPr lang="en-MY" sz="2400" dirty="0" smtClean="0"/>
          </a:p>
          <a:p>
            <a:pPr marL="573088" indent="-573088">
              <a:buFont typeface="+mj-lt"/>
              <a:buAutoNum type="arabicPeriod"/>
            </a:pPr>
            <a:r>
              <a:rPr lang="en-MY" sz="2400" dirty="0" err="1" smtClean="0"/>
              <a:t>Projek</a:t>
            </a:r>
            <a:r>
              <a:rPr lang="en-MY" sz="2400" dirty="0" smtClean="0"/>
              <a:t> </a:t>
            </a:r>
            <a:r>
              <a:rPr lang="en-MY" sz="2400" dirty="0"/>
              <a:t>Pembangunan </a:t>
            </a:r>
            <a:r>
              <a:rPr lang="en-MY" sz="2400" dirty="0" err="1" smtClean="0"/>
              <a:t>Sistem</a:t>
            </a:r>
            <a:endParaRPr lang="en-MY" sz="2400" dirty="0" smtClean="0"/>
          </a:p>
          <a:p>
            <a:pPr marL="573088" indent="-573088">
              <a:buFont typeface="+mj-lt"/>
              <a:buAutoNum type="arabicPeriod"/>
            </a:pPr>
            <a:r>
              <a:rPr lang="en-MY" sz="2400" dirty="0" err="1" smtClean="0"/>
              <a:t>Pengiktirafan</a:t>
            </a:r>
            <a:r>
              <a:rPr lang="en-MY" sz="2400" dirty="0" smtClean="0"/>
              <a:t> </a:t>
            </a:r>
            <a:r>
              <a:rPr lang="en-MY" sz="2400" dirty="0"/>
              <a:t>‘Lean’ </a:t>
            </a:r>
            <a:endParaRPr lang="en-MY" sz="2400" dirty="0" smtClean="0"/>
          </a:p>
          <a:p>
            <a:pPr marL="573088" indent="-573088">
              <a:buFont typeface="+mj-lt"/>
              <a:buAutoNum type="arabicPeriod"/>
            </a:pPr>
            <a:r>
              <a:rPr lang="en-MY" sz="2400" dirty="0" smtClean="0"/>
              <a:t>Portal </a:t>
            </a:r>
            <a:r>
              <a:rPr lang="en-MY" sz="2400" dirty="0"/>
              <a:t>‘Lean’ </a:t>
            </a:r>
            <a:r>
              <a:rPr lang="en-MY" sz="2400" dirty="0" smtClean="0"/>
              <a:t>– www.leanmpc.com</a:t>
            </a:r>
          </a:p>
          <a:p>
            <a:pPr marL="573088" indent="-573088">
              <a:buFont typeface="+mj-lt"/>
              <a:buAutoNum type="arabicPeriod"/>
            </a:pPr>
            <a:r>
              <a:rPr lang="en-MY" sz="2400" dirty="0" err="1" smtClean="0"/>
              <a:t>Mewujudkan</a:t>
            </a:r>
            <a:r>
              <a:rPr lang="en-MY" sz="2400" dirty="0" smtClean="0"/>
              <a:t> </a:t>
            </a:r>
            <a:r>
              <a:rPr lang="en-MY" sz="2400" dirty="0"/>
              <a:t>‘Lean Database’</a:t>
            </a:r>
          </a:p>
        </p:txBody>
      </p:sp>
      <p:sp>
        <p:nvSpPr>
          <p:cNvPr id="14" name="Title 1"/>
          <p:cNvSpPr txBox="1">
            <a:spLocks/>
          </p:cNvSpPr>
          <p:nvPr/>
        </p:nvSpPr>
        <p:spPr>
          <a:xfrm>
            <a:off x="301752" y="231648"/>
            <a:ext cx="8534400" cy="682752"/>
          </a:xfrm>
          <a:prstGeom prst="rect">
            <a:avLst/>
          </a:prstGeom>
        </p:spPr>
        <p:txBody>
          <a:bodyPr vert="horz" anchor="b">
            <a:normAutofit/>
          </a:bodyPr>
          <a:lstStyle>
            <a:lvl1pPr algn="ctr" rtl="0" eaLnBrk="1" latinLnBrk="0" hangingPunct="1">
              <a:spcBef>
                <a:spcPct val="0"/>
              </a:spcBef>
              <a:buNone/>
              <a:defRPr kumimoji="0" sz="3300" kern="1200">
                <a:solidFill>
                  <a:srgbClr val="0070C0"/>
                </a:solidFill>
                <a:latin typeface="Arial Rounded MT Bold" pitchFamily="34" charset="0"/>
                <a:ea typeface="+mj-ea"/>
                <a:cs typeface="+mj-cs"/>
              </a:defRPr>
            </a:lvl1pPr>
          </a:lstStyle>
          <a:p>
            <a:r>
              <a:rPr lang="en-US" dirty="0"/>
              <a:t>MPC’s </a:t>
            </a:r>
            <a:r>
              <a:rPr lang="en-US" dirty="0" smtClean="0"/>
              <a:t>PROGRAM on LEAN</a:t>
            </a:r>
            <a:endParaRPr lang="en-MY"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343400"/>
            <a:ext cx="2286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hanisah\Documents\Passage Way\Pictures\STUDY MIS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326" y="4350920"/>
            <a:ext cx="2374900" cy="17450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anisah\Documents\Passage Way\Pictures\IN HOUSE TRAI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343400"/>
            <a:ext cx="23758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6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normAutofit/>
          </a:bodyPr>
          <a:lstStyle/>
          <a:p>
            <a:pPr marL="0" indent="0">
              <a:buNone/>
            </a:pPr>
            <a:r>
              <a:rPr lang="en-US" sz="2800" dirty="0" smtClean="0"/>
              <a:t>This module aims to provide :</a:t>
            </a:r>
          </a:p>
          <a:p>
            <a:pPr marL="627063" indent="-627063">
              <a:buFont typeface="Wingdings" pitchFamily="2" charset="2"/>
              <a:buChar char="ü"/>
            </a:pPr>
            <a:r>
              <a:rPr lang="en-US" sz="2400" dirty="0" smtClean="0"/>
              <a:t>Understanding Lean concept</a:t>
            </a:r>
          </a:p>
          <a:p>
            <a:pPr marL="627063" indent="-627063">
              <a:buFont typeface="Wingdings" pitchFamily="2" charset="2"/>
              <a:buChar char="ü"/>
            </a:pPr>
            <a:r>
              <a:rPr lang="en-US" sz="2400" dirty="0" smtClean="0"/>
              <a:t>Fundamental guidelines in implementing Value Stream Mapping</a:t>
            </a:r>
          </a:p>
          <a:p>
            <a:pPr marL="627063" indent="-627063">
              <a:buFont typeface="Wingdings" pitchFamily="2" charset="2"/>
              <a:buChar char="ü"/>
            </a:pPr>
            <a:r>
              <a:rPr lang="en-US" sz="2400" dirty="0"/>
              <a:t>Demonstrate Value Stream Mapping as a tool to support Lean implementation</a:t>
            </a:r>
          </a:p>
        </p:txBody>
      </p:sp>
      <p:sp>
        <p:nvSpPr>
          <p:cNvPr id="2" name="Title 1"/>
          <p:cNvSpPr>
            <a:spLocks noGrp="1"/>
          </p:cNvSpPr>
          <p:nvPr>
            <p:ph type="title" idx="11"/>
          </p:nvPr>
        </p:nvSpPr>
        <p:spPr/>
        <p:txBody>
          <a:bodyPr/>
          <a:lstStyle/>
          <a:p>
            <a:r>
              <a:rPr lang="en-US" dirty="0" smtClean="0"/>
              <a:t>Objectives Program</a:t>
            </a:r>
            <a:endParaRPr lang="en-US" dirty="0"/>
          </a:p>
        </p:txBody>
      </p:sp>
    </p:spTree>
    <p:extLst>
      <p:ext uri="{BB962C8B-B14F-4D97-AF65-F5344CB8AC3E}">
        <p14:creationId xmlns:p14="http://schemas.microsoft.com/office/powerpoint/2010/main" val="116993408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3200"/>
            <a:ext cx="7772400" cy="1524000"/>
          </a:xfrm>
        </p:spPr>
        <p:txBody>
          <a:bodyPr>
            <a:normAutofit/>
          </a:bodyPr>
          <a:lstStyle/>
          <a:p>
            <a:r>
              <a:rPr lang="en-US" b="1" dirty="0" smtClean="0">
                <a:solidFill>
                  <a:sysClr val="windowText" lastClr="000000"/>
                </a:solidFill>
                <a:latin typeface="Century Gothic" pitchFamily="34" charset="0"/>
              </a:rPr>
              <a:t>Introduction to </a:t>
            </a:r>
            <a:br>
              <a:rPr lang="en-US" b="1" dirty="0" smtClean="0">
                <a:solidFill>
                  <a:sysClr val="windowText" lastClr="000000"/>
                </a:solidFill>
                <a:latin typeface="Century Gothic" pitchFamily="34" charset="0"/>
              </a:rPr>
            </a:br>
            <a:r>
              <a:rPr lang="en-US" b="1" dirty="0" smtClean="0">
                <a:solidFill>
                  <a:sysClr val="windowText" lastClr="000000"/>
                </a:solidFill>
                <a:latin typeface="Century Gothic" pitchFamily="34" charset="0"/>
              </a:rPr>
              <a:t>LEAN MANAGEMENT SYSTEM</a:t>
            </a:r>
            <a:endParaRPr lang="en-US" b="1" dirty="0">
              <a:solidFill>
                <a:sysClr val="windowText" lastClr="000000"/>
              </a:solidFill>
              <a:latin typeface="Century Gothic" pitchFamily="34" charset="0"/>
            </a:endParaRPr>
          </a:p>
        </p:txBody>
      </p:sp>
      <p:pic>
        <p:nvPicPr>
          <p:cNvPr id="8" name="Picture 11" descr="Logo MPC (Lates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91862"/>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364955" y="347534"/>
            <a:ext cx="1981199" cy="1575604"/>
            <a:chOff x="277344" y="3455797"/>
            <a:chExt cx="2039395" cy="1649601"/>
          </a:xfrm>
        </p:grpSpPr>
        <p:sp>
          <p:nvSpPr>
            <p:cNvPr id="11" name="Rectangle 10"/>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2" descr="C:\Users\hanisah\Documents\LEAN\Logo Lean.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250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4" name="Picture 14" descr="C:\Users\Intel\Pictures\Picture\Human Icons\Where-do-I-start.jpeg"/>
          <p:cNvPicPr>
            <a:picLocks noChangeAspect="1" noChangeArrowheads="1"/>
          </p:cNvPicPr>
          <p:nvPr/>
        </p:nvPicPr>
        <p:blipFill>
          <a:blip r:embed="rId2">
            <a:extLst>
              <a:ext uri="{28A0092B-C50C-407E-A947-70E740481C1C}">
                <a14:useLocalDpi xmlns:a14="http://schemas.microsoft.com/office/drawing/2010/main" val="0"/>
              </a:ext>
            </a:extLst>
          </a:blip>
          <a:srcRect t="4192" b="9103"/>
          <a:stretch>
            <a:fillRect/>
          </a:stretch>
        </p:blipFill>
        <p:spPr bwMode="auto">
          <a:xfrm>
            <a:off x="266700" y="1143000"/>
            <a:ext cx="1500188" cy="129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91" name="Rectangle 3"/>
          <p:cNvSpPr>
            <a:spLocks noChangeArrowheads="1"/>
          </p:cNvSpPr>
          <p:nvPr/>
        </p:nvSpPr>
        <p:spPr bwMode="auto">
          <a:xfrm>
            <a:off x="152400" y="5504656"/>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Calibri" pitchFamily="34" charset="0"/>
              </a:rPr>
              <a:t>James Womack, Daniel Jones, and Daniel </a:t>
            </a:r>
            <a:r>
              <a:rPr lang="en-US" sz="1200" dirty="0" err="1">
                <a:latin typeface="Calibri" pitchFamily="34" charset="0"/>
              </a:rPr>
              <a:t>Roos</a:t>
            </a:r>
            <a:r>
              <a:rPr lang="en-US" sz="1200" dirty="0">
                <a:latin typeface="Calibri" pitchFamily="34" charset="0"/>
              </a:rPr>
              <a:t> coined the term “lean” in their 1990 book </a:t>
            </a:r>
            <a:r>
              <a:rPr lang="en-US" sz="1200" i="1" dirty="0">
                <a:latin typeface="Calibri" pitchFamily="34" charset="0"/>
              </a:rPr>
              <a:t>The Machine that Changed the World </a:t>
            </a:r>
            <a:r>
              <a:rPr lang="en-US" sz="1200" dirty="0">
                <a:latin typeface="Calibri" pitchFamily="34" charset="0"/>
              </a:rPr>
              <a:t>to describe the manufacturing paradigm (often referred to as the Toyota Production System) developed by the Toyota Motor Company based on principles pioneered by Henry Ford. </a:t>
            </a:r>
          </a:p>
        </p:txBody>
      </p:sp>
      <p:sp>
        <p:nvSpPr>
          <p:cNvPr id="319490" name="Rectangle 2"/>
          <p:cNvSpPr>
            <a:spLocks noChangeArrowheads="1"/>
          </p:cNvSpPr>
          <p:nvPr/>
        </p:nvSpPr>
        <p:spPr bwMode="auto">
          <a:xfrm>
            <a:off x="266700" y="2133600"/>
            <a:ext cx="8572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b="1" i="1" dirty="0">
                <a:latin typeface="Calibri" pitchFamily="34" charset="0"/>
              </a:rPr>
              <a:t>Lean </a:t>
            </a:r>
            <a:r>
              <a:rPr lang="en-US" sz="4000" i="1" dirty="0">
                <a:latin typeface="Calibri" pitchFamily="34" charset="0"/>
              </a:rPr>
              <a:t>refers to a </a:t>
            </a:r>
            <a:r>
              <a:rPr lang="en-US" sz="4000" b="1" i="1" dirty="0">
                <a:latin typeface="Calibri" pitchFamily="34" charset="0"/>
              </a:rPr>
              <a:t>collection of principles</a:t>
            </a:r>
            <a:r>
              <a:rPr lang="en-US" sz="4000" i="1" dirty="0">
                <a:latin typeface="Calibri" pitchFamily="34" charset="0"/>
              </a:rPr>
              <a:t> and methods that </a:t>
            </a:r>
            <a:r>
              <a:rPr lang="en-US" sz="4000" b="1" i="1" dirty="0">
                <a:latin typeface="Calibri" pitchFamily="34" charset="0"/>
              </a:rPr>
              <a:t>focus on </a:t>
            </a:r>
            <a:r>
              <a:rPr lang="en-US" sz="4000" i="1" dirty="0">
                <a:latin typeface="Calibri" pitchFamily="34" charset="0"/>
              </a:rPr>
              <a:t>the </a:t>
            </a:r>
            <a:r>
              <a:rPr lang="en-US" sz="4000" b="1" i="1" dirty="0">
                <a:latin typeface="Calibri" pitchFamily="34" charset="0"/>
              </a:rPr>
              <a:t>identification and elimination </a:t>
            </a:r>
            <a:r>
              <a:rPr lang="en-US" sz="4000" i="1" dirty="0">
                <a:latin typeface="Calibri" pitchFamily="34" charset="0"/>
              </a:rPr>
              <a:t>of </a:t>
            </a:r>
            <a:r>
              <a:rPr lang="en-US" sz="4000" b="1" i="1" dirty="0">
                <a:latin typeface="Calibri" pitchFamily="34" charset="0"/>
              </a:rPr>
              <a:t>non-value added activity (waste)</a:t>
            </a:r>
            <a:r>
              <a:rPr lang="en-US" sz="4000" i="1" dirty="0">
                <a:latin typeface="Calibri" pitchFamily="34" charset="0"/>
              </a:rPr>
              <a:t> in any process</a:t>
            </a:r>
            <a:endParaRPr lang="en-US" sz="4000" dirty="0">
              <a:latin typeface="Calibri" pitchFamily="34" charset="0"/>
            </a:endParaRPr>
          </a:p>
        </p:txBody>
      </p:sp>
      <p:pic>
        <p:nvPicPr>
          <p:cNvPr id="319493" name="Picture 13" descr="C:\Users\Intel\Pictures\Picture\Human Icons\voice_of_us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143000"/>
            <a:ext cx="1752600" cy="116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MY" dirty="0"/>
              <a:t>WHAT IS LEAN? </a:t>
            </a:r>
          </a:p>
        </p:txBody>
      </p:sp>
    </p:spTree>
    <p:extLst>
      <p:ext uri="{BB962C8B-B14F-4D97-AF65-F5344CB8AC3E}">
        <p14:creationId xmlns:p14="http://schemas.microsoft.com/office/powerpoint/2010/main" val="44356138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1"/>
          <p:cNvSpPr>
            <a:spLocks noChangeArrowheads="1"/>
          </p:cNvSpPr>
          <p:nvPr/>
        </p:nvSpPr>
        <p:spPr bwMode="auto">
          <a:xfrm>
            <a:off x="2590800" y="1524000"/>
            <a:ext cx="6096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spcBef>
                <a:spcPts val="1200"/>
              </a:spcBef>
            </a:pPr>
            <a:r>
              <a:rPr lang="en-US" sz="2200" i="1" dirty="0">
                <a:latin typeface="Calibri" pitchFamily="34" charset="0"/>
              </a:rPr>
              <a:t>“Lean enable the production and delivery of </a:t>
            </a:r>
            <a:r>
              <a:rPr lang="en-US" sz="2200" b="1" i="1" dirty="0">
                <a:solidFill>
                  <a:srgbClr val="0070C0"/>
                </a:solidFill>
                <a:latin typeface="Calibri" pitchFamily="34" charset="0"/>
              </a:rPr>
              <a:t>the right amount of high quality products and service</a:t>
            </a:r>
            <a:r>
              <a:rPr lang="en-US" sz="2200" i="1" dirty="0">
                <a:solidFill>
                  <a:srgbClr val="0070C0"/>
                </a:solidFill>
                <a:latin typeface="Calibri" pitchFamily="34" charset="0"/>
              </a:rPr>
              <a:t> </a:t>
            </a:r>
            <a:r>
              <a:rPr lang="en-US" sz="2200" i="1" dirty="0">
                <a:latin typeface="Calibri" pitchFamily="34" charset="0"/>
              </a:rPr>
              <a:t>(as defined by your customers) at the </a:t>
            </a:r>
            <a:r>
              <a:rPr lang="en-US" sz="2200" b="1" i="1" dirty="0">
                <a:solidFill>
                  <a:srgbClr val="0070C0"/>
                </a:solidFill>
                <a:latin typeface="Calibri" pitchFamily="34" charset="0"/>
              </a:rPr>
              <a:t>right time </a:t>
            </a:r>
            <a:r>
              <a:rPr lang="en-US" sz="2200" i="1" dirty="0">
                <a:latin typeface="Calibri" pitchFamily="34" charset="0"/>
              </a:rPr>
              <a:t>at the </a:t>
            </a:r>
            <a:r>
              <a:rPr lang="en-US" sz="2200" b="1" i="1" dirty="0">
                <a:solidFill>
                  <a:srgbClr val="0070C0"/>
                </a:solidFill>
                <a:latin typeface="Calibri" pitchFamily="34" charset="0"/>
              </a:rPr>
              <a:t>first time </a:t>
            </a:r>
            <a:r>
              <a:rPr lang="en-US" sz="2200" i="1" dirty="0">
                <a:latin typeface="Calibri" pitchFamily="34" charset="0"/>
              </a:rPr>
              <a:t>while </a:t>
            </a:r>
            <a:r>
              <a:rPr lang="en-US" sz="2200" b="1" i="1" dirty="0">
                <a:solidFill>
                  <a:srgbClr val="0070C0"/>
                </a:solidFill>
                <a:latin typeface="Calibri" pitchFamily="34" charset="0"/>
              </a:rPr>
              <a:t>minimizing waste </a:t>
            </a:r>
            <a:r>
              <a:rPr lang="en-US" sz="2200" i="1" dirty="0">
                <a:latin typeface="Calibri" pitchFamily="34" charset="0"/>
              </a:rPr>
              <a:t>and being open to change…”</a:t>
            </a:r>
          </a:p>
        </p:txBody>
      </p:sp>
      <p:pic>
        <p:nvPicPr>
          <p:cNvPr id="331779" name="Picture 2"/>
          <p:cNvPicPr>
            <a:picLocks noChangeAspect="1" noChangeArrowheads="1"/>
          </p:cNvPicPr>
          <p:nvPr/>
        </p:nvPicPr>
        <p:blipFill>
          <a:blip r:embed="rId2">
            <a:extLst>
              <a:ext uri="{28A0092B-C50C-407E-A947-70E740481C1C}">
                <a14:useLocalDpi xmlns:a14="http://schemas.microsoft.com/office/drawing/2010/main" val="0"/>
              </a:ext>
            </a:extLst>
          </a:blip>
          <a:srcRect l="19081" t="961" r="13686" b="15411"/>
          <a:stretch>
            <a:fillRect/>
          </a:stretch>
        </p:blipFill>
        <p:spPr bwMode="auto">
          <a:xfrm>
            <a:off x="685800" y="1676400"/>
            <a:ext cx="1760538"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0" name="Rectangle 11"/>
          <p:cNvSpPr>
            <a:spLocks noChangeArrowheads="1"/>
          </p:cNvSpPr>
          <p:nvPr/>
        </p:nvSpPr>
        <p:spPr bwMode="auto">
          <a:xfrm>
            <a:off x="648245" y="4145757"/>
            <a:ext cx="23622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alibri" pitchFamily="34" charset="0"/>
              </a:rPr>
              <a:t>Taicchi Ohno</a:t>
            </a:r>
          </a:p>
          <a:p>
            <a:pPr eaLnBrk="0" hangingPunct="0"/>
            <a:r>
              <a:rPr lang="en-US" sz="1400">
                <a:latin typeface="Calibri" pitchFamily="34" charset="0"/>
              </a:rPr>
              <a:t>Father of TPS, Kanban</a:t>
            </a:r>
          </a:p>
          <a:p>
            <a:pPr eaLnBrk="0" hangingPunct="0"/>
            <a:r>
              <a:rPr lang="en-US" sz="1400">
                <a:latin typeface="Calibri" pitchFamily="34" charset="0"/>
              </a:rPr>
              <a:t>Production Engineer Toyota</a:t>
            </a:r>
          </a:p>
        </p:txBody>
      </p:sp>
      <p:sp>
        <p:nvSpPr>
          <p:cNvPr id="4" name="Title 3"/>
          <p:cNvSpPr>
            <a:spLocks noGrp="1"/>
          </p:cNvSpPr>
          <p:nvPr>
            <p:ph type="title" idx="11"/>
          </p:nvPr>
        </p:nvSpPr>
        <p:spPr>
          <a:xfrm>
            <a:off x="301752" y="307848"/>
            <a:ext cx="8534400" cy="682752"/>
          </a:xfrm>
        </p:spPr>
        <p:txBody>
          <a:bodyPr>
            <a:normAutofit fontScale="90000"/>
          </a:bodyPr>
          <a:lstStyle/>
          <a:p>
            <a:r>
              <a:rPr lang="en-US" dirty="0" smtClean="0"/>
              <a:t>LEAN THINKING</a:t>
            </a:r>
            <a:r>
              <a:rPr lang="en-US" dirty="0"/>
              <a:t/>
            </a:r>
            <a:br>
              <a:rPr lang="en-US" dirty="0"/>
            </a:br>
            <a:r>
              <a:rPr lang="en-US" sz="2200" dirty="0"/>
              <a:t>(by Father of Lean)</a:t>
            </a:r>
            <a:endParaRPr lang="en-MY" dirty="0"/>
          </a:p>
        </p:txBody>
      </p:sp>
    </p:spTree>
    <p:extLst>
      <p:ext uri="{BB962C8B-B14F-4D97-AF65-F5344CB8AC3E}">
        <p14:creationId xmlns:p14="http://schemas.microsoft.com/office/powerpoint/2010/main" val="178929025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598488" y="12192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spcBef>
                <a:spcPts val="1200"/>
              </a:spcBef>
            </a:pPr>
            <a:r>
              <a:rPr lang="en-US" altLang="en-US" sz="2200"/>
              <a:t>“</a:t>
            </a:r>
            <a:r>
              <a:rPr lang="en-US" altLang="en-US" sz="2200" b="1"/>
              <a:t>LEAN IS… </a:t>
            </a:r>
            <a:r>
              <a:rPr lang="en-US" altLang="en-US" sz="2200"/>
              <a:t>A mindset, or way of thinking, with a commitment to achieve a totally </a:t>
            </a:r>
            <a:r>
              <a:rPr lang="en-US" altLang="en-US" sz="2200" b="1">
                <a:solidFill>
                  <a:schemeClr val="accent1"/>
                </a:solidFill>
              </a:rPr>
              <a:t>waste-free operation </a:t>
            </a:r>
            <a:r>
              <a:rPr lang="en-US" altLang="en-US" sz="2200"/>
              <a:t>that’s focused on your customer’s success….</a:t>
            </a:r>
          </a:p>
          <a:p>
            <a:pPr eaLnBrk="0" hangingPunct="0">
              <a:spcBef>
                <a:spcPts val="1200"/>
              </a:spcBef>
            </a:pPr>
            <a:r>
              <a:rPr lang="en-US" altLang="en-US" sz="2200"/>
              <a:t>It is achieved by </a:t>
            </a:r>
            <a:r>
              <a:rPr lang="en-US" altLang="en-US" sz="2200" b="1">
                <a:solidFill>
                  <a:schemeClr val="accent1"/>
                </a:solidFill>
              </a:rPr>
              <a:t>simplifying</a:t>
            </a:r>
            <a:r>
              <a:rPr lang="en-US" altLang="en-US" sz="2200"/>
              <a:t> and continuously improving all processes and relationships in an environment of trust, respect and full employee involvement….</a:t>
            </a:r>
          </a:p>
          <a:p>
            <a:pPr eaLnBrk="0" hangingPunct="0">
              <a:spcBef>
                <a:spcPts val="1200"/>
              </a:spcBef>
            </a:pPr>
            <a:r>
              <a:rPr lang="en-US" altLang="en-US" sz="2200"/>
              <a:t>It is about </a:t>
            </a:r>
            <a:r>
              <a:rPr lang="en-US" altLang="en-US" sz="2200" b="1">
                <a:solidFill>
                  <a:schemeClr val="accent1"/>
                </a:solidFill>
              </a:rPr>
              <a:t>people</a:t>
            </a:r>
            <a:r>
              <a:rPr lang="en-US" altLang="en-US" sz="2200"/>
              <a:t>, </a:t>
            </a:r>
            <a:r>
              <a:rPr lang="en-US" altLang="en-US" sz="2200" b="1">
                <a:solidFill>
                  <a:schemeClr val="accent1"/>
                </a:solidFill>
              </a:rPr>
              <a:t>simplicity</a:t>
            </a:r>
            <a:r>
              <a:rPr lang="en-US" altLang="en-US" sz="2200"/>
              <a:t>, </a:t>
            </a:r>
            <a:r>
              <a:rPr lang="en-US" altLang="en-US" sz="2200" b="1">
                <a:solidFill>
                  <a:schemeClr val="accent1"/>
                </a:solidFill>
              </a:rPr>
              <a:t>flow</a:t>
            </a:r>
            <a:r>
              <a:rPr lang="en-US" altLang="en-US" sz="2200"/>
              <a:t>, </a:t>
            </a:r>
            <a:r>
              <a:rPr lang="en-US" altLang="en-US" sz="2200" b="1">
                <a:solidFill>
                  <a:schemeClr val="accent1"/>
                </a:solidFill>
              </a:rPr>
              <a:t>visibility</a:t>
            </a:r>
            <a:r>
              <a:rPr lang="en-US" altLang="en-US" sz="2200"/>
              <a:t>, </a:t>
            </a:r>
            <a:r>
              <a:rPr lang="en-US" altLang="en-US" sz="2200" b="1">
                <a:solidFill>
                  <a:schemeClr val="accent1"/>
                </a:solidFill>
              </a:rPr>
              <a:t>partnerships</a:t>
            </a:r>
            <a:r>
              <a:rPr lang="en-US" altLang="en-US" sz="2200"/>
              <a:t> and </a:t>
            </a:r>
            <a:r>
              <a:rPr lang="en-US" altLang="en-US" sz="2200" b="1">
                <a:solidFill>
                  <a:schemeClr val="accent1"/>
                </a:solidFill>
              </a:rPr>
              <a:t>true value </a:t>
            </a:r>
            <a:r>
              <a:rPr lang="en-US" altLang="en-US" sz="2200"/>
              <a:t>as perceived by the customer.”</a:t>
            </a:r>
          </a:p>
        </p:txBody>
      </p:sp>
      <p:sp>
        <p:nvSpPr>
          <p:cNvPr id="6147" name="Rectangle 2"/>
          <p:cNvSpPr>
            <a:spLocks noGrp="1" noChangeArrowheads="1"/>
          </p:cNvSpPr>
          <p:nvPr>
            <p:ph type="title"/>
          </p:nvPr>
        </p:nvSpPr>
        <p:spPr/>
        <p:txBody>
          <a:bodyPr anchor="t"/>
          <a:lstStyle/>
          <a:p>
            <a:pPr eaLnBrk="1" hangingPunct="1"/>
            <a:r>
              <a:rPr lang="en-US" altLang="en-US" b="1" dirty="0" smtClean="0">
                <a:solidFill>
                  <a:schemeClr val="accent4">
                    <a:lumMod val="75000"/>
                  </a:schemeClr>
                </a:solidFill>
              </a:rPr>
              <a:t>LEAN THINKING</a:t>
            </a:r>
            <a:endParaRPr lang="en-US" altLang="en-US" sz="2000" i="1" dirty="0" smtClean="0">
              <a:solidFill>
                <a:schemeClr val="accent4">
                  <a:lumMod val="75000"/>
                </a:schemeClr>
              </a:solidFill>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b="18323"/>
          <a:stretch>
            <a:fillRect/>
          </a:stretch>
        </p:blipFill>
        <p:spPr bwMode="auto">
          <a:xfrm>
            <a:off x="7239000" y="4419600"/>
            <a:ext cx="1152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5105400"/>
            <a:ext cx="2960688" cy="646113"/>
          </a:xfrm>
          <a:prstGeom prst="rect">
            <a:avLst/>
          </a:prstGeom>
        </p:spPr>
        <p:txBody>
          <a:bodyPr>
            <a:spAutoFit/>
          </a:bodyPr>
          <a:lstStyle/>
          <a:p>
            <a:pPr algn="r">
              <a:defRPr/>
            </a:pPr>
            <a:r>
              <a:rPr lang="en-US" b="1" dirty="0">
                <a:latin typeface="+mn-lt"/>
              </a:rPr>
              <a:t>David Hogg</a:t>
            </a:r>
            <a:r>
              <a:rPr lang="en-US" i="1" dirty="0">
                <a:latin typeface="+mn-lt"/>
              </a:rPr>
              <a:t> </a:t>
            </a:r>
          </a:p>
          <a:p>
            <a:pPr algn="r">
              <a:defRPr/>
            </a:pPr>
            <a:r>
              <a:rPr lang="en-US" i="1" dirty="0">
                <a:latin typeface="+mn-lt"/>
              </a:rPr>
              <a:t>High Performance Solutions </a:t>
            </a:r>
          </a:p>
        </p:txBody>
      </p:sp>
    </p:spTree>
    <p:extLst>
      <p:ext uri="{BB962C8B-B14F-4D97-AF65-F5344CB8AC3E}">
        <p14:creationId xmlns:p14="http://schemas.microsoft.com/office/powerpoint/2010/main" val="2972819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4895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5"/>
          <p:cNvSpPr>
            <a:spLocks noChangeArrowheads="1"/>
          </p:cNvSpPr>
          <p:nvPr/>
        </p:nvSpPr>
        <p:spPr bwMode="auto">
          <a:xfrm>
            <a:off x="2362200" y="4038600"/>
            <a:ext cx="1589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600">
                <a:solidFill>
                  <a:srgbClr val="FFFF00"/>
                </a:solidFill>
              </a:rPr>
              <a:t>Customer First </a:t>
            </a:r>
          </a:p>
        </p:txBody>
      </p:sp>
      <p:sp>
        <p:nvSpPr>
          <p:cNvPr id="16388" name="Rectangle 6"/>
          <p:cNvSpPr>
            <a:spLocks noChangeArrowheads="1"/>
          </p:cNvSpPr>
          <p:nvPr/>
        </p:nvSpPr>
        <p:spPr bwMode="auto">
          <a:xfrm>
            <a:off x="3651250" y="4843463"/>
            <a:ext cx="2216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600">
                <a:solidFill>
                  <a:srgbClr val="FFFF00"/>
                </a:solidFill>
              </a:rPr>
              <a:t>Respect for Humanity </a:t>
            </a:r>
          </a:p>
        </p:txBody>
      </p:sp>
      <p:sp>
        <p:nvSpPr>
          <p:cNvPr id="16389" name="Rectangle 7"/>
          <p:cNvSpPr>
            <a:spLocks noChangeArrowheads="1"/>
          </p:cNvSpPr>
          <p:nvPr/>
        </p:nvSpPr>
        <p:spPr bwMode="auto">
          <a:xfrm>
            <a:off x="5334000" y="4038600"/>
            <a:ext cx="172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400" b="1">
                <a:solidFill>
                  <a:srgbClr val="FFFF00"/>
                </a:solidFill>
              </a:rPr>
              <a:t>Genchi Genbutsu </a:t>
            </a:r>
          </a:p>
        </p:txBody>
      </p:sp>
      <p:sp>
        <p:nvSpPr>
          <p:cNvPr id="16390" name="Rectangle 8"/>
          <p:cNvSpPr>
            <a:spLocks noChangeArrowheads="1"/>
          </p:cNvSpPr>
          <p:nvPr/>
        </p:nvSpPr>
        <p:spPr bwMode="auto">
          <a:xfrm>
            <a:off x="5791200" y="4572000"/>
            <a:ext cx="95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600">
                <a:solidFill>
                  <a:srgbClr val="FFFF00"/>
                </a:solidFill>
              </a:rPr>
              <a:t>Stability </a:t>
            </a:r>
          </a:p>
        </p:txBody>
      </p:sp>
      <p:sp>
        <p:nvSpPr>
          <p:cNvPr id="16391" name="Rectangle 9"/>
          <p:cNvSpPr>
            <a:spLocks noChangeArrowheads="1"/>
          </p:cNvSpPr>
          <p:nvPr/>
        </p:nvSpPr>
        <p:spPr bwMode="auto">
          <a:xfrm>
            <a:off x="4046538" y="3886200"/>
            <a:ext cx="1176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600">
                <a:solidFill>
                  <a:srgbClr val="FFFF00"/>
                </a:solidFill>
              </a:rPr>
              <a:t>Standards </a:t>
            </a:r>
          </a:p>
        </p:txBody>
      </p:sp>
      <p:sp>
        <p:nvSpPr>
          <p:cNvPr id="16392" name="Rectangle 11"/>
          <p:cNvSpPr>
            <a:spLocks noChangeArrowheads="1"/>
          </p:cNvSpPr>
          <p:nvPr/>
        </p:nvSpPr>
        <p:spPr bwMode="auto">
          <a:xfrm>
            <a:off x="2738438" y="4614863"/>
            <a:ext cx="766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en-US" sz="1600">
                <a:solidFill>
                  <a:srgbClr val="FFFF00"/>
                </a:solidFill>
              </a:rPr>
              <a:t>Safety</a:t>
            </a:r>
          </a:p>
        </p:txBody>
      </p:sp>
      <p:cxnSp>
        <p:nvCxnSpPr>
          <p:cNvPr id="14" name="Straight Arrow Connector 13"/>
          <p:cNvCxnSpPr/>
          <p:nvPr/>
        </p:nvCxnSpPr>
        <p:spPr>
          <a:xfrm rot="16200000" flipV="1">
            <a:off x="4495800" y="4319588"/>
            <a:ext cx="304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181600" y="42672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6390" idx="1"/>
          </p:cNvCxnSpPr>
          <p:nvPr/>
        </p:nvCxnSpPr>
        <p:spPr>
          <a:xfrm>
            <a:off x="5486400" y="4648200"/>
            <a:ext cx="304800" cy="93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533900" y="4797425"/>
            <a:ext cx="228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3657600" y="4343400"/>
            <a:ext cx="3048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6392" idx="3"/>
          </p:cNvCxnSpPr>
          <p:nvPr/>
        </p:nvCxnSpPr>
        <p:spPr>
          <a:xfrm rot="10800000" flipV="1">
            <a:off x="3505200" y="4648200"/>
            <a:ext cx="381000" cy="1349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6963" y="1600200"/>
            <a:ext cx="1620837" cy="369888"/>
          </a:xfrm>
          <a:prstGeom prst="rect">
            <a:avLst/>
          </a:prstGeom>
        </p:spPr>
        <p:txBody>
          <a:bodyPr wrap="none">
            <a:spAutoFit/>
          </a:bodyPr>
          <a:lstStyle/>
          <a:p>
            <a:pPr>
              <a:defRPr/>
            </a:pPr>
            <a:r>
              <a:rPr lang="en-MY" b="1" dirty="0">
                <a:solidFill>
                  <a:schemeClr val="accent6">
                    <a:lumMod val="50000"/>
                  </a:schemeClr>
                </a:solidFill>
                <a:cs typeface="+mn-cs"/>
              </a:rPr>
              <a:t>POKA YOKE </a:t>
            </a:r>
          </a:p>
        </p:txBody>
      </p:sp>
      <p:sp>
        <p:nvSpPr>
          <p:cNvPr id="45" name="Rectangle 44"/>
          <p:cNvSpPr/>
          <p:nvPr/>
        </p:nvSpPr>
        <p:spPr>
          <a:xfrm>
            <a:off x="7459663" y="2209800"/>
            <a:ext cx="1150937" cy="369888"/>
          </a:xfrm>
          <a:prstGeom prst="rect">
            <a:avLst/>
          </a:prstGeom>
        </p:spPr>
        <p:txBody>
          <a:bodyPr wrap="none">
            <a:spAutoFit/>
          </a:bodyPr>
          <a:lstStyle/>
          <a:p>
            <a:pPr>
              <a:defRPr/>
            </a:pPr>
            <a:r>
              <a:rPr lang="en-MY" b="1" dirty="0">
                <a:solidFill>
                  <a:schemeClr val="accent6">
                    <a:lumMod val="50000"/>
                  </a:schemeClr>
                </a:solidFill>
                <a:cs typeface="+mn-cs"/>
              </a:rPr>
              <a:t> ANDON </a:t>
            </a:r>
          </a:p>
        </p:txBody>
      </p:sp>
      <p:sp>
        <p:nvSpPr>
          <p:cNvPr id="46" name="Rectangle 45"/>
          <p:cNvSpPr/>
          <p:nvPr/>
        </p:nvSpPr>
        <p:spPr>
          <a:xfrm>
            <a:off x="7551738" y="2743200"/>
            <a:ext cx="466725" cy="369888"/>
          </a:xfrm>
          <a:prstGeom prst="rect">
            <a:avLst/>
          </a:prstGeom>
        </p:spPr>
        <p:txBody>
          <a:bodyPr wrap="none">
            <a:spAutoFit/>
          </a:bodyPr>
          <a:lstStyle/>
          <a:p>
            <a:pPr>
              <a:defRPr/>
            </a:pPr>
            <a:r>
              <a:rPr lang="en-MY" b="1" dirty="0">
                <a:solidFill>
                  <a:schemeClr val="accent6">
                    <a:lumMod val="50000"/>
                  </a:schemeClr>
                </a:solidFill>
                <a:cs typeface="+mn-cs"/>
              </a:rPr>
              <a:t>5S</a:t>
            </a:r>
          </a:p>
        </p:txBody>
      </p:sp>
      <p:cxnSp>
        <p:nvCxnSpPr>
          <p:cNvPr id="47" name="Straight Arrow Connector 46"/>
          <p:cNvCxnSpPr/>
          <p:nvPr/>
        </p:nvCxnSpPr>
        <p:spPr>
          <a:xfrm flipV="1">
            <a:off x="7010400" y="1905000"/>
            <a:ext cx="304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010400" y="2436813"/>
            <a:ext cx="38100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010400" y="2895600"/>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010400" y="3429000"/>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1275" y="1497013"/>
            <a:ext cx="1839913" cy="585787"/>
          </a:xfrm>
          <a:prstGeom prst="rect">
            <a:avLst/>
          </a:prstGeom>
        </p:spPr>
        <p:txBody>
          <a:bodyPr wrap="none">
            <a:spAutoFit/>
          </a:bodyPr>
          <a:lstStyle/>
          <a:p>
            <a:pPr>
              <a:defRPr/>
            </a:pPr>
            <a:r>
              <a:rPr lang="en-MY" sz="1600" b="1" dirty="0">
                <a:solidFill>
                  <a:schemeClr val="accent6">
                    <a:lumMod val="50000"/>
                  </a:schemeClr>
                </a:solidFill>
                <a:cs typeface="+mn-cs"/>
              </a:rPr>
              <a:t>VALUE STREAM </a:t>
            </a:r>
          </a:p>
          <a:p>
            <a:pPr>
              <a:defRPr/>
            </a:pPr>
            <a:r>
              <a:rPr lang="en-MY" sz="1600" b="1" dirty="0">
                <a:solidFill>
                  <a:schemeClr val="accent6">
                    <a:lumMod val="50000"/>
                  </a:schemeClr>
                </a:solidFill>
                <a:cs typeface="+mn-cs"/>
              </a:rPr>
              <a:t>MAPPING (VSM)</a:t>
            </a:r>
          </a:p>
        </p:txBody>
      </p:sp>
      <p:sp>
        <p:nvSpPr>
          <p:cNvPr id="78" name="Rectangle 77"/>
          <p:cNvSpPr/>
          <p:nvPr/>
        </p:nvSpPr>
        <p:spPr>
          <a:xfrm>
            <a:off x="52388" y="2892425"/>
            <a:ext cx="1263650" cy="338138"/>
          </a:xfrm>
          <a:prstGeom prst="rect">
            <a:avLst/>
          </a:prstGeom>
        </p:spPr>
        <p:txBody>
          <a:bodyPr wrap="none">
            <a:spAutoFit/>
          </a:bodyPr>
          <a:lstStyle/>
          <a:p>
            <a:pPr>
              <a:defRPr/>
            </a:pPr>
            <a:r>
              <a:rPr lang="en-MY" sz="1600" b="1" dirty="0">
                <a:solidFill>
                  <a:schemeClr val="accent6">
                    <a:lumMod val="50000"/>
                  </a:schemeClr>
                </a:solidFill>
                <a:cs typeface="+mn-cs"/>
              </a:rPr>
              <a:t>TAKT TIME</a:t>
            </a:r>
          </a:p>
        </p:txBody>
      </p:sp>
      <p:sp>
        <p:nvSpPr>
          <p:cNvPr id="79" name="Rectangle 78"/>
          <p:cNvSpPr/>
          <p:nvPr/>
        </p:nvSpPr>
        <p:spPr>
          <a:xfrm>
            <a:off x="63500" y="2200275"/>
            <a:ext cx="2339975" cy="584200"/>
          </a:xfrm>
          <a:prstGeom prst="rect">
            <a:avLst/>
          </a:prstGeom>
        </p:spPr>
        <p:txBody>
          <a:bodyPr>
            <a:spAutoFit/>
          </a:bodyPr>
          <a:lstStyle/>
          <a:p>
            <a:pPr>
              <a:defRPr/>
            </a:pPr>
            <a:r>
              <a:rPr lang="en-MY" sz="1600" b="1" dirty="0">
                <a:solidFill>
                  <a:schemeClr val="accent6">
                    <a:lumMod val="50000"/>
                  </a:schemeClr>
                </a:solidFill>
                <a:cs typeface="+mn-cs"/>
              </a:rPr>
              <a:t>SPAGHETTI </a:t>
            </a:r>
          </a:p>
          <a:p>
            <a:pPr>
              <a:defRPr/>
            </a:pPr>
            <a:r>
              <a:rPr lang="en-MY" sz="1600" b="1" dirty="0">
                <a:solidFill>
                  <a:schemeClr val="accent6">
                    <a:lumMod val="50000"/>
                  </a:schemeClr>
                </a:solidFill>
                <a:cs typeface="+mn-cs"/>
              </a:rPr>
              <a:t>DIAGRAM</a:t>
            </a:r>
          </a:p>
        </p:txBody>
      </p:sp>
      <p:sp>
        <p:nvSpPr>
          <p:cNvPr id="80" name="Rectangle 79"/>
          <p:cNvSpPr/>
          <p:nvPr/>
        </p:nvSpPr>
        <p:spPr>
          <a:xfrm>
            <a:off x="152400" y="3962400"/>
            <a:ext cx="1266825" cy="338138"/>
          </a:xfrm>
          <a:prstGeom prst="rect">
            <a:avLst/>
          </a:prstGeom>
        </p:spPr>
        <p:txBody>
          <a:bodyPr wrap="none">
            <a:spAutoFit/>
          </a:bodyPr>
          <a:lstStyle/>
          <a:p>
            <a:pPr>
              <a:defRPr/>
            </a:pPr>
            <a:r>
              <a:rPr lang="en-US" sz="1600" b="1" dirty="0">
                <a:solidFill>
                  <a:schemeClr val="accent6">
                    <a:lumMod val="50000"/>
                  </a:schemeClr>
                </a:solidFill>
                <a:cs typeface="+mn-cs"/>
              </a:rPr>
              <a:t>SMED/OEE</a:t>
            </a:r>
            <a:endParaRPr lang="en-MY" sz="1600" b="1" dirty="0">
              <a:solidFill>
                <a:schemeClr val="accent6">
                  <a:lumMod val="50000"/>
                </a:schemeClr>
              </a:solidFill>
              <a:cs typeface="+mn-cs"/>
            </a:endParaRPr>
          </a:p>
        </p:txBody>
      </p:sp>
      <p:cxnSp>
        <p:nvCxnSpPr>
          <p:cNvPr id="81" name="Straight Arrow Connector 80"/>
          <p:cNvCxnSpPr>
            <a:endCxn id="77" idx="3"/>
          </p:cNvCxnSpPr>
          <p:nvPr/>
        </p:nvCxnSpPr>
        <p:spPr>
          <a:xfrm rot="10800000">
            <a:off x="1881188" y="1790700"/>
            <a:ext cx="304800" cy="2397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flipV="1">
            <a:off x="1828800" y="3810000"/>
            <a:ext cx="4572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1828800" y="3068638"/>
            <a:ext cx="38100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1828800" y="2493963"/>
            <a:ext cx="38100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87313" y="3397250"/>
            <a:ext cx="1069975" cy="338138"/>
          </a:xfrm>
          <a:prstGeom prst="rect">
            <a:avLst/>
          </a:prstGeom>
        </p:spPr>
        <p:txBody>
          <a:bodyPr wrap="none">
            <a:spAutoFit/>
          </a:bodyPr>
          <a:lstStyle/>
          <a:p>
            <a:pPr>
              <a:defRPr/>
            </a:pPr>
            <a:r>
              <a:rPr lang="en-US" sz="1600" b="1" dirty="0">
                <a:solidFill>
                  <a:schemeClr val="accent6">
                    <a:lumMod val="50000"/>
                  </a:schemeClr>
                </a:solidFill>
                <a:cs typeface="+mn-cs"/>
              </a:rPr>
              <a:t>KANBAN</a:t>
            </a:r>
            <a:endParaRPr lang="en-MY" sz="1600" b="1" dirty="0">
              <a:solidFill>
                <a:schemeClr val="accent6">
                  <a:lumMod val="50000"/>
                </a:schemeClr>
              </a:solidFill>
              <a:cs typeface="+mn-cs"/>
            </a:endParaRPr>
          </a:p>
        </p:txBody>
      </p:sp>
      <p:cxnSp>
        <p:nvCxnSpPr>
          <p:cNvPr id="96" name="Straight Arrow Connector 95"/>
          <p:cNvCxnSpPr/>
          <p:nvPr/>
        </p:nvCxnSpPr>
        <p:spPr>
          <a:xfrm rot="10800000">
            <a:off x="1828800" y="3546475"/>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416" name="Rectangle 98"/>
          <p:cNvSpPr>
            <a:spLocks noChangeArrowheads="1"/>
          </p:cNvSpPr>
          <p:nvPr/>
        </p:nvSpPr>
        <p:spPr bwMode="auto">
          <a:xfrm>
            <a:off x="2776538" y="1757363"/>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FFFF00"/>
                </a:solidFill>
              </a:rPr>
              <a:t>Highest Quality</a:t>
            </a:r>
            <a:endParaRPr lang="en-MY" altLang="en-US" sz="1400" b="1">
              <a:solidFill>
                <a:srgbClr val="FFFF00"/>
              </a:solidFill>
            </a:endParaRPr>
          </a:p>
        </p:txBody>
      </p:sp>
      <p:sp>
        <p:nvSpPr>
          <p:cNvPr id="16417" name="Rectangle 99"/>
          <p:cNvSpPr>
            <a:spLocks noChangeArrowheads="1"/>
          </p:cNvSpPr>
          <p:nvPr/>
        </p:nvSpPr>
        <p:spPr bwMode="auto">
          <a:xfrm>
            <a:off x="4910138" y="1776413"/>
            <a:ext cx="1841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FFFF00"/>
                </a:solidFill>
              </a:rPr>
              <a:t>Shortest Lead Time</a:t>
            </a:r>
            <a:endParaRPr lang="en-MY" altLang="en-US" sz="1400" b="1">
              <a:solidFill>
                <a:srgbClr val="FFFF00"/>
              </a:solidFill>
            </a:endParaRPr>
          </a:p>
        </p:txBody>
      </p:sp>
      <p:sp>
        <p:nvSpPr>
          <p:cNvPr id="16418" name="Rectangle 100"/>
          <p:cNvSpPr>
            <a:spLocks noChangeArrowheads="1"/>
          </p:cNvSpPr>
          <p:nvPr/>
        </p:nvSpPr>
        <p:spPr bwMode="auto">
          <a:xfrm>
            <a:off x="4075113" y="879475"/>
            <a:ext cx="124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FFFF00"/>
                </a:solidFill>
              </a:rPr>
              <a:t>Lowest Cost</a:t>
            </a:r>
            <a:endParaRPr lang="en-MY" altLang="en-US" sz="1400" b="1">
              <a:solidFill>
                <a:srgbClr val="FFFF00"/>
              </a:solidFill>
            </a:endParaRPr>
          </a:p>
        </p:txBody>
      </p:sp>
      <p:cxnSp>
        <p:nvCxnSpPr>
          <p:cNvPr id="102" name="Straight Arrow Connector 101"/>
          <p:cNvCxnSpPr/>
          <p:nvPr/>
        </p:nvCxnSpPr>
        <p:spPr>
          <a:xfrm rot="5400000" flipH="1" flipV="1">
            <a:off x="4533901" y="1257300"/>
            <a:ext cx="228600"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flipV="1">
            <a:off x="4343400" y="1676400"/>
            <a:ext cx="228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648200" y="1676400"/>
            <a:ext cx="3048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bwMode="auto">
          <a:xfrm>
            <a:off x="685800" y="-152400"/>
            <a:ext cx="8001000" cy="936625"/>
          </a:xfrm>
          <a:prstGeom prst="rect">
            <a:avLst/>
          </a:prstGeom>
          <a:noFill/>
          <a:ln>
            <a:noFill/>
          </a:ln>
          <a:extLst/>
        </p:spPr>
        <p:txBody>
          <a:bodyPr lIns="90488" tIns="44450" rIns="90488" bIns="44450" anchor="ctr"/>
          <a:lstStyle/>
          <a:p>
            <a:pPr algn="ctr">
              <a:defRPr/>
            </a:pPr>
            <a:r>
              <a:rPr lang="en-US" sz="2800" b="1" u="sng" dirty="0">
                <a:solidFill>
                  <a:srgbClr val="000000"/>
                </a:solidFill>
                <a:latin typeface="Arial Black" pitchFamily="34" charset="0"/>
                <a:ea typeface="+mj-ea"/>
                <a:cs typeface="+mj-cs"/>
              </a:rPr>
              <a:t>LEAN &amp; TPS HOUSE</a:t>
            </a:r>
          </a:p>
        </p:txBody>
      </p:sp>
      <p:pic>
        <p:nvPicPr>
          <p:cNvPr id="164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257800"/>
            <a:ext cx="561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Rectangle 115"/>
          <p:cNvSpPr/>
          <p:nvPr/>
        </p:nvSpPr>
        <p:spPr>
          <a:xfrm>
            <a:off x="152400" y="5245100"/>
            <a:ext cx="8763000" cy="1046440"/>
          </a:xfrm>
          <a:prstGeom prst="rect">
            <a:avLst/>
          </a:prstGeom>
          <a:noFill/>
        </p:spPr>
        <p:txBody>
          <a:bodyPr wrap="square">
            <a:spAutoFit/>
          </a:bodyPr>
          <a:lstStyle/>
          <a:p>
            <a:pPr algn="ctr">
              <a:defRPr/>
            </a:pPr>
            <a:r>
              <a:rPr lang="en-MY" sz="1600" b="1" dirty="0" smtClean="0">
                <a:solidFill>
                  <a:schemeClr val="tx1">
                    <a:lumMod val="95000"/>
                    <a:lumOff val="5000"/>
                  </a:schemeClr>
                </a:solidFill>
                <a:cs typeface="+mn-cs"/>
              </a:rPr>
              <a:t>Process </a:t>
            </a:r>
            <a:r>
              <a:rPr lang="en-MY" sz="1600" b="1" dirty="0">
                <a:solidFill>
                  <a:schemeClr val="tx1">
                    <a:lumMod val="95000"/>
                    <a:lumOff val="5000"/>
                  </a:schemeClr>
                </a:solidFill>
                <a:cs typeface="+mn-cs"/>
              </a:rPr>
              <a:t>of making continuous improvements </a:t>
            </a:r>
          </a:p>
          <a:p>
            <a:pPr algn="ctr">
              <a:defRPr/>
            </a:pPr>
            <a:r>
              <a:rPr lang="en-MY" sz="1600" b="1" dirty="0">
                <a:solidFill>
                  <a:schemeClr val="tx1">
                    <a:lumMod val="95000"/>
                    <a:lumOff val="5000"/>
                  </a:schemeClr>
                </a:solidFill>
                <a:cs typeface="+mn-cs"/>
              </a:rPr>
              <a:t>in both your personal and work life. </a:t>
            </a:r>
          </a:p>
          <a:p>
            <a:pPr algn="ctr">
              <a:defRPr/>
            </a:pPr>
            <a:r>
              <a:rPr lang="en-MY" sz="1200" dirty="0">
                <a:cs typeface="+mn-cs"/>
              </a:rPr>
              <a:t>   </a:t>
            </a:r>
          </a:p>
          <a:p>
            <a:pPr algn="ctr">
              <a:defRPr/>
            </a:pPr>
            <a:r>
              <a:rPr lang="en-MY" sz="1200" dirty="0">
                <a:cs typeface="+mn-cs"/>
              </a:rPr>
              <a:t> </a:t>
            </a:r>
            <a:r>
              <a:rPr lang="en-MY" b="1" dirty="0">
                <a:solidFill>
                  <a:schemeClr val="tx1">
                    <a:lumMod val="95000"/>
                    <a:lumOff val="5000"/>
                  </a:schemeClr>
                </a:solidFill>
                <a:cs typeface="+mn-cs"/>
              </a:rPr>
              <a:t>The direct translation is </a:t>
            </a:r>
            <a:r>
              <a:rPr lang="en-MY" b="1" dirty="0">
                <a:solidFill>
                  <a:srgbClr val="C00000"/>
                </a:solidFill>
                <a:cs typeface="+mn-cs"/>
              </a:rPr>
              <a:t>KAI</a:t>
            </a:r>
            <a:r>
              <a:rPr lang="en-MY" b="1" dirty="0">
                <a:solidFill>
                  <a:schemeClr val="tx1">
                    <a:lumMod val="95000"/>
                    <a:lumOff val="5000"/>
                  </a:schemeClr>
                </a:solidFill>
                <a:cs typeface="+mn-cs"/>
              </a:rPr>
              <a:t> = </a:t>
            </a:r>
            <a:r>
              <a:rPr lang="en-MY" b="1" dirty="0">
                <a:solidFill>
                  <a:srgbClr val="0070C0"/>
                </a:solidFill>
                <a:cs typeface="+mn-cs"/>
              </a:rPr>
              <a:t>CHANGE</a:t>
            </a:r>
            <a:r>
              <a:rPr lang="en-MY" b="1" dirty="0">
                <a:solidFill>
                  <a:schemeClr val="tx1">
                    <a:lumMod val="95000"/>
                    <a:lumOff val="5000"/>
                  </a:schemeClr>
                </a:solidFill>
                <a:cs typeface="+mn-cs"/>
              </a:rPr>
              <a:t> and </a:t>
            </a:r>
            <a:r>
              <a:rPr lang="en-MY" b="1" dirty="0">
                <a:solidFill>
                  <a:srgbClr val="C00000"/>
                </a:solidFill>
                <a:cs typeface="+mn-cs"/>
              </a:rPr>
              <a:t>ZEN </a:t>
            </a:r>
            <a:r>
              <a:rPr lang="en-MY" b="1" dirty="0">
                <a:solidFill>
                  <a:schemeClr val="tx1">
                    <a:lumMod val="95000"/>
                    <a:lumOff val="5000"/>
                  </a:schemeClr>
                </a:solidFill>
                <a:cs typeface="+mn-cs"/>
              </a:rPr>
              <a:t>= </a:t>
            </a:r>
            <a:r>
              <a:rPr lang="en-MY" b="1" dirty="0">
                <a:solidFill>
                  <a:srgbClr val="0070C0"/>
                </a:solidFill>
                <a:cs typeface="+mn-cs"/>
              </a:rPr>
              <a:t>GOOD</a:t>
            </a:r>
            <a:r>
              <a:rPr lang="en-MY" b="1" dirty="0">
                <a:solidFill>
                  <a:schemeClr val="tx1">
                    <a:lumMod val="95000"/>
                    <a:lumOff val="5000"/>
                  </a:schemeClr>
                </a:solidFill>
                <a:cs typeface="+mn-cs"/>
              </a:rPr>
              <a:t>. </a:t>
            </a:r>
            <a:endParaRPr lang="en-MY" sz="1200" b="1" dirty="0">
              <a:solidFill>
                <a:schemeClr val="tx1">
                  <a:lumMod val="95000"/>
                  <a:lumOff val="5000"/>
                </a:schemeClr>
              </a:solidFill>
              <a:cs typeface="+mn-cs"/>
            </a:endParaRPr>
          </a:p>
        </p:txBody>
      </p:sp>
      <p:sp>
        <p:nvSpPr>
          <p:cNvPr id="117" name="Equal 116"/>
          <p:cNvSpPr/>
          <p:nvPr/>
        </p:nvSpPr>
        <p:spPr>
          <a:xfrm>
            <a:off x="1600200" y="5486400"/>
            <a:ext cx="304800" cy="324927"/>
          </a:xfrm>
          <a:prstGeom prst="mathEqual">
            <a:avLst/>
          </a:prstGeom>
          <a:solidFill>
            <a:schemeClr val="accent6">
              <a:lumMod val="50000"/>
            </a:schemeClr>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16428" name="Group 117"/>
          <p:cNvGrpSpPr>
            <a:grpSpLocks/>
          </p:cNvGrpSpPr>
          <p:nvPr/>
        </p:nvGrpSpPr>
        <p:grpSpPr bwMode="auto">
          <a:xfrm>
            <a:off x="7162800" y="5410200"/>
            <a:ext cx="2362200" cy="457200"/>
            <a:chOff x="718735" y="-205286"/>
            <a:chExt cx="1729047" cy="1231718"/>
          </a:xfrm>
        </p:grpSpPr>
        <p:sp>
          <p:nvSpPr>
            <p:cNvPr id="119" name="Rectangle 118"/>
            <p:cNvSpPr/>
            <p:nvPr/>
          </p:nvSpPr>
          <p:spPr>
            <a:xfrm>
              <a:off x="984832" y="0"/>
              <a:ext cx="1462950" cy="10264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0" name="Rectangle 119"/>
            <p:cNvSpPr/>
            <p:nvPr/>
          </p:nvSpPr>
          <p:spPr>
            <a:xfrm>
              <a:off x="718735" y="-205286"/>
              <a:ext cx="1462951" cy="10264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199136" rIns="199136" bIns="199136" spcCol="1270" anchor="ctr"/>
            <a:lstStyle/>
            <a:p>
              <a:pPr algn="ctr" defTabSz="1244600">
                <a:lnSpc>
                  <a:spcPct val="90000"/>
                </a:lnSpc>
                <a:spcAft>
                  <a:spcPct val="35000"/>
                </a:spcAft>
                <a:defRPr/>
              </a:pPr>
              <a:r>
                <a:rPr lang="en-US" sz="2800" b="1" dirty="0">
                  <a:solidFill>
                    <a:srgbClr val="C00000"/>
                  </a:solidFill>
                  <a:effectLst>
                    <a:outerShdw blurRad="38100" dist="38100" dir="2700000" algn="tl">
                      <a:srgbClr val="000000">
                        <a:alpha val="43137"/>
                      </a:srgbClr>
                    </a:outerShdw>
                  </a:effectLst>
                </a:rPr>
                <a:t>KAIZEN</a:t>
              </a:r>
              <a:endParaRPr lang="en-MY" sz="2800" b="1" dirty="0">
                <a:solidFill>
                  <a:srgbClr val="C00000"/>
                </a:solidFill>
                <a:effectLst>
                  <a:outerShdw blurRad="38100" dist="38100" dir="2700000" algn="tl">
                    <a:srgbClr val="000000">
                      <a:alpha val="43137"/>
                    </a:srgbClr>
                  </a:outerShdw>
                </a:effectLst>
              </a:endParaRPr>
            </a:p>
          </p:txBody>
        </p:sp>
      </p:grpSp>
      <p:sp>
        <p:nvSpPr>
          <p:cNvPr id="124" name="Equal 123"/>
          <p:cNvSpPr/>
          <p:nvPr/>
        </p:nvSpPr>
        <p:spPr>
          <a:xfrm>
            <a:off x="7086600" y="5466273"/>
            <a:ext cx="304800" cy="324927"/>
          </a:xfrm>
          <a:prstGeom prst="mathEqual">
            <a:avLst/>
          </a:prstGeom>
          <a:solidFill>
            <a:schemeClr val="accent6">
              <a:lumMod val="50000"/>
            </a:schemeClr>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0" name="Rectangle 49"/>
          <p:cNvSpPr/>
          <p:nvPr/>
        </p:nvSpPr>
        <p:spPr>
          <a:xfrm>
            <a:off x="7510463" y="3246438"/>
            <a:ext cx="1327150" cy="646112"/>
          </a:xfrm>
          <a:prstGeom prst="rect">
            <a:avLst/>
          </a:prstGeom>
        </p:spPr>
        <p:txBody>
          <a:bodyPr wrap="none">
            <a:spAutoFit/>
          </a:bodyPr>
          <a:lstStyle/>
          <a:p>
            <a:pPr>
              <a:defRPr/>
            </a:pPr>
            <a:r>
              <a:rPr lang="en-MY" b="1" dirty="0">
                <a:solidFill>
                  <a:schemeClr val="accent6">
                    <a:lumMod val="50000"/>
                  </a:schemeClr>
                </a:solidFill>
                <a:cs typeface="+mn-cs"/>
              </a:rPr>
              <a:t>VISUAL </a:t>
            </a:r>
          </a:p>
          <a:p>
            <a:pPr>
              <a:defRPr/>
            </a:pPr>
            <a:r>
              <a:rPr lang="en-MY" b="1" dirty="0">
                <a:solidFill>
                  <a:schemeClr val="accent6">
                    <a:lumMod val="50000"/>
                  </a:schemeClr>
                </a:solidFill>
                <a:cs typeface="+mn-cs"/>
              </a:rPr>
              <a:t>CONTROL</a:t>
            </a:r>
          </a:p>
        </p:txBody>
      </p:sp>
    </p:spTree>
    <p:extLst>
      <p:ext uri="{BB962C8B-B14F-4D97-AF65-F5344CB8AC3E}">
        <p14:creationId xmlns:p14="http://schemas.microsoft.com/office/powerpoint/2010/main" val="353358352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39"/>
          <a:stretch/>
        </p:blipFill>
        <p:spPr bwMode="auto">
          <a:xfrm flipH="1">
            <a:off x="7071121" y="3406777"/>
            <a:ext cx="1390962" cy="117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1"/>
          <p:cNvSpPr>
            <a:spLocks noGrp="1"/>
          </p:cNvSpPr>
          <p:nvPr>
            <p:ph type="title"/>
          </p:nvPr>
        </p:nvSpPr>
        <p:spPr>
          <a:xfrm>
            <a:off x="457200" y="228600"/>
            <a:ext cx="8229600" cy="685800"/>
          </a:xfrm>
        </p:spPr>
        <p:txBody>
          <a:bodyPr/>
          <a:lstStyle/>
          <a:p>
            <a:r>
              <a:rPr lang="en-US" altLang="en-US" sz="3600" b="1" dirty="0" smtClean="0"/>
              <a:t>LEAN HOUSE</a:t>
            </a:r>
          </a:p>
        </p:txBody>
      </p:sp>
      <p:grpSp>
        <p:nvGrpSpPr>
          <p:cNvPr id="9219" name="Group 21"/>
          <p:cNvGrpSpPr>
            <a:grpSpLocks/>
          </p:cNvGrpSpPr>
          <p:nvPr/>
        </p:nvGrpSpPr>
        <p:grpSpPr bwMode="auto">
          <a:xfrm>
            <a:off x="2159794" y="1146176"/>
            <a:ext cx="4978400" cy="3429000"/>
            <a:chOff x="1905000" y="1143000"/>
            <a:chExt cx="4978400" cy="3048000"/>
          </a:xfrm>
        </p:grpSpPr>
        <p:sp>
          <p:nvSpPr>
            <p:cNvPr id="3" name="Isosceles Triangle 2"/>
            <p:cNvSpPr/>
            <p:nvPr/>
          </p:nvSpPr>
          <p:spPr>
            <a:xfrm>
              <a:off x="2260600" y="1143000"/>
              <a:ext cx="4622800" cy="416277"/>
            </a:xfrm>
            <a:prstGeom prst="triangle">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p:nvSpPr>
          <p:spPr>
            <a:xfrm>
              <a:off x="2403475" y="1559277"/>
              <a:ext cx="852488" cy="1593145"/>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5888038" y="1559277"/>
              <a:ext cx="852487" cy="1593145"/>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2403475" y="3152422"/>
              <a:ext cx="4337050" cy="345722"/>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 name="Rectangle 6"/>
            <p:cNvSpPr/>
            <p:nvPr/>
          </p:nvSpPr>
          <p:spPr>
            <a:xfrm>
              <a:off x="2189163" y="3498144"/>
              <a:ext cx="4566443" cy="347133"/>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1905000" y="3845277"/>
              <a:ext cx="4850606" cy="345723"/>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3587" name="TextBox 8"/>
            <p:cNvSpPr txBox="1">
              <a:spLocks noChangeArrowheads="1"/>
            </p:cNvSpPr>
            <p:nvPr/>
          </p:nvSpPr>
          <p:spPr bwMode="auto">
            <a:xfrm>
              <a:off x="3817938" y="1212144"/>
              <a:ext cx="1770062" cy="410634"/>
            </a:xfrm>
            <a:prstGeom prst="rect">
              <a:avLst/>
            </a:prstGeom>
            <a:noFill/>
            <a:ln w="9525">
              <a:noFill/>
              <a:miter lim="800000"/>
              <a:headEnd/>
              <a:tailEnd/>
            </a:ln>
          </p:spPr>
          <p:txBody>
            <a:bodyPr wrap="none">
              <a:spAutoFit/>
            </a:bodyPr>
            <a:lstStyle/>
            <a:p>
              <a:pPr algn="ctr" eaLnBrk="0" hangingPunct="0">
                <a:defRPr/>
              </a:pPr>
              <a:r>
                <a:rPr lang="en-US" b="1" dirty="0">
                  <a:solidFill>
                    <a:schemeClr val="bg1"/>
                  </a:solidFill>
                  <a:latin typeface="+mn-lt"/>
                </a:rPr>
                <a:t>Lean System</a:t>
              </a:r>
            </a:p>
          </p:txBody>
        </p:sp>
        <p:sp>
          <p:nvSpPr>
            <p:cNvPr id="23588" name="TextBox 9"/>
            <p:cNvSpPr txBox="1">
              <a:spLocks noChangeArrowheads="1"/>
            </p:cNvSpPr>
            <p:nvPr/>
          </p:nvSpPr>
          <p:spPr bwMode="auto">
            <a:xfrm>
              <a:off x="2403475" y="1965677"/>
              <a:ext cx="852488" cy="410369"/>
            </a:xfrm>
            <a:prstGeom prst="rect">
              <a:avLst/>
            </a:prstGeom>
            <a:noFill/>
            <a:ln w="9525">
              <a:noFill/>
              <a:miter lim="800000"/>
              <a:headEnd/>
              <a:tailEnd/>
            </a:ln>
          </p:spPr>
          <p:txBody>
            <a:bodyPr>
              <a:spAutoFit/>
            </a:bodyPr>
            <a:lstStyle/>
            <a:p>
              <a:pPr algn="ctr" eaLnBrk="0" hangingPunct="0">
                <a:defRPr/>
              </a:pPr>
              <a:r>
                <a:rPr lang="en-US" sz="1200" b="1" dirty="0">
                  <a:solidFill>
                    <a:schemeClr val="bg1"/>
                  </a:solidFill>
                  <a:latin typeface="+mn-lt"/>
                </a:rPr>
                <a:t>Just-In-Time</a:t>
              </a:r>
              <a:endParaRPr lang="en-US" sz="1600" b="1" dirty="0">
                <a:solidFill>
                  <a:schemeClr val="bg1"/>
                </a:solidFill>
                <a:latin typeface="+mn-lt"/>
              </a:endParaRPr>
            </a:p>
          </p:txBody>
        </p:sp>
        <p:sp>
          <p:nvSpPr>
            <p:cNvPr id="23589" name="TextBox 10"/>
            <p:cNvSpPr txBox="1">
              <a:spLocks noChangeArrowheads="1"/>
            </p:cNvSpPr>
            <p:nvPr/>
          </p:nvSpPr>
          <p:spPr bwMode="auto">
            <a:xfrm>
              <a:off x="5816600" y="1905000"/>
              <a:ext cx="995363" cy="533479"/>
            </a:xfrm>
            <a:prstGeom prst="rect">
              <a:avLst/>
            </a:prstGeom>
            <a:noFill/>
            <a:ln w="9525">
              <a:noFill/>
              <a:miter lim="800000"/>
              <a:headEnd/>
              <a:tailEnd/>
            </a:ln>
          </p:spPr>
          <p:txBody>
            <a:bodyPr>
              <a:spAutoFit/>
            </a:bodyPr>
            <a:lstStyle/>
            <a:p>
              <a:pPr algn="ctr" eaLnBrk="0" hangingPunct="0">
                <a:defRPr/>
              </a:pPr>
              <a:r>
                <a:rPr lang="en-US" sz="1100" b="1" dirty="0">
                  <a:solidFill>
                    <a:schemeClr val="bg1"/>
                  </a:solidFill>
                  <a:latin typeface="+mn-lt"/>
                </a:rPr>
                <a:t>Built-in Quality (</a:t>
              </a:r>
              <a:r>
                <a:rPr lang="en-US" sz="1100" b="1" dirty="0" err="1">
                  <a:solidFill>
                    <a:schemeClr val="bg1"/>
                  </a:solidFill>
                  <a:latin typeface="+mn-lt"/>
                </a:rPr>
                <a:t>Jidoka</a:t>
              </a:r>
              <a:r>
                <a:rPr lang="en-US" sz="1100" b="1" dirty="0">
                  <a:solidFill>
                    <a:schemeClr val="bg1"/>
                  </a:solidFill>
                  <a:latin typeface="+mn-lt"/>
                </a:rPr>
                <a:t>)</a:t>
              </a:r>
            </a:p>
          </p:txBody>
        </p:sp>
        <p:sp>
          <p:nvSpPr>
            <p:cNvPr id="23590" name="TextBox 11"/>
            <p:cNvSpPr txBox="1">
              <a:spLocks noChangeArrowheads="1"/>
            </p:cNvSpPr>
            <p:nvPr/>
          </p:nvSpPr>
          <p:spPr bwMode="auto">
            <a:xfrm>
              <a:off x="2473325" y="3152422"/>
              <a:ext cx="4125913" cy="300566"/>
            </a:xfrm>
            <a:prstGeom prst="rect">
              <a:avLst/>
            </a:prstGeom>
            <a:noFill/>
            <a:ln w="9525">
              <a:noFill/>
              <a:miter lim="800000"/>
              <a:headEnd/>
              <a:tailEnd/>
            </a:ln>
          </p:spPr>
          <p:txBody>
            <a:bodyPr>
              <a:spAutoFit/>
            </a:bodyPr>
            <a:lstStyle/>
            <a:p>
              <a:pPr algn="ctr" eaLnBrk="0" hangingPunct="0">
                <a:defRPr/>
              </a:pPr>
              <a:r>
                <a:rPr lang="en-US" sz="1600" b="1">
                  <a:solidFill>
                    <a:schemeClr val="bg1"/>
                  </a:solidFill>
                  <a:latin typeface="+mn-lt"/>
                </a:rPr>
                <a:t>Workload Leveling (Heijunka)</a:t>
              </a:r>
            </a:p>
          </p:txBody>
        </p:sp>
        <p:sp>
          <p:nvSpPr>
            <p:cNvPr id="23591" name="TextBox 12"/>
            <p:cNvSpPr txBox="1">
              <a:spLocks noChangeArrowheads="1"/>
            </p:cNvSpPr>
            <p:nvPr/>
          </p:nvSpPr>
          <p:spPr bwMode="auto">
            <a:xfrm>
              <a:off x="2332038" y="3509433"/>
              <a:ext cx="4408487" cy="300567"/>
            </a:xfrm>
            <a:prstGeom prst="rect">
              <a:avLst/>
            </a:prstGeom>
            <a:solidFill>
              <a:schemeClr val="accent5">
                <a:lumMod val="50000"/>
              </a:schemeClr>
            </a:solidFill>
            <a:ln w="9525">
              <a:noFill/>
              <a:miter lim="800000"/>
              <a:headEnd/>
              <a:tailEnd/>
            </a:ln>
          </p:spPr>
          <p:txBody>
            <a:bodyPr wrap="square">
              <a:spAutoFit/>
            </a:bodyPr>
            <a:lstStyle/>
            <a:p>
              <a:pPr algn="ctr" eaLnBrk="0" hangingPunct="0">
                <a:defRPr/>
              </a:pPr>
              <a:r>
                <a:rPr lang="en-US" sz="1600" b="1">
                  <a:solidFill>
                    <a:schemeClr val="bg1"/>
                  </a:solidFill>
                  <a:latin typeface="+mn-lt"/>
                </a:rPr>
                <a:t>Stable &amp; Standardized Processes</a:t>
              </a:r>
            </a:p>
          </p:txBody>
        </p:sp>
        <p:sp>
          <p:nvSpPr>
            <p:cNvPr id="23592" name="TextBox 13"/>
            <p:cNvSpPr txBox="1">
              <a:spLocks noChangeArrowheads="1"/>
            </p:cNvSpPr>
            <p:nvPr/>
          </p:nvSpPr>
          <p:spPr bwMode="auto">
            <a:xfrm>
              <a:off x="2047875" y="3855156"/>
              <a:ext cx="4692650" cy="300566"/>
            </a:xfrm>
            <a:prstGeom prst="rect">
              <a:avLst/>
            </a:prstGeom>
            <a:noFill/>
            <a:ln w="9525">
              <a:noFill/>
              <a:miter lim="800000"/>
              <a:headEnd/>
              <a:tailEnd/>
            </a:ln>
          </p:spPr>
          <p:txBody>
            <a:bodyPr wrap="square">
              <a:spAutoFit/>
            </a:bodyPr>
            <a:lstStyle/>
            <a:p>
              <a:pPr algn="ctr" eaLnBrk="0" hangingPunct="0">
                <a:defRPr/>
              </a:pPr>
              <a:r>
                <a:rPr lang="en-US" sz="1600" b="1">
                  <a:solidFill>
                    <a:schemeClr val="bg1"/>
                  </a:solidFill>
                  <a:latin typeface="+mn-lt"/>
                </a:rPr>
                <a:t>Visual Management System</a:t>
              </a:r>
            </a:p>
          </p:txBody>
        </p:sp>
        <p:sp>
          <p:nvSpPr>
            <p:cNvPr id="23593" name="TextBox 15"/>
            <p:cNvSpPr txBox="1">
              <a:spLocks noChangeArrowheads="1"/>
            </p:cNvSpPr>
            <p:nvPr/>
          </p:nvSpPr>
          <p:spPr bwMode="auto">
            <a:xfrm>
              <a:off x="3327400" y="1722966"/>
              <a:ext cx="2489200" cy="251178"/>
            </a:xfrm>
            <a:prstGeom prst="rect">
              <a:avLst/>
            </a:prstGeom>
            <a:noFill/>
            <a:ln w="9525">
              <a:noFill/>
              <a:miter lim="800000"/>
              <a:headEnd/>
              <a:tailEnd/>
            </a:ln>
          </p:spPr>
          <p:txBody>
            <a:bodyPr>
              <a:spAutoFit/>
            </a:bodyPr>
            <a:lstStyle/>
            <a:p>
              <a:pPr eaLnBrk="0" hangingPunct="0">
                <a:defRPr/>
              </a:pPr>
              <a:r>
                <a:rPr lang="en-US" sz="1200" b="1" dirty="0">
                  <a:latin typeface="+mn-lt"/>
                </a:rPr>
                <a:t>Efficient </a:t>
              </a:r>
              <a:r>
                <a:rPr lang="en-US" sz="1200" b="1" dirty="0" smtClean="0">
                  <a:latin typeface="+mn-lt"/>
                </a:rPr>
                <a:t> use  of</a:t>
              </a:r>
              <a:r>
                <a:rPr lang="en-US" sz="1200" b="1" dirty="0">
                  <a:latin typeface="+mn-lt"/>
                </a:rPr>
                <a:t>:</a:t>
              </a:r>
            </a:p>
          </p:txBody>
        </p:sp>
        <p:sp>
          <p:nvSpPr>
            <p:cNvPr id="23594" name="TextBox 17"/>
            <p:cNvSpPr txBox="1">
              <a:spLocks noChangeArrowheads="1"/>
            </p:cNvSpPr>
            <p:nvPr/>
          </p:nvSpPr>
          <p:spPr bwMode="auto">
            <a:xfrm>
              <a:off x="3327400" y="1971322"/>
              <a:ext cx="1066800" cy="834417"/>
            </a:xfrm>
            <a:prstGeom prst="rect">
              <a:avLst/>
            </a:prstGeom>
            <a:noFill/>
            <a:ln w="9525">
              <a:noFill/>
              <a:miter lim="800000"/>
              <a:headEnd/>
              <a:tailEnd/>
            </a:ln>
          </p:spPr>
          <p:txBody>
            <a:bodyPr>
              <a:spAutoFit/>
            </a:bodyPr>
            <a:lstStyle/>
            <a:p>
              <a:pPr marL="120650" indent="-120650" eaLnBrk="0" hangingPunct="0">
                <a:spcBef>
                  <a:spcPts val="600"/>
                </a:spcBef>
                <a:buSzPct val="110000"/>
                <a:buFont typeface="Wingdings" pitchFamily="2" charset="2"/>
                <a:buChar char="§"/>
                <a:defRPr/>
              </a:pPr>
              <a:r>
                <a:rPr lang="en-US" sz="1000" b="1" dirty="0">
                  <a:latin typeface="+mn-lt"/>
                </a:rPr>
                <a:t>People</a:t>
              </a:r>
            </a:p>
            <a:p>
              <a:pPr marL="120650" indent="-120650" eaLnBrk="0" hangingPunct="0">
                <a:spcBef>
                  <a:spcPts val="600"/>
                </a:spcBef>
                <a:buSzPct val="110000"/>
                <a:buFont typeface="Wingdings" pitchFamily="2" charset="2"/>
                <a:buChar char="§"/>
                <a:defRPr/>
              </a:pPr>
              <a:r>
                <a:rPr lang="en-US" sz="1000" b="1" dirty="0">
                  <a:latin typeface="+mn-lt"/>
                </a:rPr>
                <a:t>Equipment</a:t>
              </a:r>
            </a:p>
            <a:p>
              <a:pPr marL="120650" indent="-120650" eaLnBrk="0" hangingPunct="0">
                <a:spcBef>
                  <a:spcPts val="600"/>
                </a:spcBef>
                <a:buSzPct val="110000"/>
                <a:buFont typeface="Wingdings" pitchFamily="2" charset="2"/>
                <a:buChar char="§"/>
                <a:defRPr/>
              </a:pPr>
              <a:r>
                <a:rPr lang="en-US" sz="1000" b="1" dirty="0">
                  <a:latin typeface="+mn-lt"/>
                </a:rPr>
                <a:t>Material</a:t>
              </a:r>
            </a:p>
            <a:p>
              <a:pPr marL="120650" indent="-120650" eaLnBrk="0" hangingPunct="0">
                <a:spcBef>
                  <a:spcPts val="600"/>
                </a:spcBef>
                <a:buSzPct val="110000"/>
                <a:buFont typeface="Wingdings" pitchFamily="2" charset="2"/>
                <a:buChar char="§"/>
                <a:defRPr/>
              </a:pPr>
              <a:r>
                <a:rPr lang="en-US" sz="1000" b="1" dirty="0">
                  <a:latin typeface="+mn-lt"/>
                </a:rPr>
                <a:t>Space</a:t>
              </a:r>
            </a:p>
          </p:txBody>
        </p:sp>
        <p:sp>
          <p:nvSpPr>
            <p:cNvPr id="23595" name="TextBox 18"/>
            <p:cNvSpPr txBox="1">
              <a:spLocks noChangeArrowheads="1"/>
            </p:cNvSpPr>
            <p:nvPr/>
          </p:nvSpPr>
          <p:spPr bwMode="auto">
            <a:xfrm>
              <a:off x="4251325" y="1974144"/>
              <a:ext cx="1708150" cy="766021"/>
            </a:xfrm>
            <a:prstGeom prst="rect">
              <a:avLst/>
            </a:prstGeom>
            <a:noFill/>
            <a:ln w="9525">
              <a:noFill/>
              <a:miter lim="800000"/>
              <a:headEnd/>
              <a:tailEnd/>
            </a:ln>
          </p:spPr>
          <p:txBody>
            <a:bodyPr>
              <a:spAutoFit/>
            </a:bodyPr>
            <a:lstStyle/>
            <a:p>
              <a:pPr marL="120650" indent="-120650" eaLnBrk="0" hangingPunct="0">
                <a:spcBef>
                  <a:spcPts val="600"/>
                </a:spcBef>
                <a:buSzPct val="110000"/>
                <a:buFont typeface="Wingdings" pitchFamily="2" charset="2"/>
                <a:buChar char="§"/>
                <a:defRPr/>
              </a:pPr>
              <a:r>
                <a:rPr lang="en-US" sz="1000" b="1" dirty="0">
                  <a:latin typeface="+mn-lt"/>
                </a:rPr>
                <a:t>Improve process capability</a:t>
              </a:r>
            </a:p>
            <a:p>
              <a:pPr marL="120650" indent="-120650" eaLnBrk="0" hangingPunct="0">
                <a:spcBef>
                  <a:spcPts val="600"/>
                </a:spcBef>
                <a:buSzPct val="110000"/>
                <a:buFont typeface="Wingdings" pitchFamily="2" charset="2"/>
                <a:buChar char="§"/>
                <a:defRPr/>
              </a:pPr>
              <a:r>
                <a:rPr lang="en-US" sz="1000" b="1" dirty="0">
                  <a:latin typeface="+mn-lt"/>
                </a:rPr>
                <a:t>Minimize variation</a:t>
              </a:r>
            </a:p>
            <a:p>
              <a:pPr marL="120650" indent="-120650" eaLnBrk="0" hangingPunct="0">
                <a:spcBef>
                  <a:spcPts val="600"/>
                </a:spcBef>
                <a:buSzPct val="110000"/>
                <a:buFont typeface="Wingdings" pitchFamily="2" charset="2"/>
                <a:buChar char="§"/>
                <a:defRPr/>
              </a:pPr>
              <a:r>
                <a:rPr lang="en-US" sz="1000" b="1" dirty="0">
                  <a:latin typeface="+mn-lt"/>
                </a:rPr>
                <a:t>Manage abnormality</a:t>
              </a:r>
            </a:p>
          </p:txBody>
        </p:sp>
      </p:grpSp>
      <p:pic>
        <p:nvPicPr>
          <p:cNvPr id="23556" name="Picture 3" descr="C:\Users\Intel\Pictures\Picture\post-it-note.jpg"/>
          <p:cNvPicPr>
            <a:picLocks noChangeAspect="1" noChangeArrowheads="1"/>
          </p:cNvPicPr>
          <p:nvPr/>
        </p:nvPicPr>
        <p:blipFill>
          <a:blip r:embed="rId3">
            <a:extLst>
              <a:ext uri="{28A0092B-C50C-407E-A947-70E740481C1C}">
                <a14:useLocalDpi xmlns:a14="http://schemas.microsoft.com/office/drawing/2010/main" val="0"/>
              </a:ext>
            </a:extLst>
          </a:blip>
          <a:srcRect l="19847" t="9633" r="19872" b="15533"/>
          <a:stretch>
            <a:fillRect/>
          </a:stretch>
        </p:blipFill>
        <p:spPr bwMode="auto">
          <a:xfrm>
            <a:off x="545615" y="4876800"/>
            <a:ext cx="1447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Users\Intel\Pictures\Picture\post-it-note.jpg"/>
          <p:cNvPicPr>
            <a:picLocks noChangeAspect="1" noChangeArrowheads="1"/>
          </p:cNvPicPr>
          <p:nvPr/>
        </p:nvPicPr>
        <p:blipFill>
          <a:blip r:embed="rId3">
            <a:extLst>
              <a:ext uri="{28A0092B-C50C-407E-A947-70E740481C1C}">
                <a14:useLocalDpi xmlns:a14="http://schemas.microsoft.com/office/drawing/2010/main" val="0"/>
              </a:ext>
            </a:extLst>
          </a:blip>
          <a:srcRect l="19847" t="9633" r="19872" b="15533"/>
          <a:stretch>
            <a:fillRect/>
          </a:stretch>
        </p:blipFill>
        <p:spPr bwMode="auto">
          <a:xfrm rot="637729">
            <a:off x="2174488" y="4870922"/>
            <a:ext cx="1295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descr="C:\Users\Intel\Pictures\Picture\post-it-note.jpg"/>
          <p:cNvPicPr>
            <a:picLocks noChangeAspect="1" noChangeArrowheads="1"/>
          </p:cNvPicPr>
          <p:nvPr/>
        </p:nvPicPr>
        <p:blipFill>
          <a:blip r:embed="rId3">
            <a:extLst>
              <a:ext uri="{28A0092B-C50C-407E-A947-70E740481C1C}">
                <a14:useLocalDpi xmlns:a14="http://schemas.microsoft.com/office/drawing/2010/main" val="0"/>
              </a:ext>
            </a:extLst>
          </a:blip>
          <a:srcRect l="19847" t="9633" r="19872" b="15533"/>
          <a:stretch>
            <a:fillRect/>
          </a:stretch>
        </p:blipFill>
        <p:spPr bwMode="auto">
          <a:xfrm>
            <a:off x="3848100" y="4870921"/>
            <a:ext cx="1447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descr="C:\Users\Intel\Pictures\Picture\post-it-note.jpg"/>
          <p:cNvPicPr>
            <a:picLocks noChangeAspect="1" noChangeArrowheads="1"/>
          </p:cNvPicPr>
          <p:nvPr/>
        </p:nvPicPr>
        <p:blipFill>
          <a:blip r:embed="rId3">
            <a:extLst>
              <a:ext uri="{28A0092B-C50C-407E-A947-70E740481C1C}">
                <a14:useLocalDpi xmlns:a14="http://schemas.microsoft.com/office/drawing/2010/main" val="0"/>
              </a:ext>
            </a:extLst>
          </a:blip>
          <a:srcRect l="19847" t="9633" r="19872" b="15533"/>
          <a:stretch>
            <a:fillRect/>
          </a:stretch>
        </p:blipFill>
        <p:spPr bwMode="auto">
          <a:xfrm rot="298756">
            <a:off x="5566569" y="4838345"/>
            <a:ext cx="1295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descr="C:\Users\Intel\Pictures\Picture\post-it-note.jpg"/>
          <p:cNvPicPr>
            <a:picLocks noChangeAspect="1" noChangeArrowheads="1"/>
          </p:cNvPicPr>
          <p:nvPr/>
        </p:nvPicPr>
        <p:blipFill>
          <a:blip r:embed="rId3">
            <a:extLst>
              <a:ext uri="{28A0092B-C50C-407E-A947-70E740481C1C}">
                <a14:useLocalDpi xmlns:a14="http://schemas.microsoft.com/office/drawing/2010/main" val="0"/>
              </a:ext>
            </a:extLst>
          </a:blip>
          <a:srcRect l="19847" t="9633" r="19872" b="15533"/>
          <a:stretch>
            <a:fillRect/>
          </a:stretch>
        </p:blipFill>
        <p:spPr bwMode="auto">
          <a:xfrm rot="331147">
            <a:off x="7007458" y="4749028"/>
            <a:ext cx="1441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descr="C:\Users\Intel\Pictures\Picture\post-it-note.jpg"/>
          <p:cNvPicPr>
            <a:picLocks noChangeAspect="1" noChangeArrowheads="1"/>
          </p:cNvPicPr>
          <p:nvPr/>
        </p:nvPicPr>
        <p:blipFill>
          <a:blip r:embed="rId4" cstate="print">
            <a:extLst>
              <a:ext uri="{28A0092B-C50C-407E-A947-70E740481C1C}">
                <a14:useLocalDpi xmlns:a14="http://schemas.microsoft.com/office/drawing/2010/main" val="0"/>
              </a:ext>
            </a:extLst>
          </a:blip>
          <a:srcRect l="19847" t="9633" r="19872" b="15533"/>
          <a:stretch>
            <a:fillRect/>
          </a:stretch>
        </p:blipFill>
        <p:spPr bwMode="auto">
          <a:xfrm rot="448525">
            <a:off x="7629125" y="2431655"/>
            <a:ext cx="1048548" cy="108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Intel\Pictures\Picture\post-it-note.jpg"/>
          <p:cNvPicPr>
            <a:picLocks noChangeAspect="1" noChangeArrowheads="1"/>
          </p:cNvPicPr>
          <p:nvPr/>
        </p:nvPicPr>
        <p:blipFill>
          <a:blip r:embed="rId5">
            <a:extLst>
              <a:ext uri="{28A0092B-C50C-407E-A947-70E740481C1C}">
                <a14:useLocalDpi xmlns:a14="http://schemas.microsoft.com/office/drawing/2010/main" val="0"/>
              </a:ext>
            </a:extLst>
          </a:blip>
          <a:srcRect l="19847" t="9633" r="19872" b="15533"/>
          <a:stretch>
            <a:fillRect/>
          </a:stretch>
        </p:blipFill>
        <p:spPr bwMode="auto">
          <a:xfrm>
            <a:off x="165147" y="1049300"/>
            <a:ext cx="10699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C:\Users\Intel\Pictures\Picture\post-it-note.jpg"/>
          <p:cNvPicPr>
            <a:picLocks noChangeAspect="1" noChangeArrowheads="1"/>
          </p:cNvPicPr>
          <p:nvPr/>
        </p:nvPicPr>
        <p:blipFill>
          <a:blip r:embed="rId6">
            <a:extLst>
              <a:ext uri="{28A0092B-C50C-407E-A947-70E740481C1C}">
                <a14:useLocalDpi xmlns:a14="http://schemas.microsoft.com/office/drawing/2010/main" val="0"/>
              </a:ext>
            </a:extLst>
          </a:blip>
          <a:srcRect l="19847" t="9633" r="19872" b="15533"/>
          <a:stretch>
            <a:fillRect/>
          </a:stretch>
        </p:blipFill>
        <p:spPr bwMode="auto">
          <a:xfrm rot="399079">
            <a:off x="1309687" y="1267411"/>
            <a:ext cx="1085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Intel\Pictures\Picture\post-it-note.jpg"/>
          <p:cNvPicPr>
            <a:picLocks noChangeAspect="1" noChangeArrowheads="1"/>
          </p:cNvPicPr>
          <p:nvPr/>
        </p:nvPicPr>
        <p:blipFill>
          <a:blip r:embed="rId7" cstate="print">
            <a:extLst>
              <a:ext uri="{28A0092B-C50C-407E-A947-70E740481C1C}">
                <a14:useLocalDpi xmlns:a14="http://schemas.microsoft.com/office/drawing/2010/main" val="0"/>
              </a:ext>
            </a:extLst>
          </a:blip>
          <a:srcRect l="19847" t="9633" r="19872" b="15533"/>
          <a:stretch>
            <a:fillRect/>
          </a:stretch>
        </p:blipFill>
        <p:spPr bwMode="auto">
          <a:xfrm>
            <a:off x="1371600" y="2552700"/>
            <a:ext cx="87690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Intel\Pictures\Picture\post-it-note.jpg"/>
          <p:cNvPicPr>
            <a:picLocks noChangeAspect="1" noChangeArrowheads="1"/>
          </p:cNvPicPr>
          <p:nvPr/>
        </p:nvPicPr>
        <p:blipFill>
          <a:blip r:embed="rId8" cstate="print">
            <a:extLst>
              <a:ext uri="{28A0092B-C50C-407E-A947-70E740481C1C}">
                <a14:useLocalDpi xmlns:a14="http://schemas.microsoft.com/office/drawing/2010/main" val="0"/>
              </a:ext>
            </a:extLst>
          </a:blip>
          <a:srcRect l="19847" t="9633" r="19872" b="15533"/>
          <a:stretch>
            <a:fillRect/>
          </a:stretch>
        </p:blipFill>
        <p:spPr bwMode="auto">
          <a:xfrm>
            <a:off x="533400" y="3472381"/>
            <a:ext cx="1073340" cy="101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C:\Users\Intel\Pictures\Picture\post-it-note.jpg"/>
          <p:cNvPicPr>
            <a:picLocks noChangeAspect="1" noChangeArrowheads="1"/>
          </p:cNvPicPr>
          <p:nvPr/>
        </p:nvPicPr>
        <p:blipFill>
          <a:blip r:embed="rId9">
            <a:extLst>
              <a:ext uri="{28A0092B-C50C-407E-A947-70E740481C1C}">
                <a14:useLocalDpi xmlns:a14="http://schemas.microsoft.com/office/drawing/2010/main" val="0"/>
              </a:ext>
            </a:extLst>
          </a:blip>
          <a:srcRect l="19847" t="9633" r="19872" b="15533"/>
          <a:stretch>
            <a:fillRect/>
          </a:stretch>
        </p:blipFill>
        <p:spPr bwMode="auto">
          <a:xfrm>
            <a:off x="266700" y="2316681"/>
            <a:ext cx="990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371600" y="1520825"/>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400" b="1">
                <a:latin typeface="Comic Sans MS" pitchFamily="66" charset="0"/>
              </a:rPr>
              <a:t>KANBAN</a:t>
            </a:r>
          </a:p>
        </p:txBody>
      </p:sp>
      <p:sp>
        <p:nvSpPr>
          <p:cNvPr id="31" name="TextBox 30"/>
          <p:cNvSpPr txBox="1">
            <a:spLocks noChangeArrowheads="1"/>
          </p:cNvSpPr>
          <p:nvPr/>
        </p:nvSpPr>
        <p:spPr bwMode="auto">
          <a:xfrm>
            <a:off x="304800" y="1295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dirty="0">
                <a:latin typeface="Comic Sans MS" pitchFamily="66" charset="0"/>
              </a:rPr>
              <a:t>Single Piece Flow</a:t>
            </a:r>
          </a:p>
        </p:txBody>
      </p:sp>
      <p:sp>
        <p:nvSpPr>
          <p:cNvPr id="32" name="TextBox 31"/>
          <p:cNvSpPr txBox="1">
            <a:spLocks noChangeArrowheads="1"/>
          </p:cNvSpPr>
          <p:nvPr/>
        </p:nvSpPr>
        <p:spPr bwMode="auto">
          <a:xfrm>
            <a:off x="304800" y="25908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dirty="0">
                <a:latin typeface="Comic Sans MS" pitchFamily="66" charset="0"/>
              </a:rPr>
              <a:t>Pull System</a:t>
            </a:r>
          </a:p>
        </p:txBody>
      </p:sp>
      <p:sp>
        <p:nvSpPr>
          <p:cNvPr id="33" name="TextBox 32"/>
          <p:cNvSpPr txBox="1">
            <a:spLocks noChangeArrowheads="1"/>
          </p:cNvSpPr>
          <p:nvPr/>
        </p:nvSpPr>
        <p:spPr bwMode="auto">
          <a:xfrm>
            <a:off x="1371600" y="26670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a:latin typeface="Comic Sans MS" pitchFamily="66" charset="0"/>
              </a:rPr>
              <a:t>TAKT Time</a:t>
            </a:r>
          </a:p>
        </p:txBody>
      </p:sp>
      <p:sp>
        <p:nvSpPr>
          <p:cNvPr id="34" name="TextBox 33"/>
          <p:cNvSpPr txBox="1">
            <a:spLocks noChangeArrowheads="1"/>
          </p:cNvSpPr>
          <p:nvPr/>
        </p:nvSpPr>
        <p:spPr bwMode="auto">
          <a:xfrm>
            <a:off x="533400" y="37766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a:latin typeface="Comic Sans MS" pitchFamily="66" charset="0"/>
              </a:rPr>
              <a:t>SMED</a:t>
            </a:r>
          </a:p>
        </p:txBody>
      </p:sp>
      <p:sp>
        <p:nvSpPr>
          <p:cNvPr id="35" name="TextBox 34"/>
          <p:cNvSpPr txBox="1">
            <a:spLocks noChangeArrowheads="1"/>
          </p:cNvSpPr>
          <p:nvPr/>
        </p:nvSpPr>
        <p:spPr bwMode="auto">
          <a:xfrm>
            <a:off x="583715" y="5346997"/>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dirty="0">
                <a:latin typeface="Comic Sans MS" pitchFamily="66" charset="0"/>
              </a:rPr>
              <a:t>Standardize Work</a:t>
            </a:r>
          </a:p>
        </p:txBody>
      </p:sp>
      <p:sp>
        <p:nvSpPr>
          <p:cNvPr id="36" name="TextBox 35"/>
          <p:cNvSpPr txBox="1">
            <a:spLocks noChangeArrowheads="1"/>
          </p:cNvSpPr>
          <p:nvPr/>
        </p:nvSpPr>
        <p:spPr bwMode="auto">
          <a:xfrm>
            <a:off x="2336006" y="5416229"/>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2000">
                <a:latin typeface="Comic Sans MS" pitchFamily="66" charset="0"/>
              </a:rPr>
              <a:t>5S</a:t>
            </a:r>
          </a:p>
        </p:txBody>
      </p:sp>
      <p:sp>
        <p:nvSpPr>
          <p:cNvPr id="37" name="TextBox 36"/>
          <p:cNvSpPr txBox="1">
            <a:spLocks noChangeArrowheads="1"/>
          </p:cNvSpPr>
          <p:nvPr/>
        </p:nvSpPr>
        <p:spPr bwMode="auto">
          <a:xfrm>
            <a:off x="3924300" y="5277321"/>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a:latin typeface="Comic Sans MS" pitchFamily="66" charset="0"/>
              </a:rPr>
              <a:t>Multi Skills Workers</a:t>
            </a:r>
          </a:p>
        </p:txBody>
      </p:sp>
      <p:sp>
        <p:nvSpPr>
          <p:cNvPr id="38" name="TextBox 37"/>
          <p:cNvSpPr txBox="1">
            <a:spLocks noChangeArrowheads="1"/>
          </p:cNvSpPr>
          <p:nvPr/>
        </p:nvSpPr>
        <p:spPr bwMode="auto">
          <a:xfrm>
            <a:off x="5642769" y="5244745"/>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a:latin typeface="Comic Sans MS" pitchFamily="66" charset="0"/>
              </a:rPr>
              <a:t>Visual Control</a:t>
            </a:r>
          </a:p>
        </p:txBody>
      </p:sp>
      <p:sp>
        <p:nvSpPr>
          <p:cNvPr id="39" name="TextBox 38"/>
          <p:cNvSpPr txBox="1">
            <a:spLocks noChangeArrowheads="1"/>
          </p:cNvSpPr>
          <p:nvPr/>
        </p:nvSpPr>
        <p:spPr bwMode="auto">
          <a:xfrm>
            <a:off x="7061339" y="5045214"/>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dirty="0">
                <a:latin typeface="Comic Sans MS" pitchFamily="66" charset="0"/>
              </a:rPr>
              <a:t>HEIJUNKA Level Schedule</a:t>
            </a:r>
          </a:p>
        </p:txBody>
      </p:sp>
      <p:sp>
        <p:nvSpPr>
          <p:cNvPr id="40" name="TextBox 39"/>
          <p:cNvSpPr txBox="1">
            <a:spLocks noChangeArrowheads="1"/>
          </p:cNvSpPr>
          <p:nvPr/>
        </p:nvSpPr>
        <p:spPr bwMode="auto">
          <a:xfrm>
            <a:off x="7696199" y="2730726"/>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a:latin typeface="Comic Sans MS" pitchFamily="66" charset="0"/>
              </a:rPr>
              <a:t>POKA YOKE</a:t>
            </a:r>
          </a:p>
        </p:txBody>
      </p:sp>
      <p:sp>
        <p:nvSpPr>
          <p:cNvPr id="41" name="Oval 40"/>
          <p:cNvSpPr/>
          <p:nvPr/>
        </p:nvSpPr>
        <p:spPr>
          <a:xfrm>
            <a:off x="5943600" y="1600200"/>
            <a:ext cx="1066800" cy="1752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a:p>
        </p:txBody>
      </p:sp>
      <p:sp>
        <p:nvSpPr>
          <p:cNvPr id="42" name="Oval 41"/>
          <p:cNvSpPr/>
          <p:nvPr/>
        </p:nvSpPr>
        <p:spPr>
          <a:xfrm>
            <a:off x="2438400" y="1600200"/>
            <a:ext cx="1066800" cy="1752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a:p>
        </p:txBody>
      </p:sp>
      <p:sp>
        <p:nvSpPr>
          <p:cNvPr id="43" name="Oval 42"/>
          <p:cNvSpPr/>
          <p:nvPr/>
        </p:nvSpPr>
        <p:spPr>
          <a:xfrm>
            <a:off x="2209800" y="3276600"/>
            <a:ext cx="4785519" cy="12954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a:p>
        </p:txBody>
      </p:sp>
      <p:sp>
        <p:nvSpPr>
          <p:cNvPr id="45" name="TextBox 44"/>
          <p:cNvSpPr txBox="1">
            <a:spLocks noChangeArrowheads="1"/>
          </p:cNvSpPr>
          <p:nvPr/>
        </p:nvSpPr>
        <p:spPr bwMode="auto">
          <a:xfrm>
            <a:off x="7011193" y="4197352"/>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2000" dirty="0">
                <a:latin typeface="Comic Sans MS" pitchFamily="66" charset="0"/>
              </a:rPr>
              <a:t>VSM</a:t>
            </a:r>
          </a:p>
        </p:txBody>
      </p:sp>
      <p:sp>
        <p:nvSpPr>
          <p:cNvPr id="9248" name="Line 6"/>
          <p:cNvSpPr>
            <a:spLocks noChangeShapeType="1"/>
          </p:cNvSpPr>
          <p:nvPr/>
        </p:nvSpPr>
        <p:spPr bwMode="auto">
          <a:xfrm>
            <a:off x="0" y="6248400"/>
            <a:ext cx="9144000"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MY"/>
          </a:p>
        </p:txBody>
      </p:sp>
      <p:pic>
        <p:nvPicPr>
          <p:cNvPr id="48" name="Picture 3" descr="C:\Users\Intel\Pictures\Picture\post-it-note.jpg"/>
          <p:cNvPicPr>
            <a:picLocks noChangeAspect="1" noChangeArrowheads="1"/>
          </p:cNvPicPr>
          <p:nvPr/>
        </p:nvPicPr>
        <p:blipFill>
          <a:blip r:embed="rId10" cstate="print">
            <a:extLst>
              <a:ext uri="{28A0092B-C50C-407E-A947-70E740481C1C}">
                <a14:useLocalDpi xmlns:a14="http://schemas.microsoft.com/office/drawing/2010/main" val="0"/>
              </a:ext>
            </a:extLst>
          </a:blip>
          <a:srcRect l="19847" t="9633" r="19872" b="15533"/>
          <a:stretch>
            <a:fillRect/>
          </a:stretch>
        </p:blipFill>
        <p:spPr bwMode="auto">
          <a:xfrm>
            <a:off x="7421233" y="1234527"/>
            <a:ext cx="1040850" cy="107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7392987" y="1566446"/>
            <a:ext cx="1065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600" b="1" dirty="0" smtClean="0">
                <a:latin typeface="Comic Sans MS" pitchFamily="66" charset="0"/>
              </a:rPr>
              <a:t>ANDON</a:t>
            </a:r>
            <a:endParaRPr lang="en-US" altLang="en-US" sz="1600" b="1" dirty="0">
              <a:latin typeface="Comic Sans MS" pitchFamily="66" charset="0"/>
            </a:endParaRPr>
          </a:p>
        </p:txBody>
      </p:sp>
    </p:spTree>
    <p:extLst>
      <p:ext uri="{BB962C8B-B14F-4D97-AF65-F5344CB8AC3E}">
        <p14:creationId xmlns:p14="http://schemas.microsoft.com/office/powerpoint/2010/main" val="26186936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childTnLst>
                                </p:cTn>
                              </p:par>
                              <p:par>
                                <p:cTn id="8" presetID="10" presetClass="entr" presetSubtype="0" fill="hold"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1000"/>
                                        <p:tgtEl>
                                          <p:spTgt spid="23557"/>
                                        </p:tgtEl>
                                      </p:cBhvr>
                                    </p:animEffect>
                                  </p:childTnLst>
                                </p:cTn>
                              </p:par>
                              <p:par>
                                <p:cTn id="11" presetID="10" presetClass="entr" presetSubtype="0" fill="hold" nodeType="withEffect">
                                  <p:stCondLst>
                                    <p:cond delay="0"/>
                                  </p:stCondLst>
                                  <p:childTnLst>
                                    <p:set>
                                      <p:cBhvr>
                                        <p:cTn id="12" dur="1" fill="hold">
                                          <p:stCondLst>
                                            <p:cond delay="0"/>
                                          </p:stCondLst>
                                        </p:cTn>
                                        <p:tgtEl>
                                          <p:spTgt spid="23558"/>
                                        </p:tgtEl>
                                        <p:attrNameLst>
                                          <p:attrName>style.visibility</p:attrName>
                                        </p:attrNameLst>
                                      </p:cBhvr>
                                      <p:to>
                                        <p:strVal val="visible"/>
                                      </p:to>
                                    </p:set>
                                    <p:animEffect transition="in" filter="fade">
                                      <p:cBhvr>
                                        <p:cTn id="13" dur="1000"/>
                                        <p:tgtEl>
                                          <p:spTgt spid="23558"/>
                                        </p:tgtEl>
                                      </p:cBhvr>
                                    </p:animEffect>
                                  </p:childTnLst>
                                </p:cTn>
                              </p:par>
                              <p:par>
                                <p:cTn id="14" presetID="10" presetClass="entr" presetSubtype="0" fill="hold" nodeType="withEffect">
                                  <p:stCondLst>
                                    <p:cond delay="0"/>
                                  </p:stCondLst>
                                  <p:childTnLst>
                                    <p:set>
                                      <p:cBhvr>
                                        <p:cTn id="15" dur="1" fill="hold">
                                          <p:stCondLst>
                                            <p:cond delay="0"/>
                                          </p:stCondLst>
                                        </p:cTn>
                                        <p:tgtEl>
                                          <p:spTgt spid="23559"/>
                                        </p:tgtEl>
                                        <p:attrNameLst>
                                          <p:attrName>style.visibility</p:attrName>
                                        </p:attrNameLst>
                                      </p:cBhvr>
                                      <p:to>
                                        <p:strVal val="visible"/>
                                      </p:to>
                                    </p:set>
                                    <p:animEffect transition="in" filter="fade">
                                      <p:cBhvr>
                                        <p:cTn id="16" dur="1000"/>
                                        <p:tgtEl>
                                          <p:spTgt spid="23559"/>
                                        </p:tgtEl>
                                      </p:cBhvr>
                                    </p:animEffect>
                                  </p:childTnLst>
                                </p:cTn>
                              </p:par>
                              <p:par>
                                <p:cTn id="17" presetID="10" presetClass="entr" presetSubtype="0" fill="hold" nodeType="with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fade">
                                      <p:cBhvr>
                                        <p:cTn id="19" dur="1000"/>
                                        <p:tgtEl>
                                          <p:spTgt spid="235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23561"/>
                                        </p:tgtEl>
                                        <p:attrNameLst>
                                          <p:attrName>style.visibility</p:attrName>
                                        </p:attrNameLst>
                                      </p:cBhvr>
                                      <p:to>
                                        <p:strVal val="visible"/>
                                      </p:to>
                                    </p:set>
                                    <p:animEffect transition="in" filter="fade">
                                      <p:cBhvr>
                                        <p:cTn id="80" dur="1000"/>
                                        <p:tgtEl>
                                          <p:spTgt spid="2356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5"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4400" b="1" dirty="0" smtClean="0">
                <a:solidFill>
                  <a:schemeClr val="accent4">
                    <a:lumMod val="75000"/>
                  </a:schemeClr>
                </a:solidFill>
                <a:effectLst>
                  <a:outerShdw blurRad="38100" dist="38100" dir="2700000" algn="tl">
                    <a:srgbClr val="000000">
                      <a:alpha val="43137"/>
                    </a:srgbClr>
                  </a:outerShdw>
                </a:effectLst>
              </a:rPr>
              <a:t>WHY IS LEAN?</a:t>
            </a:r>
            <a:endParaRPr lang="en-US" sz="4400" b="1" dirty="0">
              <a:solidFill>
                <a:schemeClr val="accent4">
                  <a:lumMod val="75000"/>
                </a:schemeClr>
              </a:solidFill>
              <a:effectLst>
                <a:outerShdw blurRad="38100" dist="38100" dir="2700000" algn="tl">
                  <a:srgbClr val="000000">
                    <a:alpha val="43137"/>
                  </a:srgbClr>
                </a:outerShdw>
              </a:effectLst>
            </a:endParaRPr>
          </a:p>
        </p:txBody>
      </p:sp>
      <p:sp>
        <p:nvSpPr>
          <p:cNvPr id="3" name="Rectangle 2"/>
          <p:cNvSpPr/>
          <p:nvPr/>
        </p:nvSpPr>
        <p:spPr>
          <a:xfrm>
            <a:off x="624954" y="1600200"/>
            <a:ext cx="6156846" cy="3046988"/>
          </a:xfrm>
          <a:prstGeom prst="rect">
            <a:avLst/>
          </a:prstGeom>
        </p:spPr>
        <p:txBody>
          <a:bodyPr wrap="square">
            <a:spAutoFit/>
          </a:bodyPr>
          <a:lstStyle/>
          <a:p>
            <a:pPr marL="463550" indent="-463550" fontAlgn="auto">
              <a:spcBef>
                <a:spcPts val="0"/>
              </a:spcBef>
              <a:spcAft>
                <a:spcPts val="0"/>
              </a:spcAft>
              <a:buFontTx/>
              <a:buAutoNum type="arabicPeriod"/>
              <a:tabLst>
                <a:tab pos="463550" algn="l"/>
              </a:tabLst>
              <a:defRPr/>
            </a:pPr>
            <a:r>
              <a:rPr lang="en-US" sz="3200" dirty="0" smtClean="0">
                <a:latin typeface="+mn-lt"/>
              </a:rPr>
              <a:t>Lean </a:t>
            </a:r>
            <a:r>
              <a:rPr lang="en-US" sz="3200" dirty="0">
                <a:latin typeface="+mn-lt"/>
              </a:rPr>
              <a:t>focuses </a:t>
            </a:r>
            <a:r>
              <a:rPr lang="en-US" sz="3200" dirty="0" smtClean="0">
                <a:latin typeface="+mn-lt"/>
              </a:rPr>
              <a:t>on the related process  </a:t>
            </a:r>
            <a:endParaRPr lang="en-US" sz="3200" dirty="0"/>
          </a:p>
          <a:p>
            <a:pPr marL="463550" indent="-463550" fontAlgn="auto">
              <a:spcBef>
                <a:spcPts val="0"/>
              </a:spcBef>
              <a:spcAft>
                <a:spcPts val="0"/>
              </a:spcAft>
              <a:buFontTx/>
              <a:buAutoNum type="arabicPeriod"/>
              <a:tabLst>
                <a:tab pos="463550" algn="l"/>
              </a:tabLst>
              <a:defRPr/>
            </a:pPr>
            <a:r>
              <a:rPr lang="en-US" sz="3200" dirty="0" smtClean="0">
                <a:latin typeface="+mn-lt"/>
              </a:rPr>
              <a:t>Lean </a:t>
            </a:r>
            <a:r>
              <a:rPr lang="en-US" sz="3200" dirty="0">
                <a:latin typeface="+mn-lt"/>
              </a:rPr>
              <a:t>has a </a:t>
            </a:r>
            <a:r>
              <a:rPr lang="en-US" sz="3200" dirty="0" smtClean="0">
                <a:latin typeface="+mn-lt"/>
              </a:rPr>
              <a:t>measurable impact </a:t>
            </a:r>
            <a:r>
              <a:rPr lang="en-US" sz="3200" dirty="0">
                <a:latin typeface="+mn-lt"/>
              </a:rPr>
              <a:t>on </a:t>
            </a:r>
            <a:r>
              <a:rPr lang="en-US" sz="3200" dirty="0" smtClean="0">
                <a:latin typeface="+mn-lt"/>
              </a:rPr>
              <a:t>time, capacity</a:t>
            </a:r>
            <a:r>
              <a:rPr lang="en-US" sz="3200" dirty="0">
                <a:latin typeface="+mn-lt"/>
              </a:rPr>
              <a:t>,  </a:t>
            </a:r>
            <a:r>
              <a:rPr lang="en-US" sz="3200" dirty="0" smtClean="0">
                <a:latin typeface="+mn-lt"/>
              </a:rPr>
              <a:t>and </a:t>
            </a:r>
            <a:r>
              <a:rPr lang="en-US" sz="3200" dirty="0">
                <a:latin typeface="+mn-lt"/>
              </a:rPr>
              <a:t>customer satisfaction. </a:t>
            </a:r>
          </a:p>
          <a:p>
            <a:pPr marL="463550" indent="-463550" fontAlgn="auto">
              <a:spcBef>
                <a:spcPts val="0"/>
              </a:spcBef>
              <a:spcAft>
                <a:spcPts val="0"/>
              </a:spcAft>
              <a:defRPr/>
            </a:pPr>
            <a:r>
              <a:rPr lang="en-US" sz="3200" dirty="0">
                <a:latin typeface="+mn-lt"/>
              </a:rPr>
              <a:t>3.  Lean involves employees. </a:t>
            </a:r>
          </a:p>
        </p:txBody>
      </p:sp>
      <p:pic>
        <p:nvPicPr>
          <p:cNvPr id="16386" name="Picture 2" descr="C:\Users\hanisah\Pictures\iCOn\katun 2\21ILAN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77607"/>
            <a:ext cx="1852208" cy="347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4398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54" name="Group 54"/>
          <p:cNvGraphicFramePr>
            <a:graphicFrameLocks noGrp="1"/>
          </p:cNvGraphicFramePr>
          <p:nvPr>
            <p:ph/>
            <p:extLst>
              <p:ext uri="{D42A27DB-BD31-4B8C-83A1-F6EECF244321}">
                <p14:modId xmlns:p14="http://schemas.microsoft.com/office/powerpoint/2010/main" val="2360770631"/>
              </p:ext>
            </p:extLst>
          </p:nvPr>
        </p:nvGraphicFramePr>
        <p:xfrm>
          <a:off x="699281" y="1066801"/>
          <a:ext cx="7758919" cy="5095481"/>
        </p:xfrm>
        <a:graphic>
          <a:graphicData uri="http://schemas.openxmlformats.org/drawingml/2006/table">
            <a:tbl>
              <a:tblPr/>
              <a:tblGrid>
                <a:gridCol w="2252297"/>
                <a:gridCol w="640080"/>
                <a:gridCol w="4866542"/>
              </a:tblGrid>
              <a:tr h="263894">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1200" b="1" i="0" u="none" strike="noStrike" cap="none" normalizeH="0" baseline="0" dirty="0" smtClean="0">
                          <a:ln>
                            <a:noFill/>
                          </a:ln>
                          <a:solidFill>
                            <a:schemeClr val="tx1"/>
                          </a:solidFill>
                          <a:effectLst/>
                          <a:latin typeface="Arial" pitchFamily="34" charset="0"/>
                        </a:rPr>
                        <a:t>TIME </a:t>
                      </a:r>
                    </a:p>
                  </a:txBody>
                  <a:tcPr marL="84406" marR="844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rPr>
                        <a:t>No</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tab pos="465138" algn="l"/>
                        </a:tabLst>
                      </a:pPr>
                      <a:r>
                        <a:rPr kumimoji="0" lang="en-US" sz="1200" b="1" i="0" u="none" strike="noStrike" cap="none" normalizeH="0" baseline="0" dirty="0" smtClean="0">
                          <a:ln>
                            <a:noFill/>
                          </a:ln>
                          <a:solidFill>
                            <a:schemeClr val="tx1"/>
                          </a:solidFill>
                          <a:effectLst/>
                          <a:latin typeface="Arial" pitchFamily="34" charset="0"/>
                        </a:rPr>
                        <a:t>ACTIVITIES </a:t>
                      </a:r>
                    </a:p>
                  </a:txBody>
                  <a:tcPr marL="84406" marR="844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078769">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9.00 am – 1.00 pm</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1.</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2.</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3.</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4.</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5.</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01638" lvl="1" indent="-285750">
                        <a:lnSpc>
                          <a:spcPct val="100000"/>
                        </a:lnSpc>
                      </a:pPr>
                      <a:r>
                        <a:rPr kumimoji="0" lang="en-US" sz="1200" b="0" i="0" u="none" strike="noStrike" cap="none" normalizeH="0" baseline="0" dirty="0" smtClean="0">
                          <a:ln>
                            <a:noFill/>
                          </a:ln>
                          <a:solidFill>
                            <a:schemeClr val="tx1"/>
                          </a:solidFill>
                          <a:effectLst/>
                          <a:latin typeface="Arial" pitchFamily="34" charset="0"/>
                          <a:cs typeface="Arial" pitchFamily="34" charset="0"/>
                        </a:rPr>
                        <a:t>Ice Breaking </a:t>
                      </a:r>
                    </a:p>
                    <a:p>
                      <a:pPr marL="401638" lvl="1" indent="-285750">
                        <a:lnSpc>
                          <a:spcPct val="100000"/>
                        </a:lnSpc>
                      </a:pPr>
                      <a:r>
                        <a:rPr kumimoji="0" lang="en-US" sz="1200" b="0" i="0" u="none" strike="noStrike" cap="none" normalizeH="0" baseline="0" dirty="0" smtClean="0">
                          <a:ln>
                            <a:noFill/>
                          </a:ln>
                          <a:solidFill>
                            <a:schemeClr val="tx1"/>
                          </a:solidFill>
                          <a:effectLst/>
                          <a:latin typeface="Arial" pitchFamily="34" charset="0"/>
                          <a:cs typeface="Arial" pitchFamily="34" charset="0"/>
                        </a:rPr>
                        <a:t>Introduction on MPC</a:t>
                      </a:r>
                    </a:p>
                    <a:p>
                      <a:pPr marL="401638" lvl="1" indent="-285750">
                        <a:lnSpc>
                          <a:spcPct val="100000"/>
                        </a:lnSpc>
                      </a:pPr>
                      <a:r>
                        <a:rPr kumimoji="0" lang="en-US" sz="1200" b="1" i="0" u="none" strike="noStrike" cap="none" normalizeH="0" baseline="0" dirty="0" smtClean="0">
                          <a:ln>
                            <a:noFill/>
                          </a:ln>
                          <a:solidFill>
                            <a:schemeClr val="tx1"/>
                          </a:solidFill>
                          <a:effectLst/>
                          <a:latin typeface="Arial" pitchFamily="34" charset="0"/>
                          <a:cs typeface="Arial" pitchFamily="34" charset="0"/>
                        </a:rPr>
                        <a:t>Introduction to Lean Management System</a:t>
                      </a:r>
                    </a:p>
                    <a:p>
                      <a:pPr marL="401638" lvl="1" indent="-285750">
                        <a:lnSpc>
                          <a:spcPct val="100000"/>
                        </a:lnSpc>
                        <a:buFont typeface="Arial" pitchFamily="34" charset="0"/>
                        <a:buChar char="•"/>
                      </a:pPr>
                      <a:r>
                        <a:rPr kumimoji="0" lang="en-US" sz="1200" b="0" i="0" u="none" strike="noStrike" cap="none" normalizeH="0" baseline="0" dirty="0" smtClean="0">
                          <a:ln>
                            <a:noFill/>
                          </a:ln>
                          <a:solidFill>
                            <a:schemeClr val="tx1"/>
                          </a:solidFill>
                          <a:effectLst/>
                          <a:latin typeface="Arial" pitchFamily="34" charset="0"/>
                          <a:cs typeface="Arial" pitchFamily="34" charset="0"/>
                        </a:rPr>
                        <a:t>What is Lean?</a:t>
                      </a:r>
                    </a:p>
                    <a:p>
                      <a:pPr marL="401638" lvl="1" indent="-285750">
                        <a:lnSpc>
                          <a:spcPct val="100000"/>
                        </a:lnSpc>
                        <a:buFont typeface="Arial" pitchFamily="34" charset="0"/>
                        <a:buChar char="•"/>
                      </a:pPr>
                      <a:r>
                        <a:rPr kumimoji="0" lang="en-US" sz="1200" b="0" i="0" u="none" strike="noStrike" cap="none" normalizeH="0" baseline="0" dirty="0" smtClean="0">
                          <a:ln>
                            <a:noFill/>
                          </a:ln>
                          <a:solidFill>
                            <a:schemeClr val="tx1"/>
                          </a:solidFill>
                          <a:effectLst/>
                          <a:latin typeface="Arial" pitchFamily="34" charset="0"/>
                          <a:cs typeface="Arial" pitchFamily="34" charset="0"/>
                        </a:rPr>
                        <a:t>Lean Thinking</a:t>
                      </a:r>
                    </a:p>
                    <a:p>
                      <a:pPr marL="401638" lvl="1" indent="-285750">
                        <a:lnSpc>
                          <a:spcPct val="100000"/>
                        </a:lnSpc>
                        <a:buFont typeface="Arial" pitchFamily="34" charset="0"/>
                        <a:buChar char="•"/>
                      </a:pPr>
                      <a:r>
                        <a:rPr kumimoji="0" lang="en-US" sz="1200" b="0" i="0" u="none" strike="noStrike" cap="none" normalizeH="0" baseline="0" dirty="0" smtClean="0">
                          <a:ln>
                            <a:noFill/>
                          </a:ln>
                          <a:solidFill>
                            <a:schemeClr val="tx1"/>
                          </a:solidFill>
                          <a:effectLst/>
                          <a:latin typeface="Arial" pitchFamily="34" charset="0"/>
                          <a:cs typeface="Arial" pitchFamily="34" charset="0"/>
                        </a:rPr>
                        <a:t>Lean Principles</a:t>
                      </a:r>
                    </a:p>
                    <a:p>
                      <a:pPr marL="115888" lvl="1" indent="0">
                        <a:lnSpc>
                          <a:spcPct val="100000"/>
                        </a:lnSpc>
                        <a:buFont typeface="Arial" pitchFamily="34" charset="0"/>
                        <a:buNone/>
                      </a:pPr>
                      <a:r>
                        <a:rPr kumimoji="0" lang="en-US" sz="1200" b="1" i="0" u="none" strike="noStrike" cap="none" normalizeH="0" baseline="0" dirty="0" smtClean="0">
                          <a:ln>
                            <a:noFill/>
                          </a:ln>
                          <a:solidFill>
                            <a:schemeClr val="tx1"/>
                          </a:solidFill>
                          <a:effectLst/>
                          <a:latin typeface="Arial" pitchFamily="34" charset="0"/>
                          <a:cs typeface="Arial" pitchFamily="34" charset="0"/>
                        </a:rPr>
                        <a:t>Types of waste</a:t>
                      </a:r>
                    </a:p>
                    <a:p>
                      <a:pPr marL="115888" lvl="1" indent="0">
                        <a:lnSpc>
                          <a:spcPct val="100000"/>
                        </a:lnSpc>
                        <a:buFont typeface="Arial" pitchFamily="34" charset="0"/>
                        <a:buNone/>
                      </a:pPr>
                      <a:r>
                        <a:rPr kumimoji="0" lang="en-US" sz="1200" b="1" i="0" u="none" strike="noStrike" cap="none" normalizeH="0" baseline="0" dirty="0" smtClean="0">
                          <a:ln>
                            <a:noFill/>
                          </a:ln>
                          <a:solidFill>
                            <a:schemeClr val="tx1"/>
                          </a:solidFill>
                          <a:effectLst/>
                          <a:latin typeface="Arial" pitchFamily="34" charset="0"/>
                          <a:cs typeface="Arial" pitchFamily="34" charset="0"/>
                        </a:rPr>
                        <a:t>Value Added and Non Value Added</a:t>
                      </a:r>
                    </a:p>
                    <a:p>
                      <a:pPr marL="115888" lvl="1" indent="0">
                        <a:lnSpc>
                          <a:spcPct val="100000"/>
                        </a:lnSpc>
                        <a:buFontTx/>
                        <a:buNone/>
                      </a:pPr>
                      <a:r>
                        <a:rPr kumimoji="0" lang="en-US" sz="1200" b="1" i="0" u="none" strike="noStrike" cap="none" normalizeH="0" baseline="0" dirty="0" smtClean="0">
                          <a:ln>
                            <a:noFill/>
                          </a:ln>
                          <a:solidFill>
                            <a:schemeClr val="tx1"/>
                          </a:solidFill>
                          <a:effectLst/>
                          <a:latin typeface="Arial" pitchFamily="34" charset="0"/>
                          <a:cs typeface="Arial" pitchFamily="34" charset="0"/>
                        </a:rPr>
                        <a:t>Exercise 1 – Identify VA &amp; NVA</a:t>
                      </a: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itchFamily="34" charset="0"/>
                          <a:ea typeface="+mn-ea"/>
                          <a:cs typeface="Arial" pitchFamily="34" charset="0"/>
                        </a:rPr>
                        <a:t>Lean Method ;</a:t>
                      </a:r>
                      <a:r>
                        <a:rPr lang="en-US" sz="1200" b="1" kern="1200" baseline="0" dirty="0" smtClean="0">
                          <a:solidFill>
                            <a:schemeClr val="tx1"/>
                          </a:solidFill>
                          <a:effectLst/>
                          <a:latin typeface="Arial" pitchFamily="34" charset="0"/>
                          <a:ea typeface="+mn-ea"/>
                          <a:cs typeface="Arial" pitchFamily="34" charset="0"/>
                        </a:rPr>
                        <a:t> </a:t>
                      </a:r>
                      <a:r>
                        <a:rPr lang="en-US" sz="1200" b="1" kern="1200" dirty="0" smtClean="0">
                          <a:solidFill>
                            <a:schemeClr val="tx1"/>
                          </a:solidFill>
                          <a:effectLst/>
                          <a:latin typeface="Arial" pitchFamily="34" charset="0"/>
                          <a:ea typeface="+mn-ea"/>
                          <a:cs typeface="Arial" pitchFamily="34" charset="0"/>
                        </a:rPr>
                        <a:t>Value</a:t>
                      </a:r>
                      <a:r>
                        <a:rPr lang="en-US" sz="1200" b="1" kern="1200" baseline="0" dirty="0" smtClean="0">
                          <a:solidFill>
                            <a:schemeClr val="tx1"/>
                          </a:solidFill>
                          <a:effectLst/>
                          <a:latin typeface="Arial" pitchFamily="34" charset="0"/>
                          <a:ea typeface="+mn-ea"/>
                          <a:cs typeface="Arial" pitchFamily="34" charset="0"/>
                        </a:rPr>
                        <a:t> Stream Mapping</a:t>
                      </a:r>
                    </a:p>
                    <a:p>
                      <a:pPr marL="401638" lvl="1" indent="-285750">
                        <a:lnSpc>
                          <a:spcPct val="100000"/>
                        </a:lnSpc>
                        <a:buFont typeface="Arial" pitchFamily="34" charset="0"/>
                        <a:buChar char="•"/>
                      </a:pPr>
                      <a:r>
                        <a:rPr lang="en-US" sz="1200" kern="1200" dirty="0" smtClean="0">
                          <a:solidFill>
                            <a:schemeClr val="tx1"/>
                          </a:solidFill>
                          <a:effectLst/>
                          <a:latin typeface="Arial" pitchFamily="34" charset="0"/>
                          <a:ea typeface="+mn-ea"/>
                          <a:cs typeface="Arial" pitchFamily="34" charset="0"/>
                        </a:rPr>
                        <a:t>What is Value Stream Mapping (VSM)</a:t>
                      </a:r>
                    </a:p>
                    <a:p>
                      <a:pPr marL="401638" lvl="1" indent="-285750">
                        <a:lnSpc>
                          <a:spcPct val="100000"/>
                        </a:lnSpc>
                        <a:buFont typeface="Arial" pitchFamily="34" charset="0"/>
                        <a:buChar char="•"/>
                      </a:pPr>
                      <a:r>
                        <a:rPr lang="en-US" sz="1200" kern="1200" dirty="0" smtClean="0">
                          <a:solidFill>
                            <a:schemeClr val="tx1"/>
                          </a:solidFill>
                          <a:effectLst/>
                          <a:latin typeface="Arial" pitchFamily="34" charset="0"/>
                          <a:ea typeface="+mn-ea"/>
                          <a:cs typeface="Arial" pitchFamily="34" charset="0"/>
                        </a:rPr>
                        <a:t>Why VSM is important tool</a:t>
                      </a:r>
                    </a:p>
                    <a:p>
                      <a:pPr marL="401638"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VSM Step – Current State &amp; Future State</a:t>
                      </a:r>
                      <a:endParaRPr lang="en-US" sz="1200" kern="1200" baseline="0" dirty="0" smtClean="0">
                        <a:solidFill>
                          <a:schemeClr val="tx1"/>
                        </a:solidFill>
                        <a:effectLst/>
                        <a:latin typeface="Arial" pitchFamily="34" charset="0"/>
                        <a:ea typeface="+mn-ea"/>
                        <a:cs typeface="Arial" pitchFamily="34" charset="0"/>
                      </a:endParaRPr>
                    </a:p>
                    <a:p>
                      <a:pPr marL="401638" lvl="1" indent="-285750">
                        <a:lnSpc>
                          <a:spcPct val="100000"/>
                        </a:lnSpc>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Components of VSM </a:t>
                      </a:r>
                    </a:p>
                    <a:p>
                      <a:pPr marL="115888"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VSM; Step by step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15888" lvl="1" indent="0">
                        <a:lnSpc>
                          <a:spcPct val="100000"/>
                        </a:lnSpc>
                        <a:buFont typeface="Arial" pitchFamily="34" charset="0"/>
                        <a:buNone/>
                      </a:pPr>
                      <a:r>
                        <a:rPr lang="en-US" sz="1200" kern="1200" dirty="0" smtClean="0">
                          <a:solidFill>
                            <a:schemeClr val="tx1"/>
                          </a:solidFill>
                          <a:effectLst/>
                          <a:latin typeface="Arial" pitchFamily="34" charset="0"/>
                          <a:ea typeface="+mn-ea"/>
                          <a:cs typeface="Arial" pitchFamily="34" charset="0"/>
                        </a:rPr>
                        <a:t>Getting Started</a:t>
                      </a:r>
                    </a:p>
                    <a:p>
                      <a:pPr marL="115888"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effectLst/>
                          <a:latin typeface="Arial" pitchFamily="34" charset="0"/>
                          <a:ea typeface="+mn-ea"/>
                          <a:cs typeface="Arial" pitchFamily="34" charset="0"/>
                        </a:rPr>
                        <a:t>Exercise 2 -  Group</a:t>
                      </a:r>
                      <a:r>
                        <a:rPr lang="en-US" sz="1200" b="1" kern="1200" baseline="0" dirty="0" smtClean="0">
                          <a:solidFill>
                            <a:schemeClr val="tx1"/>
                          </a:solidFill>
                          <a:effectLst/>
                          <a:latin typeface="Arial" pitchFamily="34" charset="0"/>
                          <a:ea typeface="+mn-ea"/>
                          <a:cs typeface="Arial" pitchFamily="34" charset="0"/>
                        </a:rPr>
                        <a:t> Activities : Identify project</a:t>
                      </a:r>
                      <a:endParaRPr lang="en-US" sz="1200" b="1" kern="1200" dirty="0" smtClean="0">
                        <a:solidFill>
                          <a:schemeClr val="tx1"/>
                        </a:solidFill>
                        <a:effectLst/>
                        <a:latin typeface="Arial" pitchFamily="34" charset="0"/>
                        <a:ea typeface="+mn-ea"/>
                        <a:cs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894">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rPr>
                        <a:t>1.00 pm – 2.00 pm</a:t>
                      </a:r>
                    </a:p>
                  </a:txBody>
                  <a:tcPr marL="84406" marR="844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endParaRPr kumimoji="0" lang="en-US" sz="1200" b="1" i="0" u="none" strike="noStrike" cap="none" normalizeH="0" baseline="0" dirty="0" smtClean="0">
                        <a:ln>
                          <a:noFill/>
                        </a:ln>
                        <a:solidFill>
                          <a:schemeClr val="tx1"/>
                        </a:solidFill>
                        <a:effectLst/>
                        <a:latin typeface="Arial" pitchFamily="34"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Lunch </a:t>
                      </a:r>
                    </a:p>
                  </a:txBody>
                  <a:tcPr marL="84406" marR="844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346441">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2.00 pm – 5.00 pm</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6.</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01638" lvl="1" indent="-285750">
                        <a:lnSpc>
                          <a:spcPct val="100000"/>
                        </a:lnSpc>
                      </a:pPr>
                      <a:r>
                        <a:rPr kumimoji="0" lang="en-US" sz="1200" b="1" i="0" u="none" strike="noStrike" cap="none" normalizeH="0" baseline="0" dirty="0" smtClean="0">
                          <a:ln>
                            <a:noFill/>
                          </a:ln>
                          <a:solidFill>
                            <a:schemeClr val="tx1"/>
                          </a:solidFill>
                          <a:effectLst/>
                          <a:latin typeface="Arial" pitchFamily="34" charset="0"/>
                          <a:cs typeface="Arial" pitchFamily="34" charset="0"/>
                        </a:rPr>
                        <a:t>Phase I - Current State VSM</a:t>
                      </a: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Arial" pitchFamily="34" charset="0"/>
                        </a:rPr>
                        <a:t>10</a:t>
                      </a:r>
                      <a:r>
                        <a:rPr lang="en-US" sz="1200" b="0" kern="1200" baseline="0" dirty="0" smtClean="0">
                          <a:solidFill>
                            <a:schemeClr val="tx1"/>
                          </a:solidFill>
                          <a:effectLst/>
                          <a:latin typeface="Arial" pitchFamily="34" charset="0"/>
                          <a:ea typeface="+mn-ea"/>
                          <a:cs typeface="Arial" pitchFamily="34" charset="0"/>
                        </a:rPr>
                        <a:t> Step in implementing VSM</a:t>
                      </a: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Arial" pitchFamily="34" charset="0"/>
                          <a:ea typeface="+mn-ea"/>
                          <a:cs typeface="Arial" pitchFamily="34" charset="0"/>
                        </a:rPr>
                        <a:t> </a:t>
                      </a:r>
                      <a:endParaRPr lang="en-US" sz="1200" b="0" kern="1200" dirty="0" smtClean="0">
                        <a:solidFill>
                          <a:schemeClr val="tx1"/>
                        </a:solidFill>
                        <a:effectLst/>
                        <a:latin typeface="Arial" pitchFamily="34" charset="0"/>
                        <a:ea typeface="+mn-ea"/>
                        <a:cs typeface="Arial" pitchFamily="34" charset="0"/>
                      </a:endParaRP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itchFamily="34" charset="0"/>
                          <a:ea typeface="+mn-ea"/>
                          <a:cs typeface="Arial" pitchFamily="34" charset="0"/>
                        </a:rPr>
                        <a:t>Exercise 2 -  Group</a:t>
                      </a:r>
                      <a:r>
                        <a:rPr lang="en-US" sz="1200" b="1" kern="1200" baseline="0" dirty="0" smtClean="0">
                          <a:solidFill>
                            <a:schemeClr val="tx1"/>
                          </a:solidFill>
                          <a:effectLst/>
                          <a:latin typeface="Arial" pitchFamily="34" charset="0"/>
                          <a:ea typeface="+mn-ea"/>
                          <a:cs typeface="Arial" pitchFamily="34" charset="0"/>
                        </a:rPr>
                        <a:t> Activities : Step 1-7</a:t>
                      </a:r>
                      <a:endParaRPr lang="en-US" sz="1200" b="1" kern="1200" dirty="0" smtClean="0">
                        <a:solidFill>
                          <a:schemeClr val="tx1"/>
                        </a:solidFill>
                        <a:effectLst/>
                        <a:latin typeface="Arial" pitchFamily="34" charset="0"/>
                        <a:ea typeface="+mn-ea"/>
                        <a:cs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 name="Rectangle 2"/>
          <p:cNvSpPr>
            <a:spLocks noChangeArrowheads="1"/>
          </p:cNvSpPr>
          <p:nvPr/>
        </p:nvSpPr>
        <p:spPr bwMode="auto">
          <a:xfrm>
            <a:off x="685800" y="334962"/>
            <a:ext cx="7772400" cy="579438"/>
          </a:xfrm>
          <a:prstGeom prst="rect">
            <a:avLst/>
          </a:prstGeom>
          <a:noFill/>
          <a:ln w="9525">
            <a:noFill/>
            <a:miter lim="800000"/>
            <a:headEnd/>
            <a:tailEnd/>
          </a:ln>
        </p:spPr>
        <p:txBody>
          <a:bodyPr wrap="square">
            <a:spAutoFit/>
          </a:bodyPr>
          <a:lstStyle/>
          <a:p>
            <a:pPr algn="ctr">
              <a:spcBef>
                <a:spcPct val="0"/>
              </a:spcBef>
              <a:buFontTx/>
              <a:buNone/>
            </a:pPr>
            <a:r>
              <a:rPr lang="en-US" sz="3200" b="1" dirty="0" smtClean="0">
                <a:solidFill>
                  <a:srgbClr val="000099"/>
                </a:solidFill>
                <a:effectLst>
                  <a:outerShdw blurRad="38100" dist="38100" dir="2700000" algn="tl">
                    <a:srgbClr val="000000"/>
                  </a:outerShdw>
                </a:effectLst>
                <a:latin typeface="Arial" pitchFamily="34" charset="0"/>
              </a:rPr>
              <a:t>TENTATIVE  PROGRAM – Day 1</a:t>
            </a:r>
            <a:endParaRPr lang="en-US" sz="3200" b="1" dirty="0">
              <a:solidFill>
                <a:srgbClr val="000099"/>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44071120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smtClean="0"/>
              <a:t>5 PRINCIPLES OF LEAN THINKING</a:t>
            </a:r>
          </a:p>
        </p:txBody>
      </p:sp>
      <p:sp>
        <p:nvSpPr>
          <p:cNvPr id="7171" name="Content Placeholder 7"/>
          <p:cNvSpPr>
            <a:spLocks noGrp="1"/>
          </p:cNvSpPr>
          <p:nvPr>
            <p:ph idx="4294967295"/>
          </p:nvPr>
        </p:nvSpPr>
        <p:spPr>
          <a:xfrm>
            <a:off x="381000" y="1406857"/>
            <a:ext cx="4191000" cy="4038600"/>
          </a:xfrm>
        </p:spPr>
        <p:txBody>
          <a:bodyPr>
            <a:normAutofit lnSpcReduction="10000"/>
          </a:bodyPr>
          <a:lstStyle/>
          <a:p>
            <a:pPr marL="344488" indent="-344488">
              <a:spcBef>
                <a:spcPts val="1800"/>
              </a:spcBef>
              <a:buClr>
                <a:srgbClr val="C00000"/>
              </a:buClr>
              <a:buFont typeface="Century Schoolbook" pitchFamily="18" charset="0"/>
              <a:buAutoNum type="arabicPeriod"/>
            </a:pPr>
            <a:r>
              <a:rPr lang="en-US" altLang="en-US" sz="2400" dirty="0" smtClean="0">
                <a:latin typeface="Aharoni" pitchFamily="2" charset="-79"/>
                <a:cs typeface="Aharoni" pitchFamily="2" charset="-79"/>
              </a:rPr>
              <a:t>Identify Customers and Specify </a:t>
            </a:r>
            <a:r>
              <a:rPr lang="en-US" altLang="en-US" sz="2400" b="1" dirty="0" smtClean="0">
                <a:solidFill>
                  <a:srgbClr val="0070C0"/>
                </a:solidFill>
                <a:latin typeface="Aharoni" pitchFamily="2" charset="-79"/>
                <a:cs typeface="Aharoni" pitchFamily="2" charset="-79"/>
              </a:rPr>
              <a:t>Value </a:t>
            </a:r>
          </a:p>
          <a:p>
            <a:pPr marL="344488" indent="-344488">
              <a:spcBef>
                <a:spcPts val="1800"/>
              </a:spcBef>
              <a:buClr>
                <a:srgbClr val="C00000"/>
              </a:buClr>
              <a:buFont typeface="Century Schoolbook" pitchFamily="18" charset="0"/>
              <a:buAutoNum type="arabicPeriod"/>
            </a:pPr>
            <a:r>
              <a:rPr lang="en-US" altLang="en-US" sz="2400" dirty="0" smtClean="0">
                <a:latin typeface="Aharoni" pitchFamily="2" charset="-79"/>
                <a:cs typeface="Aharoni" pitchFamily="2" charset="-79"/>
              </a:rPr>
              <a:t>Identify and Map the </a:t>
            </a:r>
            <a:r>
              <a:rPr lang="en-US" altLang="en-US" sz="2400" b="1" dirty="0" smtClean="0">
                <a:solidFill>
                  <a:srgbClr val="0070C0"/>
                </a:solidFill>
                <a:latin typeface="Aharoni" pitchFamily="2" charset="-79"/>
                <a:cs typeface="Aharoni" pitchFamily="2" charset="-79"/>
              </a:rPr>
              <a:t>Value Stream</a:t>
            </a:r>
          </a:p>
          <a:p>
            <a:pPr marL="344488" indent="-344488">
              <a:spcBef>
                <a:spcPts val="1800"/>
              </a:spcBef>
              <a:buClr>
                <a:srgbClr val="C00000"/>
              </a:buClr>
              <a:buFont typeface="Century Schoolbook" pitchFamily="18" charset="0"/>
              <a:buAutoNum type="arabicPeriod"/>
            </a:pPr>
            <a:r>
              <a:rPr lang="en-US" altLang="en-US" sz="2400" dirty="0" smtClean="0">
                <a:latin typeface="Aharoni" pitchFamily="2" charset="-79"/>
                <a:cs typeface="Aharoni" pitchFamily="2" charset="-79"/>
              </a:rPr>
              <a:t>Create </a:t>
            </a:r>
            <a:r>
              <a:rPr lang="en-US" altLang="en-US" sz="2400" b="1" dirty="0" smtClean="0">
                <a:solidFill>
                  <a:srgbClr val="0070C0"/>
                </a:solidFill>
                <a:latin typeface="Aharoni" pitchFamily="2" charset="-79"/>
                <a:cs typeface="Aharoni" pitchFamily="2" charset="-79"/>
              </a:rPr>
              <a:t>Flow</a:t>
            </a:r>
            <a:r>
              <a:rPr lang="en-US" altLang="en-US" sz="2400" dirty="0" smtClean="0">
                <a:latin typeface="Aharoni" pitchFamily="2" charset="-79"/>
                <a:cs typeface="Aharoni" pitchFamily="2" charset="-79"/>
              </a:rPr>
              <a:t> by Eliminating Waste </a:t>
            </a:r>
          </a:p>
          <a:p>
            <a:pPr marL="344488" indent="-344488">
              <a:spcBef>
                <a:spcPts val="1800"/>
              </a:spcBef>
              <a:buClr>
                <a:srgbClr val="C00000"/>
              </a:buClr>
              <a:buFont typeface="Century Schoolbook" pitchFamily="18" charset="0"/>
              <a:buAutoNum type="arabicPeriod"/>
            </a:pPr>
            <a:r>
              <a:rPr lang="en-US" altLang="en-US" sz="2400" dirty="0" smtClean="0">
                <a:latin typeface="Aharoni" pitchFamily="2" charset="-79"/>
                <a:cs typeface="Aharoni" pitchFamily="2" charset="-79"/>
              </a:rPr>
              <a:t>Respond to Customer </a:t>
            </a:r>
            <a:r>
              <a:rPr lang="en-US" altLang="en-US" sz="2400" b="1" dirty="0" smtClean="0">
                <a:solidFill>
                  <a:srgbClr val="0070C0"/>
                </a:solidFill>
                <a:latin typeface="Aharoni" pitchFamily="2" charset="-79"/>
                <a:cs typeface="Aharoni" pitchFamily="2" charset="-79"/>
              </a:rPr>
              <a:t>Pull</a:t>
            </a:r>
          </a:p>
          <a:p>
            <a:pPr marL="344488" indent="-344488">
              <a:spcBef>
                <a:spcPts val="1800"/>
              </a:spcBef>
              <a:buClr>
                <a:srgbClr val="C00000"/>
              </a:buClr>
              <a:buFont typeface="Century Schoolbook" pitchFamily="18" charset="0"/>
              <a:buAutoNum type="arabicPeriod"/>
            </a:pPr>
            <a:r>
              <a:rPr lang="en-US" altLang="en-US" sz="2400" dirty="0" smtClean="0">
                <a:latin typeface="Aharoni" pitchFamily="2" charset="-79"/>
                <a:cs typeface="Aharoni" pitchFamily="2" charset="-79"/>
              </a:rPr>
              <a:t>Pursue </a:t>
            </a:r>
            <a:r>
              <a:rPr lang="en-US" altLang="en-US" sz="2400" b="1" dirty="0" smtClean="0">
                <a:solidFill>
                  <a:srgbClr val="0070C0"/>
                </a:solidFill>
                <a:latin typeface="Aharoni" pitchFamily="2" charset="-79"/>
                <a:cs typeface="Aharoni" pitchFamily="2" charset="-79"/>
              </a:rPr>
              <a:t>Perfection </a:t>
            </a:r>
          </a:p>
        </p:txBody>
      </p:sp>
      <p:pic>
        <p:nvPicPr>
          <p:cNvPr id="7173" name="Picture 3" descr="C:\Users\Intel\Desktop\5stepsle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73238"/>
            <a:ext cx="350520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722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ttp://images.betterworldbooks.com/095/The-Lean-Toolbox-4th-Edition-9780954124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05" y="1135322"/>
            <a:ext cx="1467365"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ts3.mm.bing.net/th?id=H.4965730449360042&amp;pid=15.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7351"/>
          <a:stretch/>
        </p:blipFill>
        <p:spPr bwMode="auto">
          <a:xfrm>
            <a:off x="7464624" y="3437530"/>
            <a:ext cx="1730325" cy="221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Line 6"/>
          <p:cNvSpPr>
            <a:spLocks noChangeShapeType="1"/>
          </p:cNvSpPr>
          <p:nvPr/>
        </p:nvSpPr>
        <p:spPr bwMode="auto">
          <a:xfrm>
            <a:off x="0" y="6248400"/>
            <a:ext cx="9144000"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MY"/>
          </a:p>
        </p:txBody>
      </p:sp>
      <p:pic>
        <p:nvPicPr>
          <p:cNvPr id="5122" name="Picture 2" descr="C:\Users\hanisah\Documents\LEAN\Promosi\Latest\Screen shot 2013-04-30 at 2.12.11 PM.png"/>
          <p:cNvPicPr>
            <a:picLocks noChangeAspect="1" noChangeArrowheads="1"/>
          </p:cNvPicPr>
          <p:nvPr/>
        </p:nvPicPr>
        <p:blipFill rotWithShape="1">
          <a:blip r:embed="rId4">
            <a:extLst>
              <a:ext uri="{28A0092B-C50C-407E-A947-70E740481C1C}">
                <a14:useLocalDpi xmlns:a14="http://schemas.microsoft.com/office/drawing/2010/main" val="0"/>
              </a:ext>
            </a:extLst>
          </a:blip>
          <a:srcRect l="1344" t="15194" r="1250" b="15496"/>
          <a:stretch/>
        </p:blipFill>
        <p:spPr bwMode="auto">
          <a:xfrm>
            <a:off x="139709" y="1275497"/>
            <a:ext cx="7244899" cy="382990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257800" y="3523966"/>
            <a:ext cx="1986843" cy="524870"/>
          </a:xfrm>
          <a:prstGeom prst="ellipse">
            <a:avLst/>
          </a:prstGeom>
          <a:noFill/>
          <a:ln w="381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b="1" dirty="0" smtClean="0"/>
              <a:t>LEAN TOOLS</a:t>
            </a:r>
            <a:endParaRPr lang="en-MY" b="1" dirty="0"/>
          </a:p>
        </p:txBody>
      </p:sp>
    </p:spTree>
    <p:extLst>
      <p:ext uri="{BB962C8B-B14F-4D97-AF65-F5344CB8AC3E}">
        <p14:creationId xmlns:p14="http://schemas.microsoft.com/office/powerpoint/2010/main" val="3841334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hoto-lig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94781"/>
            <a:ext cx="6248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http://www.leanonline.com.au/images/Lean-Office---improve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09" y="3105873"/>
            <a:ext cx="2260292" cy="142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ChangeArrowheads="1"/>
          </p:cNvSpPr>
          <p:nvPr/>
        </p:nvSpPr>
        <p:spPr bwMode="auto">
          <a:xfrm>
            <a:off x="254309" y="5431632"/>
            <a:ext cx="406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dirty="0">
                <a:solidFill>
                  <a:srgbClr val="FF0000"/>
                </a:solidFill>
              </a:rPr>
              <a:t>The “Lean Method” Approach to Performance Excellence </a:t>
            </a:r>
          </a:p>
        </p:txBody>
      </p:sp>
      <p:sp>
        <p:nvSpPr>
          <p:cNvPr id="2055" name="Text Box 3"/>
          <p:cNvSpPr txBox="1">
            <a:spLocks noChangeArrowheads="1"/>
          </p:cNvSpPr>
          <p:nvPr/>
        </p:nvSpPr>
        <p:spPr bwMode="auto">
          <a:xfrm>
            <a:off x="3200401" y="6040438"/>
            <a:ext cx="5779826"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altLang="en-US" sz="2000" b="1" dirty="0">
                <a:solidFill>
                  <a:srgbClr val="008000"/>
                </a:solidFill>
                <a:latin typeface="Times New Roman" pitchFamily="18" charset="0"/>
                <a:ea typeface="MS PGothic" pitchFamily="34" charset="-128"/>
                <a:cs typeface="Times New Roman" pitchFamily="18" charset="0"/>
              </a:rPr>
              <a:t>Super-factory or Super-Government with Lean</a:t>
            </a:r>
          </a:p>
        </p:txBody>
      </p:sp>
      <p:pic>
        <p:nvPicPr>
          <p:cNvPr id="2056" name="Picture 4" descr="cid:image002.gif@01CA5C60.5F233880"/>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874288" y="4928192"/>
            <a:ext cx="987425" cy="757238"/>
          </a:xfrm>
          <a:prstGeom prst="rect">
            <a:avLst/>
          </a:prstGeom>
          <a:noFill/>
          <a:ln w="9525">
            <a:solidFill>
              <a:schemeClr val="accent1">
                <a:alpha val="96077"/>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81000"/>
            <a:ext cx="7772400" cy="1143000"/>
          </a:xfrm>
        </p:spPr>
        <p:txBody>
          <a:bodyPr/>
          <a:lstStyle/>
          <a:p>
            <a:r>
              <a:rPr lang="en-US" dirty="0" smtClean="0">
                <a:solidFill>
                  <a:schemeClr val="tx1"/>
                </a:solidFill>
              </a:rPr>
              <a:t>LEAN IN GOVERNMENT</a:t>
            </a:r>
            <a:endParaRPr lang="en-US" dirty="0">
              <a:solidFill>
                <a:schemeClr val="tx1"/>
              </a:solidFill>
            </a:endParaRPr>
          </a:p>
        </p:txBody>
      </p:sp>
    </p:spTree>
    <p:extLst>
      <p:ext uri="{BB962C8B-B14F-4D97-AF65-F5344CB8AC3E}">
        <p14:creationId xmlns:p14="http://schemas.microsoft.com/office/powerpoint/2010/main" val="1162463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3200" dirty="0" smtClean="0">
                <a:latin typeface="Times New Roman" pitchFamily="18" charset="0"/>
                <a:cs typeface="Times New Roman" pitchFamily="18" charset="0"/>
              </a:rPr>
              <a:t>Why Government MUST embark on Lean?</a:t>
            </a:r>
          </a:p>
        </p:txBody>
      </p:sp>
      <p:sp>
        <p:nvSpPr>
          <p:cNvPr id="7171" name="Content Placeholder 2"/>
          <p:cNvSpPr>
            <a:spLocks noGrp="1"/>
          </p:cNvSpPr>
          <p:nvPr>
            <p:ph idx="4294967295"/>
          </p:nvPr>
        </p:nvSpPr>
        <p:spPr>
          <a:xfrm>
            <a:off x="381000" y="1143000"/>
            <a:ext cx="8229600" cy="5105400"/>
          </a:xfrm>
        </p:spPr>
        <p:txBody>
          <a:bodyPr/>
          <a:lstStyle/>
          <a:p>
            <a:pPr marL="0" indent="0">
              <a:buFontTx/>
              <a:buNone/>
            </a:pPr>
            <a:r>
              <a:rPr lang="en-US" altLang="en-US" dirty="0" smtClean="0">
                <a:latin typeface="Times New Roman" pitchFamily="18" charset="0"/>
                <a:cs typeface="Times New Roman" pitchFamily="18" charset="0"/>
              </a:rPr>
              <a:t>Government faces economic difficulties and rising cost in recent years. This is further impacted with:</a:t>
            </a:r>
          </a:p>
          <a:p>
            <a:pPr lvl="1"/>
            <a:r>
              <a:rPr lang="en-US" altLang="en-US" dirty="0" smtClean="0">
                <a:latin typeface="Times New Roman" pitchFamily="18" charset="0"/>
                <a:cs typeface="Times New Roman" pitchFamily="18" charset="0"/>
              </a:rPr>
              <a:t>Country revenue have not rebounded</a:t>
            </a:r>
          </a:p>
          <a:p>
            <a:pPr lvl="1"/>
            <a:r>
              <a:rPr lang="en-US" altLang="en-US" dirty="0" smtClean="0">
                <a:latin typeface="Times New Roman" pitchFamily="18" charset="0"/>
                <a:cs typeface="Times New Roman" pitchFamily="18" charset="0"/>
              </a:rPr>
              <a:t>Federal funds and reserves will won’t last forever</a:t>
            </a:r>
          </a:p>
          <a:p>
            <a:pPr lvl="1"/>
            <a:r>
              <a:rPr lang="en-US" altLang="en-US" dirty="0" smtClean="0">
                <a:latin typeface="Times New Roman" pitchFamily="18" charset="0"/>
                <a:cs typeface="Times New Roman" pitchFamily="18" charset="0"/>
              </a:rPr>
              <a:t>Rising administration cost year after year</a:t>
            </a:r>
          </a:p>
          <a:p>
            <a:pPr lvl="1"/>
            <a:r>
              <a:rPr lang="en-US" altLang="en-US" dirty="0" smtClean="0">
                <a:latin typeface="Times New Roman" pitchFamily="18" charset="0"/>
                <a:cs typeface="Times New Roman" pitchFamily="18" charset="0"/>
              </a:rPr>
              <a:t>Inefficiencies in handling projects or </a:t>
            </a:r>
          </a:p>
          <a:p>
            <a:pPr lvl="1"/>
            <a:r>
              <a:rPr lang="en-US" altLang="en-US" dirty="0" smtClean="0">
                <a:latin typeface="Times New Roman" pitchFamily="18" charset="0"/>
                <a:cs typeface="Times New Roman" pitchFamily="18" charset="0"/>
              </a:rPr>
              <a:t>Inefficient process flow</a:t>
            </a:r>
          </a:p>
          <a:p>
            <a:pPr lvl="1"/>
            <a:r>
              <a:rPr lang="en-US" altLang="en-US" dirty="0" smtClean="0">
                <a:latin typeface="Times New Roman" pitchFamily="18" charset="0"/>
                <a:cs typeface="Times New Roman" pitchFamily="18" charset="0"/>
              </a:rPr>
              <a:t>Borrowing and Loans is in the increasing trend</a:t>
            </a:r>
          </a:p>
          <a:p>
            <a:pPr lvl="1"/>
            <a:r>
              <a:rPr lang="en-US" altLang="en-US" dirty="0" smtClean="0">
                <a:latin typeface="Times New Roman" pitchFamily="18" charset="0"/>
                <a:cs typeface="Times New Roman" pitchFamily="18" charset="0"/>
              </a:rPr>
              <a:t>Other cost cutting measure is taken and ongoing</a:t>
            </a:r>
          </a:p>
          <a:p>
            <a:pPr marL="0" indent="0">
              <a:buFontTx/>
              <a:buNone/>
            </a:pPr>
            <a:endParaRPr lang="en-US" altLang="en-US" dirty="0" smtClean="0"/>
          </a:p>
        </p:txBody>
      </p:sp>
    </p:spTree>
    <p:extLst>
      <p:ext uri="{BB962C8B-B14F-4D97-AF65-F5344CB8AC3E}">
        <p14:creationId xmlns:p14="http://schemas.microsoft.com/office/powerpoint/2010/main" val="4262468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kumimoji="1" lang="en-US" altLang="en-US" sz="2800" b="1" dirty="0" smtClean="0">
                <a:solidFill>
                  <a:schemeClr val="tx1"/>
                </a:solidFill>
                <a:latin typeface="Times New Roman" pitchFamily="18" charset="0"/>
                <a:cs typeface="Times New Roman" pitchFamily="18" charset="0"/>
              </a:rPr>
              <a:t>Efficient and effective Lean Services or Manufacturing can be achieved…Why?</a:t>
            </a:r>
            <a:endParaRPr lang="en-US" altLang="en-US" sz="2800" dirty="0" smtClean="0">
              <a:latin typeface="Times New Roman" pitchFamily="18" charset="0"/>
              <a:cs typeface="Times New Roman" pitchFamily="18" charset="0"/>
            </a:endParaRPr>
          </a:p>
        </p:txBody>
      </p:sp>
      <p:sp>
        <p:nvSpPr>
          <p:cNvPr id="8195" name="Text Box 8"/>
          <p:cNvSpPr txBox="1">
            <a:spLocks noChangeArrowheads="1"/>
          </p:cNvSpPr>
          <p:nvPr/>
        </p:nvSpPr>
        <p:spPr bwMode="auto">
          <a:xfrm>
            <a:off x="585100" y="1155143"/>
            <a:ext cx="78486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a:solidFill>
                  <a:srgbClr val="000099"/>
                </a:solidFill>
                <a:latin typeface="Times New Roman" pitchFamily="18" charset="0"/>
                <a:cs typeface="Times New Roman" pitchFamily="18" charset="0"/>
              </a:rPr>
              <a:t>Government or manufacturing sector is under increasing pressure to:</a:t>
            </a:r>
            <a:endParaRPr lang="en-US" altLang="en-US" sz="2800" dirty="0">
              <a:solidFill>
                <a:srgbClr val="000099"/>
              </a:solidFill>
              <a:latin typeface="Times New Roman" pitchFamily="18" charset="0"/>
              <a:cs typeface="Times New Roman" pitchFamily="18" charset="0"/>
            </a:endParaRPr>
          </a:p>
        </p:txBody>
      </p:sp>
      <p:sp>
        <p:nvSpPr>
          <p:cNvPr id="7" name="Rectangle 17"/>
          <p:cNvSpPr>
            <a:spLocks noChangeArrowheads="1"/>
          </p:cNvSpPr>
          <p:nvPr/>
        </p:nvSpPr>
        <p:spPr bwMode="auto">
          <a:xfrm>
            <a:off x="685800" y="2087006"/>
            <a:ext cx="8153400"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Reduce waste or NVA</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Reduce costs and expenses</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Expand services with less resources (effective and efficient service)</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Improve processing time (improve cycle time)</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Increase productivity (remove non-value added activity)</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Improve quality of services (less mistake)</a:t>
            </a:r>
          </a:p>
          <a:p>
            <a:pPr marL="400050" indent="-400050">
              <a:lnSpc>
                <a:spcPct val="90000"/>
              </a:lnSpc>
              <a:spcAft>
                <a:spcPct val="50000"/>
              </a:spcAft>
              <a:buClr>
                <a:srgbClr val="CC0066"/>
              </a:buClr>
              <a:buFont typeface="Wingdings" pitchFamily="2" charset="2"/>
              <a:buChar char="§"/>
              <a:defRPr/>
            </a:pPr>
            <a:r>
              <a:rPr lang="en-US" sz="2400" dirty="0">
                <a:solidFill>
                  <a:srgbClr val="000099"/>
                </a:solidFill>
                <a:latin typeface="Times New Roman" pitchFamily="18" charset="0"/>
                <a:cs typeface="Times New Roman" pitchFamily="18" charset="0"/>
              </a:rPr>
              <a:t>Meet customer satisfaction and expectations</a:t>
            </a:r>
          </a:p>
          <a:p>
            <a:pPr>
              <a:lnSpc>
                <a:spcPct val="90000"/>
              </a:lnSpc>
              <a:spcAft>
                <a:spcPct val="50000"/>
              </a:spcAft>
              <a:buClr>
                <a:srgbClr val="CC0066"/>
              </a:buClr>
              <a:defRPr/>
            </a:pPr>
            <a:endParaRPr lang="en-US" sz="24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752666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1" y="384048"/>
            <a:ext cx="8805862" cy="682752"/>
          </a:xfrm>
        </p:spPr>
        <p:txBody>
          <a:bodyPr>
            <a:normAutofit fontScale="90000"/>
          </a:bodyPr>
          <a:lstStyle/>
          <a:p>
            <a:pPr eaLnBrk="1" hangingPunct="1"/>
            <a:r>
              <a:rPr lang="en-US" altLang="en-US" sz="3200" b="1" dirty="0" smtClean="0">
                <a:solidFill>
                  <a:srgbClr val="CC0066"/>
                </a:solidFill>
                <a:latin typeface="Times New Roman" pitchFamily="18" charset="0"/>
                <a:cs typeface="Times New Roman" pitchFamily="18" charset="0"/>
              </a:rPr>
              <a:t>What make Lean so promising in service and manufacturing sector?</a:t>
            </a:r>
            <a:endParaRPr lang="en-US" altLang="en-US" sz="3200" dirty="0" smtClean="0">
              <a:solidFill>
                <a:srgbClr val="CC0066"/>
              </a:solidFill>
              <a:latin typeface="Times New Roman" pitchFamily="18" charset="0"/>
              <a:cs typeface="Times New Roman" pitchFamily="18" charset="0"/>
            </a:endParaRPr>
          </a:p>
        </p:txBody>
      </p:sp>
      <p:sp>
        <p:nvSpPr>
          <p:cNvPr id="9219" name="Rectangle 10"/>
          <p:cNvSpPr>
            <a:spLocks noChangeArrowheads="1"/>
          </p:cNvSpPr>
          <p:nvPr/>
        </p:nvSpPr>
        <p:spPr bwMode="auto">
          <a:xfrm>
            <a:off x="347663" y="1600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333399"/>
                </a:solidFill>
                <a:latin typeface="Georgia" pitchFamily="18" charset="0"/>
              </a:rPr>
              <a:t>A customer-driven </a:t>
            </a:r>
            <a:r>
              <a:rPr lang="en-US" altLang="en-US" sz="2400" b="1" u="sng">
                <a:solidFill>
                  <a:srgbClr val="FF0000"/>
                </a:solidFill>
                <a:latin typeface="Georgia" pitchFamily="18" charset="0"/>
              </a:rPr>
              <a:t>waste reduction </a:t>
            </a:r>
            <a:r>
              <a:rPr lang="en-US" altLang="en-US" sz="2400" b="1">
                <a:solidFill>
                  <a:srgbClr val="333399"/>
                </a:solidFill>
                <a:latin typeface="Georgia" pitchFamily="18" charset="0"/>
              </a:rPr>
              <a:t>technique that:</a:t>
            </a:r>
            <a:endParaRPr lang="en-US" altLang="en-US" sz="2400">
              <a:latin typeface="Georgia" pitchFamily="18" charset="0"/>
            </a:endParaRPr>
          </a:p>
        </p:txBody>
      </p:sp>
      <p:sp>
        <p:nvSpPr>
          <p:cNvPr id="9220" name="Text Box 12"/>
          <p:cNvSpPr txBox="1">
            <a:spLocks noChangeArrowheads="1"/>
          </p:cNvSpPr>
          <p:nvPr/>
        </p:nvSpPr>
        <p:spPr bwMode="auto">
          <a:xfrm>
            <a:off x="3340327" y="5573713"/>
            <a:ext cx="5410200" cy="369887"/>
          </a:xfrm>
          <a:prstGeom prst="rect">
            <a:avLst/>
          </a:prstGeom>
          <a:noFill/>
          <a:ln w="66675" cmpd="thinThick">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b="1" i="1">
                <a:solidFill>
                  <a:srgbClr val="006600"/>
                </a:solidFill>
                <a:latin typeface="Times New Roman" pitchFamily="18" charset="0"/>
                <a:cs typeface="Times New Roman" pitchFamily="18" charset="0"/>
              </a:rPr>
              <a:t>The relentless pursuit of waste.</a:t>
            </a:r>
          </a:p>
        </p:txBody>
      </p:sp>
      <p:sp>
        <p:nvSpPr>
          <p:cNvPr id="9221" name="Rectangle 19"/>
          <p:cNvSpPr>
            <a:spLocks noChangeArrowheads="1"/>
          </p:cNvSpPr>
          <p:nvPr/>
        </p:nvSpPr>
        <p:spPr bwMode="auto">
          <a:xfrm>
            <a:off x="500856" y="2057400"/>
            <a:ext cx="830421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0050" indent="-400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ct val="50000"/>
              </a:spcAft>
              <a:buClr>
                <a:srgbClr val="CC0066"/>
              </a:buClr>
              <a:buFont typeface="Wingdings" pitchFamily="2" charset="2"/>
              <a:buChar char="§"/>
            </a:pPr>
            <a:r>
              <a:rPr lang="en-US" altLang="en-US" sz="2400" dirty="0">
                <a:solidFill>
                  <a:srgbClr val="000099"/>
                </a:solidFill>
                <a:latin typeface="Times New Roman" pitchFamily="18" charset="0"/>
                <a:cs typeface="Times New Roman" pitchFamily="18" charset="0"/>
              </a:rPr>
              <a:t>It focus and examines on current process or operations</a:t>
            </a:r>
          </a:p>
          <a:p>
            <a:pPr eaLnBrk="1" hangingPunct="1">
              <a:spcAft>
                <a:spcPct val="50000"/>
              </a:spcAft>
              <a:buClr>
                <a:srgbClr val="CC0066"/>
              </a:buClr>
              <a:buFont typeface="Wingdings" pitchFamily="2" charset="2"/>
              <a:buChar char="§"/>
            </a:pPr>
            <a:r>
              <a:rPr lang="en-US" altLang="en-US" sz="2400" dirty="0">
                <a:solidFill>
                  <a:srgbClr val="000099"/>
                </a:solidFill>
                <a:latin typeface="Times New Roman" pitchFamily="18" charset="0"/>
                <a:cs typeface="Times New Roman" pitchFamily="18" charset="0"/>
              </a:rPr>
              <a:t>It improves efficiency by decreasing process time or Cycle time.</a:t>
            </a:r>
          </a:p>
          <a:p>
            <a:pPr eaLnBrk="1" hangingPunct="1">
              <a:spcAft>
                <a:spcPct val="50000"/>
              </a:spcAft>
              <a:buClr>
                <a:srgbClr val="CC0066"/>
              </a:buClr>
              <a:buFont typeface="Wingdings" pitchFamily="2" charset="2"/>
              <a:buChar char="§"/>
            </a:pPr>
            <a:r>
              <a:rPr lang="en-US" altLang="en-US" sz="2400" dirty="0">
                <a:solidFill>
                  <a:srgbClr val="000099"/>
                </a:solidFill>
                <a:latin typeface="Times New Roman" pitchFamily="18" charset="0"/>
                <a:cs typeface="Times New Roman" pitchFamily="18" charset="0"/>
              </a:rPr>
              <a:t>Produces a product or service to the “beat” of customer demand </a:t>
            </a:r>
          </a:p>
          <a:p>
            <a:pPr eaLnBrk="1" hangingPunct="1">
              <a:spcAft>
                <a:spcPct val="50000"/>
              </a:spcAft>
              <a:buClr>
                <a:srgbClr val="CC0066"/>
              </a:buClr>
              <a:buFont typeface="Wingdings" pitchFamily="2" charset="2"/>
              <a:buChar char="§"/>
            </a:pPr>
            <a:r>
              <a:rPr lang="en-US" altLang="en-US" sz="2400" dirty="0">
                <a:solidFill>
                  <a:srgbClr val="000099"/>
                </a:solidFill>
                <a:latin typeface="Times New Roman" pitchFamily="18" charset="0"/>
                <a:cs typeface="Times New Roman" pitchFamily="18" charset="0"/>
              </a:rPr>
              <a:t>Measures impact on time, capacity and customer satisfaction</a:t>
            </a:r>
          </a:p>
          <a:p>
            <a:pPr eaLnBrk="1" hangingPunct="1">
              <a:spcAft>
                <a:spcPct val="50000"/>
              </a:spcAft>
              <a:buClr>
                <a:srgbClr val="CC0066"/>
              </a:buClr>
              <a:buFont typeface="Wingdings" pitchFamily="2" charset="2"/>
              <a:buChar char="§"/>
            </a:pPr>
            <a:r>
              <a:rPr lang="en-US" altLang="en-US" sz="2400" dirty="0">
                <a:solidFill>
                  <a:srgbClr val="000099"/>
                </a:solidFill>
                <a:latin typeface="Times New Roman" pitchFamily="18" charset="0"/>
                <a:cs typeface="Times New Roman" pitchFamily="18" charset="0"/>
              </a:rPr>
              <a:t>Initiates organizational change by involving employees participations</a:t>
            </a:r>
          </a:p>
        </p:txBody>
      </p:sp>
    </p:spTree>
    <p:extLst>
      <p:ext uri="{BB962C8B-B14F-4D97-AF65-F5344CB8AC3E}">
        <p14:creationId xmlns:p14="http://schemas.microsoft.com/office/powerpoint/2010/main" val="207901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3200"/>
            <a:ext cx="7772400" cy="1524000"/>
          </a:xfrm>
        </p:spPr>
        <p:txBody>
          <a:bodyPr>
            <a:normAutofit/>
          </a:bodyPr>
          <a:lstStyle/>
          <a:p>
            <a:r>
              <a:rPr lang="en-US" b="1" dirty="0" smtClean="0">
                <a:solidFill>
                  <a:sysClr val="windowText" lastClr="000000"/>
                </a:solidFill>
                <a:latin typeface="Century Gothic" pitchFamily="34" charset="0"/>
              </a:rPr>
              <a:t>TYPES OF WASTE</a:t>
            </a:r>
            <a:endParaRPr lang="en-US" b="1" dirty="0">
              <a:solidFill>
                <a:sysClr val="windowText" lastClr="000000"/>
              </a:solidFill>
              <a:latin typeface="Century Gothic" pitchFamily="34" charset="0"/>
            </a:endParaRPr>
          </a:p>
        </p:txBody>
      </p:sp>
      <p:pic>
        <p:nvPicPr>
          <p:cNvPr id="8" name="Picture 11" descr="Logo MPC (Lates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91862"/>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364955" y="347534"/>
            <a:ext cx="1981199" cy="1575604"/>
            <a:chOff x="277344" y="3455797"/>
            <a:chExt cx="2039395" cy="1649601"/>
          </a:xfrm>
        </p:grpSpPr>
        <p:sp>
          <p:nvSpPr>
            <p:cNvPr id="11" name="Rectangle 10"/>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2" descr="C:\Users\hanisah\Documents\LEAN\Logo Lean.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66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02153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703512"/>
            <a:ext cx="15700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7010400" y="3770312"/>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7. Motion</a:t>
            </a:r>
          </a:p>
        </p:txBody>
      </p:sp>
      <p:sp>
        <p:nvSpPr>
          <p:cNvPr id="10244" name="Text Box 4"/>
          <p:cNvSpPr txBox="1">
            <a:spLocks noChangeArrowheads="1"/>
          </p:cNvSpPr>
          <p:nvPr/>
        </p:nvSpPr>
        <p:spPr bwMode="auto">
          <a:xfrm>
            <a:off x="5181600" y="990600"/>
            <a:ext cx="1843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5. Transportation</a:t>
            </a:r>
          </a:p>
        </p:txBody>
      </p:sp>
      <p:pic>
        <p:nvPicPr>
          <p:cNvPr id="10245" name="Picture 5" descr="j019856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125537"/>
            <a:ext cx="18621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j009002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538" y="1408112"/>
            <a:ext cx="136366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7331075" y="1041400"/>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6. Inventory</a:t>
            </a:r>
          </a:p>
        </p:txBody>
      </p:sp>
      <p:pic>
        <p:nvPicPr>
          <p:cNvPr id="10248" name="Picture 8" descr="j034727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977605"/>
            <a:ext cx="1371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1854994" y="5414168"/>
            <a:ext cx="1150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dirty="0">
                <a:latin typeface="Times New Roman" pitchFamily="18" charset="0"/>
                <a:ea typeface="MS PGothic" pitchFamily="34" charset="-128"/>
              </a:rPr>
              <a:t>3. Waiting</a:t>
            </a:r>
          </a:p>
        </p:txBody>
      </p:sp>
      <p:pic>
        <p:nvPicPr>
          <p:cNvPr id="10250" name="Picture 10" descr="j018611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368425"/>
            <a:ext cx="14970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1"/>
          <p:cNvSpPr txBox="1">
            <a:spLocks noChangeArrowheads="1"/>
          </p:cNvSpPr>
          <p:nvPr/>
        </p:nvSpPr>
        <p:spPr bwMode="auto">
          <a:xfrm>
            <a:off x="457200" y="990600"/>
            <a:ext cx="1973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2. Over production</a:t>
            </a:r>
          </a:p>
        </p:txBody>
      </p:sp>
      <p:pic>
        <p:nvPicPr>
          <p:cNvPr id="10252" name="Picture 12" descr="bd08661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3617912"/>
            <a:ext cx="180975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3"/>
          <p:cNvSpPr txBox="1">
            <a:spLocks noChangeArrowheads="1"/>
          </p:cNvSpPr>
          <p:nvPr/>
        </p:nvSpPr>
        <p:spPr bwMode="auto">
          <a:xfrm>
            <a:off x="304800" y="3098800"/>
            <a:ext cx="1947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8. Over processing</a:t>
            </a:r>
          </a:p>
        </p:txBody>
      </p:sp>
      <p:pic>
        <p:nvPicPr>
          <p:cNvPr id="10254" name="Picture 14" descr="j033295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7175" y="2079625"/>
            <a:ext cx="13890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5"/>
          <p:cNvSpPr txBox="1">
            <a:spLocks noChangeArrowheads="1"/>
          </p:cNvSpPr>
          <p:nvPr/>
        </p:nvSpPr>
        <p:spPr bwMode="auto">
          <a:xfrm>
            <a:off x="2743200" y="3998912"/>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1. Defects, Rejects, Rework</a:t>
            </a:r>
          </a:p>
        </p:txBody>
      </p:sp>
      <p:sp>
        <p:nvSpPr>
          <p:cNvPr id="10256" name="Text Box 16"/>
          <p:cNvSpPr txBox="1">
            <a:spLocks noChangeArrowheads="1"/>
          </p:cNvSpPr>
          <p:nvPr/>
        </p:nvSpPr>
        <p:spPr bwMode="auto">
          <a:xfrm>
            <a:off x="555625" y="112693"/>
            <a:ext cx="8054975" cy="95410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dirty="0">
                <a:ea typeface="MS PGothic" pitchFamily="34" charset="-128"/>
              </a:rPr>
              <a:t>Focus to reduce the 8 Types of Waste </a:t>
            </a:r>
            <a:endParaRPr lang="en-US" altLang="en-US" sz="2800" b="1" dirty="0" smtClean="0">
              <a:ea typeface="MS PGothic" pitchFamily="34" charset="-128"/>
            </a:endParaRPr>
          </a:p>
          <a:p>
            <a:pPr algn="ctr" eaLnBrk="1" hangingPunct="1"/>
            <a:r>
              <a:rPr lang="en-US" altLang="en-US" sz="2800" b="1" dirty="0" smtClean="0">
                <a:ea typeface="MS PGothic" pitchFamily="34" charset="-128"/>
              </a:rPr>
              <a:t>(</a:t>
            </a:r>
            <a:r>
              <a:rPr lang="en-US" altLang="en-US" sz="2800" b="1" dirty="0">
                <a:latin typeface="Times New Roman" pitchFamily="18" charset="0"/>
                <a:cs typeface="Times New Roman" pitchFamily="18" charset="0"/>
              </a:rPr>
              <a:t>Sources of Non-Value-Added Activity)</a:t>
            </a:r>
            <a:endParaRPr lang="en-US" altLang="en-US" sz="2800" b="1" dirty="0">
              <a:ea typeface="MS PGothic" pitchFamily="34" charset="-128"/>
            </a:endParaRPr>
          </a:p>
        </p:txBody>
      </p:sp>
      <p:pic>
        <p:nvPicPr>
          <p:cNvPr id="10257" name="Picture 17" descr="Go to fullsize imag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608512"/>
            <a:ext cx="14668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18"/>
          <p:cNvSpPr txBox="1">
            <a:spLocks noChangeArrowheads="1"/>
          </p:cNvSpPr>
          <p:nvPr/>
        </p:nvSpPr>
        <p:spPr bwMode="auto">
          <a:xfrm>
            <a:off x="5397500" y="5861843"/>
            <a:ext cx="325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latin typeface="Times New Roman" pitchFamily="18" charset="0"/>
                <a:ea typeface="MS PGothic" pitchFamily="34" charset="-128"/>
              </a:rPr>
              <a:t>4. Talent &amp; miss-use of resource</a:t>
            </a:r>
          </a:p>
        </p:txBody>
      </p:sp>
    </p:spTree>
    <p:extLst>
      <p:ext uri="{BB962C8B-B14F-4D97-AF65-F5344CB8AC3E}">
        <p14:creationId xmlns:p14="http://schemas.microsoft.com/office/powerpoint/2010/main" val="7637020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smtClean="0">
                <a:solidFill>
                  <a:srgbClr val="FF0000"/>
                </a:solidFill>
                <a:latin typeface="Times New Roman" pitchFamily="18" charset="0"/>
                <a:cs typeface="Times New Roman" pitchFamily="18" charset="0"/>
              </a:rPr>
              <a:t>1. Defects</a:t>
            </a:r>
            <a:endParaRPr lang="en-US" altLang="en-US" smtClean="0"/>
          </a:p>
        </p:txBody>
      </p:sp>
      <p:sp>
        <p:nvSpPr>
          <p:cNvPr id="11267" name="Content Placeholder 2"/>
          <p:cNvSpPr>
            <a:spLocks noGrp="1"/>
          </p:cNvSpPr>
          <p:nvPr>
            <p:ph idx="4294967295"/>
          </p:nvPr>
        </p:nvSpPr>
        <p:spPr>
          <a:xfrm>
            <a:off x="152400" y="1527175"/>
            <a:ext cx="8839200" cy="4572000"/>
          </a:xfrm>
        </p:spPr>
        <p:txBody>
          <a:bodyPr/>
          <a:lstStyle/>
          <a:p>
            <a:r>
              <a:rPr lang="en-US" altLang="en-US" sz="2400" dirty="0" smtClean="0">
                <a:latin typeface="Times New Roman" pitchFamily="18" charset="0"/>
                <a:cs typeface="Times New Roman" pitchFamily="18" charset="0"/>
              </a:rPr>
              <a:t>Anything that has to be redone, incomplete or incorrect. Employees probably know what work often has to be redone Incorrect or incomplete work delivered to the next process (the customer)</a:t>
            </a:r>
          </a:p>
          <a:p>
            <a:pPr>
              <a:buFont typeface="Wingdings" pitchFamily="2" charset="2"/>
              <a:buChar char="Ø"/>
            </a:pPr>
            <a:r>
              <a:rPr lang="en-US" altLang="en-US" sz="2400" dirty="0" smtClean="0">
                <a:latin typeface="Times New Roman" pitchFamily="18" charset="0"/>
                <a:cs typeface="Times New Roman" pitchFamily="18" charset="0"/>
              </a:rPr>
              <a:t>Results in rework</a:t>
            </a:r>
          </a:p>
          <a:p>
            <a:pPr>
              <a:buFont typeface="Wingdings" pitchFamily="2" charset="2"/>
              <a:buChar char="Ø"/>
            </a:pPr>
            <a:r>
              <a:rPr lang="en-US" altLang="en-US" sz="2400" dirty="0" smtClean="0">
                <a:latin typeface="Times New Roman" pitchFamily="18" charset="0"/>
                <a:cs typeface="Times New Roman" pitchFamily="18" charset="0"/>
              </a:rPr>
              <a:t>Causes of defects: </a:t>
            </a:r>
          </a:p>
          <a:p>
            <a:pPr lvl="1"/>
            <a:r>
              <a:rPr lang="en-US" altLang="en-US" sz="2000" dirty="0" smtClean="0">
                <a:latin typeface="Times New Roman" pitchFamily="18" charset="0"/>
                <a:cs typeface="Times New Roman" pitchFamily="18" charset="0"/>
              </a:rPr>
              <a:t>Weak process control</a:t>
            </a:r>
          </a:p>
          <a:p>
            <a:pPr lvl="1"/>
            <a:r>
              <a:rPr lang="en-US" altLang="en-US" sz="2000" dirty="0" smtClean="0">
                <a:latin typeface="Times New Roman" pitchFamily="18" charset="0"/>
                <a:cs typeface="Times New Roman" pitchFamily="18" charset="0"/>
              </a:rPr>
              <a:t>Incorrectly processed order</a:t>
            </a:r>
          </a:p>
          <a:p>
            <a:pPr lvl="1"/>
            <a:r>
              <a:rPr lang="en-US" altLang="en-US" sz="2000" dirty="0" smtClean="0">
                <a:latin typeface="Times New Roman" pitchFamily="18" charset="0"/>
                <a:cs typeface="Times New Roman" pitchFamily="18" charset="0"/>
              </a:rPr>
              <a:t>Inadequate education/training/work instructions</a:t>
            </a:r>
          </a:p>
          <a:p>
            <a:pPr lvl="1"/>
            <a:r>
              <a:rPr lang="en-US" altLang="en-US" sz="2000" dirty="0" smtClean="0">
                <a:latin typeface="Times New Roman" pitchFamily="18" charset="0"/>
                <a:cs typeface="Times New Roman" pitchFamily="18" charset="0"/>
              </a:rPr>
              <a:t>Misunderstanding of customer needs</a:t>
            </a:r>
          </a:p>
          <a:p>
            <a:endParaRPr lang="en-US" altLang="en-US" sz="2400" dirty="0" smtClean="0"/>
          </a:p>
          <a:p>
            <a:endParaRPr lang="en-US" altLang="en-US" dirty="0"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479" y="4800600"/>
            <a:ext cx="1437982"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6" descr="MCj04244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947916"/>
            <a:ext cx="1517864" cy="145187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1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smtClean="0">
                <a:solidFill>
                  <a:srgbClr val="669900"/>
                </a:solidFill>
                <a:latin typeface="Times New Roman" pitchFamily="18" charset="0"/>
                <a:cs typeface="Times New Roman" pitchFamily="18" charset="0"/>
              </a:rPr>
              <a:t>2. Overproduction</a:t>
            </a:r>
            <a:endParaRPr lang="en-US" altLang="en-US" smtClean="0"/>
          </a:p>
        </p:txBody>
      </p:sp>
      <p:sp>
        <p:nvSpPr>
          <p:cNvPr id="12291" name="Content Placeholder 2"/>
          <p:cNvSpPr>
            <a:spLocks noGrp="1"/>
          </p:cNvSpPr>
          <p:nvPr>
            <p:ph idx="4294967295"/>
          </p:nvPr>
        </p:nvSpPr>
        <p:spPr>
          <a:xfrm>
            <a:off x="411162" y="1527175"/>
            <a:ext cx="8504238" cy="4572000"/>
          </a:xfrm>
        </p:spPr>
        <p:txBody>
          <a:bodyPr/>
          <a:lstStyle/>
          <a:p>
            <a:r>
              <a:rPr lang="en-US" altLang="en-US" sz="2400" dirty="0" smtClean="0">
                <a:latin typeface="Times New Roman" pitchFamily="18" charset="0"/>
                <a:cs typeface="Times New Roman" pitchFamily="18" charset="0"/>
              </a:rPr>
              <a:t>When too much or more of something is produced (e.g., information) or when something is produced too early and faster, while the downstream customer (internal or external) waits for something else.</a:t>
            </a:r>
          </a:p>
          <a:p>
            <a:pPr>
              <a:buFont typeface="Wingdings" pitchFamily="2" charset="2"/>
              <a:buChar char="Ø"/>
            </a:pPr>
            <a:r>
              <a:rPr lang="en-US" altLang="en-US" sz="2400" dirty="0" smtClean="0"/>
              <a:t>Leads to excessive inventory</a:t>
            </a:r>
          </a:p>
          <a:p>
            <a:pPr>
              <a:buFont typeface="Wingdings" pitchFamily="2" charset="2"/>
              <a:buChar char="Ø"/>
            </a:pPr>
            <a:r>
              <a:rPr lang="en-US" altLang="en-US" sz="2400" dirty="0" smtClean="0"/>
              <a:t>Causes of overproduction</a:t>
            </a:r>
          </a:p>
          <a:p>
            <a:pPr lvl="1"/>
            <a:r>
              <a:rPr lang="en-US" altLang="en-US" sz="2000" dirty="0" smtClean="0"/>
              <a:t>Generating reports that are not needed</a:t>
            </a:r>
          </a:p>
          <a:p>
            <a:pPr lvl="1"/>
            <a:r>
              <a:rPr lang="en-US" altLang="en-US" sz="2000" dirty="0" smtClean="0"/>
              <a:t>Emails sent to people who do not need to receive them</a:t>
            </a:r>
          </a:p>
          <a:p>
            <a:pPr lvl="1"/>
            <a:r>
              <a:rPr lang="en-US" altLang="en-US" sz="2000" dirty="0" smtClean="0"/>
              <a:t>Misuse of automation</a:t>
            </a:r>
          </a:p>
          <a:p>
            <a:pPr lvl="1"/>
            <a:r>
              <a:rPr lang="en-US" altLang="en-US" sz="2000" dirty="0" smtClean="0"/>
              <a:t>Long process setup</a:t>
            </a:r>
          </a:p>
          <a:p>
            <a:pPr lvl="1"/>
            <a:r>
              <a:rPr lang="en-US" altLang="en-US" sz="2000" dirty="0" smtClean="0"/>
              <a:t>Unbalanced work load</a:t>
            </a:r>
          </a:p>
          <a:p>
            <a:endParaRPr lang="en-US" altLang="en-US" dirty="0" smtClean="0"/>
          </a:p>
          <a:p>
            <a:endParaRPr lang="en-US" altLang="en-US" dirty="0" smtClean="0"/>
          </a:p>
        </p:txBody>
      </p:sp>
      <p:pic>
        <p:nvPicPr>
          <p:cNvPr id="4" name="Picture 4" descr="DSC002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19400"/>
            <a:ext cx="2514600" cy="138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24400"/>
            <a:ext cx="2667000" cy="142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id:image002.gif@01CA5C60.5F233880"/>
          <p:cNvPicPr>
            <a:picLocks noChangeAspect="1" noChangeArrowheads="1"/>
          </p:cNvPicPr>
          <p:nvPr/>
        </p:nvPicPr>
        <p:blipFill>
          <a:blip r:embed="rId4" r:link="rId5"/>
          <a:srcRect/>
          <a:stretch>
            <a:fillRect/>
          </a:stretch>
        </p:blipFill>
        <p:spPr bwMode="auto">
          <a:xfrm>
            <a:off x="657708" y="152401"/>
            <a:ext cx="1207455" cy="1143000"/>
          </a:xfrm>
          <a:prstGeom prst="rect">
            <a:avLst/>
          </a:prstGeom>
          <a:noFill/>
          <a:ln w="88900" cap="sq" cmpd="thickThin">
            <a:solidFill>
              <a:srgbClr val="000000"/>
            </a:solidFill>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54" name="Group 54"/>
          <p:cNvGraphicFramePr>
            <a:graphicFrameLocks noGrp="1"/>
          </p:cNvGraphicFramePr>
          <p:nvPr>
            <p:ph/>
            <p:extLst>
              <p:ext uri="{D42A27DB-BD31-4B8C-83A1-F6EECF244321}">
                <p14:modId xmlns:p14="http://schemas.microsoft.com/office/powerpoint/2010/main" val="276352687"/>
              </p:ext>
            </p:extLst>
          </p:nvPr>
        </p:nvGraphicFramePr>
        <p:xfrm>
          <a:off x="699281" y="1136057"/>
          <a:ext cx="7758919" cy="4487503"/>
        </p:xfrm>
        <a:graphic>
          <a:graphicData uri="http://schemas.openxmlformats.org/drawingml/2006/table">
            <a:tbl>
              <a:tblPr/>
              <a:tblGrid>
                <a:gridCol w="2252297"/>
                <a:gridCol w="640080"/>
                <a:gridCol w="4866542"/>
              </a:tblGrid>
              <a:tr h="291273">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1200" b="1" i="0" u="none" strike="noStrike" cap="none" normalizeH="0" baseline="0" dirty="0" smtClean="0">
                          <a:ln>
                            <a:noFill/>
                          </a:ln>
                          <a:solidFill>
                            <a:schemeClr val="tx1"/>
                          </a:solidFill>
                          <a:effectLst/>
                          <a:latin typeface="Arial" pitchFamily="34" charset="0"/>
                        </a:rPr>
                        <a:t>TIME</a:t>
                      </a:r>
                    </a:p>
                  </a:txBody>
                  <a:tcPr marL="84406" marR="844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rPr>
                        <a:t>No</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ctr" latinLnBrk="0" hangingPunct="0">
                        <a:lnSpc>
                          <a:spcPct val="100000"/>
                        </a:lnSpc>
                        <a:spcBef>
                          <a:spcPts val="575"/>
                        </a:spcBef>
                        <a:spcAft>
                          <a:spcPct val="0"/>
                        </a:spcAft>
                        <a:buClr>
                          <a:schemeClr val="accent1"/>
                        </a:buClr>
                        <a:buSzPct val="85000"/>
                        <a:buFont typeface="Wingdings 2" pitchFamily="18" charset="2"/>
                        <a:buNone/>
                        <a:tabLst>
                          <a:tab pos="465138" algn="l"/>
                        </a:tabLst>
                      </a:pPr>
                      <a:r>
                        <a:rPr kumimoji="0" lang="en-US" sz="1200" b="1" i="0" u="none" strike="noStrike" cap="none" normalizeH="0" baseline="0" dirty="0" smtClean="0">
                          <a:ln>
                            <a:noFill/>
                          </a:ln>
                          <a:solidFill>
                            <a:schemeClr val="tx1"/>
                          </a:solidFill>
                          <a:effectLst/>
                          <a:latin typeface="Arial" pitchFamily="34" charset="0"/>
                        </a:rPr>
                        <a:t>ACTIVITIES </a:t>
                      </a:r>
                    </a:p>
                  </a:txBody>
                  <a:tcPr marL="84406" marR="844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544470">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9.00 am – 1.00 pm</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7.</a:t>
                      </a:r>
                    </a:p>
                    <a:p>
                      <a:pPr marL="457200"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endParaRPr kumimoji="0" lang="en-US" sz="1200" b="0" i="0" u="none" strike="noStrike" cap="none" normalizeH="0" baseline="0" dirty="0" smtClean="0">
                        <a:ln>
                          <a:noFill/>
                        </a:ln>
                        <a:solidFill>
                          <a:schemeClr val="tx1"/>
                        </a:solidFill>
                        <a:effectLst/>
                        <a:latin typeface="Arial" pitchFamily="34" charset="0"/>
                      </a:endParaRP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8.</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01638" lvl="1" indent="-285750">
                        <a:lnSpc>
                          <a:spcPct val="100000"/>
                        </a:lnSpc>
                      </a:pPr>
                      <a:r>
                        <a:rPr kumimoji="0" lang="en-US" sz="1200" b="1" i="0" u="none" strike="noStrike" cap="none" normalizeH="0" baseline="0" dirty="0" smtClean="0">
                          <a:ln>
                            <a:noFill/>
                          </a:ln>
                          <a:solidFill>
                            <a:schemeClr val="tx1"/>
                          </a:solidFill>
                          <a:effectLst/>
                          <a:latin typeface="Arial" pitchFamily="34" charset="0"/>
                          <a:cs typeface="Arial" pitchFamily="34" charset="0"/>
                        </a:rPr>
                        <a:t>Phase II - Current State VSM with Opportunities</a:t>
                      </a:r>
                    </a:p>
                    <a:p>
                      <a:pPr marL="736600" lvl="1" indent="-620713">
                        <a:lnSpc>
                          <a:spcPct val="100000"/>
                        </a:lnSpc>
                      </a:pPr>
                      <a:r>
                        <a:rPr kumimoji="0" lang="en-US" sz="1200" b="0" i="0" u="none" strike="noStrike" cap="none" normalizeH="0" baseline="0" dirty="0" smtClean="0">
                          <a:ln>
                            <a:noFill/>
                          </a:ln>
                          <a:solidFill>
                            <a:schemeClr val="tx1"/>
                          </a:solidFill>
                          <a:effectLst/>
                          <a:latin typeface="Arial" pitchFamily="34" charset="0"/>
                          <a:cs typeface="Arial" pitchFamily="34" charset="0"/>
                        </a:rPr>
                        <a:t>Step 8 – Identify opportunities through: Kaizen Blitz and Burst</a:t>
                      </a:r>
                    </a:p>
                    <a:p>
                      <a:pPr marL="736600" lvl="1" indent="-620713">
                        <a:lnSpc>
                          <a:spcPct val="100000"/>
                        </a:lnSpc>
                      </a:pPr>
                      <a:endParaRPr kumimoji="0" lang="en-US" sz="12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736600" lvl="1" indent="-620713">
                        <a:lnSpc>
                          <a:spcPct val="100000"/>
                        </a:lnSpc>
                      </a:pPr>
                      <a:r>
                        <a:rPr lang="en-US" sz="1200" b="1" kern="1200" dirty="0" smtClean="0">
                          <a:solidFill>
                            <a:schemeClr val="tx1"/>
                          </a:solidFill>
                          <a:effectLst/>
                          <a:latin typeface="Arial" pitchFamily="34" charset="0"/>
                          <a:ea typeface="+mn-ea"/>
                          <a:cs typeface="Arial" pitchFamily="34" charset="0"/>
                        </a:rPr>
                        <a:t>Exercise 3 – Group</a:t>
                      </a:r>
                      <a:r>
                        <a:rPr lang="en-US" sz="1200" b="1" kern="1200" baseline="0" dirty="0" smtClean="0">
                          <a:solidFill>
                            <a:schemeClr val="tx1"/>
                          </a:solidFill>
                          <a:effectLst/>
                          <a:latin typeface="Arial" pitchFamily="34" charset="0"/>
                          <a:ea typeface="+mn-ea"/>
                          <a:cs typeface="Arial" pitchFamily="34" charset="0"/>
                        </a:rPr>
                        <a:t> Activities : Step 1 – 8</a:t>
                      </a:r>
                    </a:p>
                    <a:p>
                      <a:pPr marL="736600" lvl="1" indent="-620713">
                        <a:lnSpc>
                          <a:spcPct val="100000"/>
                        </a:lnSpc>
                      </a:pPr>
                      <a:endParaRPr lang="en-US" sz="1200" b="1" kern="1200" dirty="0" smtClean="0">
                        <a:solidFill>
                          <a:schemeClr val="tx1"/>
                        </a:solidFill>
                        <a:effectLst/>
                        <a:latin typeface="Arial" pitchFamily="34" charset="0"/>
                        <a:ea typeface="+mn-ea"/>
                        <a:cs typeface="Arial" pitchFamily="34" charset="0"/>
                      </a:endParaRPr>
                    </a:p>
                    <a:p>
                      <a:pPr marL="401638" lvl="1" indent="-285750">
                        <a:lnSpc>
                          <a:spcPct val="100000"/>
                        </a:lnSpc>
                      </a:pPr>
                      <a:r>
                        <a:rPr kumimoji="0" lang="en-US" sz="1200" b="1" i="0" u="none" strike="noStrike" cap="none" normalizeH="0" baseline="0" dirty="0" smtClean="0">
                          <a:ln>
                            <a:noFill/>
                          </a:ln>
                          <a:solidFill>
                            <a:schemeClr val="tx1"/>
                          </a:solidFill>
                          <a:effectLst/>
                          <a:latin typeface="Arial" pitchFamily="34" charset="0"/>
                          <a:cs typeface="Arial" pitchFamily="34" charset="0"/>
                        </a:rPr>
                        <a:t>Phase III - Future State VSM</a:t>
                      </a:r>
                    </a:p>
                    <a:p>
                      <a:pPr marL="401638" lvl="1" indent="-285750">
                        <a:lnSpc>
                          <a:spcPct val="100000"/>
                        </a:lnSpc>
                      </a:pPr>
                      <a:r>
                        <a:rPr kumimoji="0" lang="en-US" sz="1200" b="0" i="0" u="none" strike="noStrike" cap="none" normalizeH="0" baseline="0" dirty="0" smtClean="0">
                          <a:ln>
                            <a:noFill/>
                          </a:ln>
                          <a:solidFill>
                            <a:schemeClr val="tx1"/>
                          </a:solidFill>
                          <a:effectLst/>
                          <a:latin typeface="Arial" pitchFamily="34" charset="0"/>
                          <a:cs typeface="Arial" pitchFamily="34" charset="0"/>
                        </a:rPr>
                        <a:t>Step 9 - Create future state VSM</a:t>
                      </a:r>
                    </a:p>
                    <a:p>
                      <a:pPr marL="401638" lvl="1" indent="-285750">
                        <a:lnSpc>
                          <a:spcPct val="100000"/>
                        </a:lnSpc>
                      </a:pPr>
                      <a:r>
                        <a:rPr kumimoji="0" lang="en-US" sz="1200" b="0" i="0" u="none" strike="noStrike" cap="none" normalizeH="0" baseline="0" dirty="0" smtClean="0">
                          <a:ln>
                            <a:noFill/>
                          </a:ln>
                          <a:solidFill>
                            <a:schemeClr val="tx1"/>
                          </a:solidFill>
                          <a:effectLst/>
                          <a:latin typeface="Arial" pitchFamily="34" charset="0"/>
                          <a:cs typeface="Arial" pitchFamily="34" charset="0"/>
                        </a:rPr>
                        <a:t>Step 10 - Kaizen action plan</a:t>
                      </a:r>
                    </a:p>
                    <a:p>
                      <a:pPr marL="401638" lvl="1" indent="-285750">
                        <a:lnSpc>
                          <a:spcPct val="100000"/>
                        </a:lnSpc>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146">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rPr>
                        <a:t>1.00 pm – 2.00 pm</a:t>
                      </a:r>
                    </a:p>
                  </a:txBody>
                  <a:tcPr marL="84406" marR="844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endParaRPr kumimoji="0" lang="en-US" sz="1200" b="1" i="0" u="none" strike="noStrike" cap="none" normalizeH="0" baseline="0" dirty="0" smtClean="0">
                        <a:ln>
                          <a:noFill/>
                        </a:ln>
                        <a:solidFill>
                          <a:schemeClr val="tx1"/>
                        </a:solidFill>
                        <a:effectLst/>
                        <a:latin typeface="Arial" pitchFamily="34"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Lunch </a:t>
                      </a:r>
                    </a:p>
                  </a:txBody>
                  <a:tcPr marL="84406" marR="844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184550">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2.00 pm – 5.00 pm</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9.</a:t>
                      </a:r>
                    </a:p>
                    <a:p>
                      <a:pPr marL="1588" marR="0" lvl="1" indent="0" algn="ctr" defTabSz="914400" rtl="0" eaLnBrk="0" fontAlgn="base" latinLnBrk="0" hangingPunct="0">
                        <a:lnSpc>
                          <a:spcPct val="100000"/>
                        </a:lnSpc>
                        <a:spcBef>
                          <a:spcPts val="0"/>
                        </a:spcBef>
                        <a:spcAft>
                          <a:spcPct val="0"/>
                        </a:spcAft>
                        <a:buClr>
                          <a:schemeClr val="accent1"/>
                        </a:buClr>
                        <a:buSzPct val="85000"/>
                        <a:buFont typeface="Wingdings 2" pitchFamily="18" charset="2"/>
                        <a:buNone/>
                        <a:tabLst/>
                      </a:pPr>
                      <a:r>
                        <a:rPr kumimoji="0" lang="en-US" sz="1200" b="0" i="0" u="none" strike="noStrike" cap="none" normalizeH="0" baseline="0" dirty="0" smtClean="0">
                          <a:ln>
                            <a:noFill/>
                          </a:ln>
                          <a:solidFill>
                            <a:schemeClr val="tx1"/>
                          </a:solidFill>
                          <a:effectLst/>
                          <a:latin typeface="Arial" pitchFamily="34" charset="0"/>
                        </a:rPr>
                        <a:t> </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itchFamily="34" charset="0"/>
                          <a:ea typeface="+mn-ea"/>
                          <a:cs typeface="Arial" pitchFamily="34" charset="0"/>
                        </a:rPr>
                        <a:t>What</a:t>
                      </a:r>
                      <a:r>
                        <a:rPr lang="en-US" sz="1200" b="1" kern="1200" baseline="0" dirty="0" smtClean="0">
                          <a:solidFill>
                            <a:schemeClr val="tx1"/>
                          </a:solidFill>
                          <a:effectLst/>
                          <a:latin typeface="Arial" pitchFamily="34" charset="0"/>
                          <a:ea typeface="+mn-ea"/>
                          <a:cs typeface="Arial" pitchFamily="34" charset="0"/>
                        </a:rPr>
                        <a:t> make Value Stream Lean? 8 Rules</a:t>
                      </a:r>
                    </a:p>
                    <a:p>
                      <a:pPr marL="401638" marR="0" lvl="1" indent="-28575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Arial" pitchFamily="34" charset="0"/>
                        <a:ea typeface="+mn-ea"/>
                        <a:cs typeface="Arial" pitchFamily="34" charset="0"/>
                      </a:endParaRP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itchFamily="34" charset="0"/>
                          <a:ea typeface="+mn-ea"/>
                          <a:cs typeface="Arial" pitchFamily="34" charset="0"/>
                        </a:rPr>
                        <a:t>Exercise 4 – Group</a:t>
                      </a:r>
                      <a:r>
                        <a:rPr lang="en-US" sz="1200" b="1" kern="1200" baseline="0" dirty="0" smtClean="0">
                          <a:solidFill>
                            <a:schemeClr val="tx1"/>
                          </a:solidFill>
                          <a:effectLst/>
                          <a:latin typeface="Arial" pitchFamily="34" charset="0"/>
                          <a:ea typeface="+mn-ea"/>
                          <a:cs typeface="Arial" pitchFamily="34" charset="0"/>
                        </a:rPr>
                        <a:t> Activities: Project Presentation</a:t>
                      </a: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Arial" pitchFamily="34" charset="0"/>
                          <a:ea typeface="+mn-ea"/>
                          <a:cs typeface="Arial" pitchFamily="34" charset="0"/>
                        </a:rPr>
                        <a:t>Action Plan</a:t>
                      </a:r>
                    </a:p>
                    <a:p>
                      <a:pPr marL="401638" marR="0" lvl="1" indent="-28575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Arial" pitchFamily="34" charset="0"/>
                        </a:rPr>
                        <a:t>Conclusion</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 name="Rectangle 2"/>
          <p:cNvSpPr>
            <a:spLocks noChangeArrowheads="1"/>
          </p:cNvSpPr>
          <p:nvPr/>
        </p:nvSpPr>
        <p:spPr bwMode="auto">
          <a:xfrm>
            <a:off x="685800" y="258762"/>
            <a:ext cx="7772400" cy="579438"/>
          </a:xfrm>
          <a:prstGeom prst="rect">
            <a:avLst/>
          </a:prstGeom>
          <a:noFill/>
          <a:ln w="9525">
            <a:noFill/>
            <a:miter lim="800000"/>
            <a:headEnd/>
            <a:tailEnd/>
          </a:ln>
        </p:spPr>
        <p:txBody>
          <a:bodyPr wrap="square">
            <a:spAutoFit/>
          </a:bodyPr>
          <a:lstStyle/>
          <a:p>
            <a:pPr algn="ctr">
              <a:spcBef>
                <a:spcPct val="0"/>
              </a:spcBef>
              <a:buFontTx/>
              <a:buNone/>
            </a:pPr>
            <a:r>
              <a:rPr lang="en-US" sz="3200" b="1" dirty="0" smtClean="0">
                <a:solidFill>
                  <a:srgbClr val="000099"/>
                </a:solidFill>
                <a:effectLst>
                  <a:outerShdw blurRad="38100" dist="38100" dir="2700000" algn="tl">
                    <a:srgbClr val="000000"/>
                  </a:outerShdw>
                </a:effectLst>
                <a:latin typeface="Arial" pitchFamily="34" charset="0"/>
              </a:rPr>
              <a:t>TENTATIVE  PROGRAM – Day 2</a:t>
            </a:r>
            <a:endParaRPr lang="en-US" sz="3200" b="1" dirty="0">
              <a:solidFill>
                <a:srgbClr val="000099"/>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6194655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smtClean="0">
                <a:solidFill>
                  <a:srgbClr val="7030A0"/>
                </a:solidFill>
                <a:latin typeface="Times New Roman" pitchFamily="18" charset="0"/>
                <a:cs typeface="Times New Roman" pitchFamily="18" charset="0"/>
              </a:rPr>
              <a:t>3. Waiting</a:t>
            </a:r>
            <a:endParaRPr lang="en-US" altLang="en-US" smtClean="0"/>
          </a:p>
        </p:txBody>
      </p:sp>
      <p:sp>
        <p:nvSpPr>
          <p:cNvPr id="13315" name="Content Placeholder 2"/>
          <p:cNvSpPr>
            <a:spLocks noGrp="1"/>
          </p:cNvSpPr>
          <p:nvPr>
            <p:ph idx="4294967295"/>
          </p:nvPr>
        </p:nvSpPr>
        <p:spPr>
          <a:xfrm>
            <a:off x="304800" y="1418965"/>
            <a:ext cx="8504238" cy="4572000"/>
          </a:xfrm>
        </p:spPr>
        <p:txBody>
          <a:bodyPr/>
          <a:lstStyle/>
          <a:p>
            <a:r>
              <a:rPr lang="en-US" altLang="en-US" sz="2400" dirty="0" smtClean="0">
                <a:latin typeface="Times New Roman" pitchFamily="18" charset="0"/>
                <a:cs typeface="Times New Roman" pitchFamily="18" charset="0"/>
              </a:rPr>
              <a:t>Waiting for anything – people, task, paper, signatures, approvals, etc. This idle time is created when waiting for invoices, copier, parts, materials, machines, information, signatures, help, approvals, special task, etc.</a:t>
            </a:r>
          </a:p>
          <a:p>
            <a:r>
              <a:rPr lang="en-US" altLang="en-US" sz="2400" dirty="0" smtClean="0">
                <a:latin typeface="Times New Roman" pitchFamily="18" charset="0"/>
                <a:cs typeface="Times New Roman" pitchFamily="18" charset="0"/>
              </a:rPr>
              <a:t>Lead to time waste which is money / cost</a:t>
            </a:r>
          </a:p>
          <a:p>
            <a:r>
              <a:rPr lang="en-US" altLang="en-US" sz="2400" dirty="0" smtClean="0">
                <a:latin typeface="Times New Roman" pitchFamily="18" charset="0"/>
                <a:cs typeface="Times New Roman" pitchFamily="18" charset="0"/>
              </a:rPr>
              <a:t>Causes of waiting:</a:t>
            </a:r>
          </a:p>
          <a:p>
            <a:pPr lvl="1"/>
            <a:r>
              <a:rPr lang="en-US" altLang="en-US" sz="2000" dirty="0" smtClean="0">
                <a:latin typeface="Times New Roman" pitchFamily="18" charset="0"/>
                <a:cs typeface="Times New Roman" pitchFamily="18" charset="0"/>
              </a:rPr>
              <a:t>Unbalanced workload</a:t>
            </a:r>
          </a:p>
          <a:p>
            <a:pPr lvl="1"/>
            <a:r>
              <a:rPr lang="en-US" altLang="en-US" sz="2000" dirty="0" smtClean="0">
                <a:latin typeface="Times New Roman" pitchFamily="18" charset="0"/>
                <a:cs typeface="Times New Roman" pitchFamily="18" charset="0"/>
              </a:rPr>
              <a:t>Too few office machines</a:t>
            </a:r>
          </a:p>
          <a:p>
            <a:pPr lvl="1"/>
            <a:r>
              <a:rPr lang="en-US" altLang="en-US" sz="2000" dirty="0" smtClean="0">
                <a:latin typeface="Times New Roman" pitchFamily="18" charset="0"/>
                <a:cs typeface="Times New Roman" pitchFamily="18" charset="0"/>
              </a:rPr>
              <a:t>No clear office protocol</a:t>
            </a:r>
          </a:p>
          <a:p>
            <a:pPr lvl="1"/>
            <a:r>
              <a:rPr lang="en-US" altLang="en-US" sz="2000" dirty="0" smtClean="0">
                <a:latin typeface="Times New Roman" pitchFamily="18" charset="0"/>
                <a:cs typeface="Times New Roman" pitchFamily="18" charset="0"/>
              </a:rPr>
              <a:t>Upstream quality problems</a:t>
            </a:r>
          </a:p>
          <a:p>
            <a:pPr lvl="1"/>
            <a:r>
              <a:rPr lang="en-US" altLang="en-US" sz="2000" dirty="0" smtClean="0">
                <a:latin typeface="Times New Roman" pitchFamily="18" charset="0"/>
                <a:cs typeface="Times New Roman" pitchFamily="18" charset="0"/>
              </a:rPr>
              <a:t>Waiting for a signature approval</a:t>
            </a:r>
          </a:p>
          <a:p>
            <a:endParaRPr lang="en-US" altLang="en-US" dirty="0" smtClean="0"/>
          </a:p>
          <a:p>
            <a:endParaRPr lang="en-US" altLang="en-US" dirty="0" smtClean="0"/>
          </a:p>
        </p:txBody>
      </p:sp>
      <p:pic>
        <p:nvPicPr>
          <p:cNvPr id="13316" name="Picture 8" descr="j034727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895600"/>
            <a:ext cx="160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472" y="4267200"/>
            <a:ext cx="12691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4" descr="j039573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152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727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smtClean="0">
                <a:solidFill>
                  <a:srgbClr val="0000FF"/>
                </a:solidFill>
                <a:latin typeface="Times New Roman" pitchFamily="18" charset="0"/>
                <a:cs typeface="Times New Roman" pitchFamily="18" charset="0"/>
              </a:rPr>
              <a:t>4. Not using employees</a:t>
            </a:r>
            <a:endParaRPr lang="en-US" altLang="en-US" smtClean="0"/>
          </a:p>
        </p:txBody>
      </p:sp>
      <p:sp>
        <p:nvSpPr>
          <p:cNvPr id="14339" name="Content Placeholder 2"/>
          <p:cNvSpPr>
            <a:spLocks noGrp="1"/>
          </p:cNvSpPr>
          <p:nvPr>
            <p:ph idx="4294967295"/>
          </p:nvPr>
        </p:nvSpPr>
        <p:spPr>
          <a:xfrm>
            <a:off x="152400" y="1646238"/>
            <a:ext cx="8229600" cy="4525962"/>
          </a:xfrm>
        </p:spPr>
        <p:txBody>
          <a:bodyPr/>
          <a:lstStyle/>
          <a:p>
            <a:r>
              <a:rPr lang="en-US" altLang="en-US" sz="2400" dirty="0" smtClean="0">
                <a:latin typeface="Times New Roman" pitchFamily="18" charset="0"/>
                <a:cs typeface="Times New Roman" pitchFamily="18" charset="0"/>
              </a:rPr>
              <a:t>Failing to take advantage of employees’ skills. For example, does management seek out their ideas for improvement or put them in correct task? If so, do they act on them?</a:t>
            </a:r>
          </a:p>
          <a:p>
            <a:pPr>
              <a:buFont typeface="Wingdings" pitchFamily="2" charset="2"/>
              <a:buChar char="Ø"/>
            </a:pPr>
            <a:r>
              <a:rPr lang="en-US" altLang="en-US" sz="2400" dirty="0" smtClean="0">
                <a:latin typeface="Times New Roman" pitchFamily="18" charset="0"/>
                <a:cs typeface="Times New Roman" pitchFamily="18" charset="0"/>
              </a:rPr>
              <a:t>The waste of not able to use people’s Abilities, Skill and Knowledge (ASK) in appropriate place and time.</a:t>
            </a:r>
          </a:p>
          <a:p>
            <a:pPr>
              <a:buFont typeface="Wingdings" pitchFamily="2" charset="2"/>
              <a:buChar char="Ø"/>
            </a:pPr>
            <a:r>
              <a:rPr lang="en-US" altLang="en-US" sz="2400" dirty="0" smtClean="0">
                <a:latin typeface="Times New Roman" pitchFamily="18" charset="0"/>
                <a:cs typeface="Times New Roman" pitchFamily="18" charset="0"/>
              </a:rPr>
              <a:t>Causes of underutilized people:</a:t>
            </a:r>
          </a:p>
          <a:p>
            <a:r>
              <a:rPr lang="en-US" altLang="en-US" sz="2400" dirty="0" smtClean="0">
                <a:latin typeface="Times New Roman" pitchFamily="18" charset="0"/>
                <a:cs typeface="Times New Roman" pitchFamily="18" charset="0"/>
              </a:rPr>
              <a:t>Old way of thinking, politics, the business culture</a:t>
            </a:r>
          </a:p>
          <a:p>
            <a:r>
              <a:rPr lang="en-US" altLang="en-US" sz="2400" dirty="0" smtClean="0">
                <a:latin typeface="Times New Roman" pitchFamily="18" charset="0"/>
                <a:cs typeface="Times New Roman" pitchFamily="18" charset="0"/>
              </a:rPr>
              <a:t>Poor hiring practices</a:t>
            </a:r>
          </a:p>
          <a:p>
            <a:r>
              <a:rPr lang="en-US" altLang="en-US" sz="2400" dirty="0" smtClean="0">
                <a:latin typeface="Times New Roman" pitchFamily="18" charset="0"/>
                <a:cs typeface="Times New Roman" pitchFamily="18" charset="0"/>
              </a:rPr>
              <a:t>Low or no investment in training</a:t>
            </a:r>
          </a:p>
          <a:p>
            <a:r>
              <a:rPr lang="en-US" altLang="en-US" sz="2400" dirty="0" smtClean="0">
                <a:latin typeface="Times New Roman" pitchFamily="18" charset="0"/>
                <a:cs typeface="Times New Roman" pitchFamily="18" charset="0"/>
              </a:rPr>
              <a:t>Low-pay, high-turnover strategy</a:t>
            </a:r>
            <a:endParaRPr lang="en-US" altLang="en-US" dirty="0" smtClean="0"/>
          </a:p>
          <a:p>
            <a:endParaRPr lang="en-US" altLang="en-US" dirty="0" smtClean="0"/>
          </a:p>
        </p:txBody>
      </p:sp>
      <p:pic>
        <p:nvPicPr>
          <p:cNvPr id="14340" name="Picture 7" descr="j040797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20040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3513"/>
            <a:ext cx="14668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j040610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463" y="5441950"/>
            <a:ext cx="2133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556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smtClean="0">
                <a:solidFill>
                  <a:srgbClr val="993300"/>
                </a:solidFill>
                <a:latin typeface="Times New Roman" pitchFamily="18" charset="0"/>
                <a:cs typeface="Times New Roman" pitchFamily="18" charset="0"/>
              </a:rPr>
              <a:t>5. Transportation</a:t>
            </a:r>
            <a:endParaRPr lang="en-US" altLang="en-US" smtClean="0"/>
          </a:p>
        </p:txBody>
      </p:sp>
      <p:sp>
        <p:nvSpPr>
          <p:cNvPr id="15363" name="Content Placeholder 2"/>
          <p:cNvSpPr>
            <a:spLocks noGrp="1"/>
          </p:cNvSpPr>
          <p:nvPr>
            <p:ph idx="4294967295"/>
          </p:nvPr>
        </p:nvSpPr>
        <p:spPr>
          <a:xfrm>
            <a:off x="457200" y="1219200"/>
            <a:ext cx="8534400" cy="5072063"/>
          </a:xfrm>
        </p:spPr>
        <p:txBody>
          <a:bodyPr/>
          <a:lstStyle/>
          <a:p>
            <a:r>
              <a:rPr lang="en-US" altLang="en-US" sz="2400" dirty="0" smtClean="0">
                <a:latin typeface="Times New Roman" pitchFamily="18" charset="0"/>
                <a:cs typeface="Times New Roman" pitchFamily="18" charset="0"/>
              </a:rPr>
              <a:t>Transporting time of documents and materials around the office until the next step. There is an opportunity for the process to break as work gets lost, misunderstood, etc. Minimizing the number of touches in a process is can make a process lean.</a:t>
            </a:r>
          </a:p>
          <a:p>
            <a:pPr>
              <a:buFont typeface="Wingdings" pitchFamily="2" charset="2"/>
              <a:buChar char="Ø"/>
            </a:pPr>
            <a:r>
              <a:rPr lang="en-US" altLang="en-US" sz="2400" dirty="0" smtClean="0">
                <a:latin typeface="Times New Roman" pitchFamily="18" charset="0"/>
                <a:cs typeface="Times New Roman" pitchFamily="18" charset="0"/>
              </a:rPr>
              <a:t>Movement of people that does not add value to the product or service</a:t>
            </a:r>
          </a:p>
          <a:p>
            <a:pPr>
              <a:buFont typeface="Wingdings" pitchFamily="2" charset="2"/>
              <a:buChar char="Ø"/>
            </a:pPr>
            <a:r>
              <a:rPr lang="en-US" altLang="en-US" sz="2400" dirty="0" smtClean="0">
                <a:latin typeface="Times New Roman" pitchFamily="18" charset="0"/>
                <a:cs typeface="Times New Roman" pitchFamily="18" charset="0"/>
              </a:rPr>
              <a:t>Causes of transportation waste:</a:t>
            </a:r>
          </a:p>
          <a:p>
            <a:pPr lvl="1"/>
            <a:r>
              <a:rPr lang="en-US" altLang="en-US" sz="2000" dirty="0" smtClean="0">
                <a:latin typeface="Times New Roman" pitchFamily="18" charset="0"/>
                <a:cs typeface="Times New Roman" pitchFamily="18" charset="0"/>
              </a:rPr>
              <a:t>Poor office layout</a:t>
            </a:r>
          </a:p>
          <a:p>
            <a:pPr lvl="1"/>
            <a:r>
              <a:rPr lang="en-US" altLang="en-US" sz="2000" dirty="0" smtClean="0">
                <a:latin typeface="Times New Roman" pitchFamily="18" charset="0"/>
                <a:cs typeface="Times New Roman" pitchFamily="18" charset="0"/>
              </a:rPr>
              <a:t>Processing extra paperwork</a:t>
            </a:r>
          </a:p>
          <a:p>
            <a:pPr lvl="1"/>
            <a:r>
              <a:rPr lang="en-US" altLang="en-US" sz="2000" dirty="0" smtClean="0">
                <a:latin typeface="Times New Roman" pitchFamily="18" charset="0"/>
                <a:cs typeface="Times New Roman" pitchFamily="18" charset="0"/>
              </a:rPr>
              <a:t>Office processes that are not located near each other</a:t>
            </a:r>
          </a:p>
          <a:p>
            <a:pPr lvl="1"/>
            <a:r>
              <a:rPr lang="en-US" altLang="en-US" sz="2000" dirty="0" smtClean="0">
                <a:latin typeface="Times New Roman" pitchFamily="18" charset="0"/>
                <a:cs typeface="Times New Roman" pitchFamily="18" charset="0"/>
              </a:rPr>
              <a:t>Poor understanding of the process flow</a:t>
            </a:r>
          </a:p>
          <a:p>
            <a:pPr lvl="1"/>
            <a:r>
              <a:rPr lang="en-US" altLang="en-US" sz="2000" dirty="0" smtClean="0">
                <a:latin typeface="Times New Roman" pitchFamily="18" charset="0"/>
                <a:cs typeface="Times New Roman" pitchFamily="18" charset="0"/>
              </a:rPr>
              <a:t>Large batch sizes</a:t>
            </a:r>
          </a:p>
          <a:p>
            <a:pPr lvl="1"/>
            <a:r>
              <a:rPr lang="en-US" altLang="en-US" sz="2000" dirty="0" smtClean="0">
                <a:latin typeface="Times New Roman" pitchFamily="18" charset="0"/>
                <a:cs typeface="Times New Roman" pitchFamily="18" charset="0"/>
              </a:rPr>
              <a:t>Large storage areas</a:t>
            </a:r>
          </a:p>
          <a:p>
            <a:endParaRPr lang="en-US" altLang="en-US" sz="2400" dirty="0" smtClean="0">
              <a:latin typeface="Times New Roman" pitchFamily="18" charset="0"/>
              <a:cs typeface="Times New Roman" pitchFamily="18" charset="0"/>
            </a:endParaRPr>
          </a:p>
          <a:p>
            <a:endParaRPr lang="en-US" altLang="en-US" sz="2400" dirty="0" smtClean="0"/>
          </a:p>
        </p:txBody>
      </p:sp>
      <p:pic>
        <p:nvPicPr>
          <p:cNvPr id="4" name="Picture 9" descr="j02341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071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81400"/>
            <a:ext cx="19050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6" name="Group 4"/>
          <p:cNvGrpSpPr>
            <a:grpSpLocks/>
          </p:cNvGrpSpPr>
          <p:nvPr/>
        </p:nvGrpSpPr>
        <p:grpSpPr bwMode="auto">
          <a:xfrm>
            <a:off x="6868582" y="152400"/>
            <a:ext cx="2123017" cy="1066800"/>
            <a:chOff x="3504" y="2064"/>
            <a:chExt cx="2016" cy="1060"/>
          </a:xfrm>
        </p:grpSpPr>
        <p:pic>
          <p:nvPicPr>
            <p:cNvPr id="153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2064"/>
              <a:ext cx="2016" cy="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6" descr="j035454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14" y="2640"/>
              <a:ext cx="42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282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b="1" dirty="0" smtClean="0">
                <a:solidFill>
                  <a:srgbClr val="003366"/>
                </a:solidFill>
                <a:latin typeface="Times New Roman" pitchFamily="18" charset="0"/>
                <a:cs typeface="Times New Roman" pitchFamily="18" charset="0"/>
              </a:rPr>
              <a:t>6. Inventory/backlog</a:t>
            </a:r>
            <a:endParaRPr lang="en-US" altLang="en-US" dirty="0" smtClean="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5"/>
          <p:cNvGrpSpPr>
            <a:grpSpLocks/>
          </p:cNvGrpSpPr>
          <p:nvPr/>
        </p:nvGrpSpPr>
        <p:grpSpPr bwMode="auto">
          <a:xfrm>
            <a:off x="5562600" y="4870450"/>
            <a:ext cx="2209800" cy="1701800"/>
            <a:chOff x="144" y="1344"/>
            <a:chExt cx="3216" cy="2032"/>
          </a:xfrm>
        </p:grpSpPr>
        <p:pic>
          <p:nvPicPr>
            <p:cNvPr id="1639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1344"/>
              <a:ext cx="1652"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1680"/>
              <a:ext cx="2016"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971800"/>
            <a:ext cx="20415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3"/>
          <p:cNvSpPr>
            <a:spLocks noChangeArrowheads="1"/>
          </p:cNvSpPr>
          <p:nvPr/>
        </p:nvSpPr>
        <p:spPr bwMode="auto">
          <a:xfrm>
            <a:off x="496888" y="1422400"/>
            <a:ext cx="7772400" cy="470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US" altLang="en-US" dirty="0">
                <a:latin typeface="Times New Roman" pitchFamily="18" charset="0"/>
                <a:cs typeface="Times New Roman" pitchFamily="18" charset="0"/>
              </a:rPr>
              <a:t>Not just an abundance of supply, but also a backlog of work that leads to even greater waste as workers must spend time and effort managing and working around the backlog </a:t>
            </a:r>
          </a:p>
          <a:p>
            <a:pPr>
              <a:spcBef>
                <a:spcPct val="20000"/>
              </a:spcBef>
            </a:pPr>
            <a:r>
              <a:rPr lang="en-US" altLang="en-US" b="1" dirty="0">
                <a:solidFill>
                  <a:srgbClr val="FF0000"/>
                </a:solidFill>
                <a:latin typeface="Times New Roman" pitchFamily="18" charset="0"/>
                <a:cs typeface="Times New Roman" pitchFamily="18" charset="0"/>
              </a:rPr>
              <a:t>Any supply in excess of one-piece flow</a:t>
            </a:r>
          </a:p>
          <a:p>
            <a:r>
              <a:rPr lang="en-US" altLang="en-US" sz="1600" dirty="0">
                <a:latin typeface="Times New Roman" pitchFamily="18" charset="0"/>
                <a:cs typeface="Times New Roman" pitchFamily="18" charset="0"/>
              </a:rPr>
              <a:t>- Often the result of “Overproduction” </a:t>
            </a:r>
          </a:p>
          <a:p>
            <a:r>
              <a:rPr lang="en-US" altLang="en-US" sz="1600" dirty="0">
                <a:latin typeface="Times New Roman" pitchFamily="18" charset="0"/>
                <a:cs typeface="Times New Roman" pitchFamily="18" charset="0"/>
              </a:rPr>
              <a:t>- Unbalanced workload</a:t>
            </a:r>
          </a:p>
          <a:p>
            <a:r>
              <a:rPr lang="en-US" altLang="en-US" sz="1600" dirty="0">
                <a:latin typeface="Times New Roman" pitchFamily="18" charset="0"/>
                <a:cs typeface="Times New Roman" pitchFamily="18" charset="0"/>
              </a:rPr>
              <a:t>- Improper scheduling</a:t>
            </a:r>
          </a:p>
          <a:p>
            <a:r>
              <a:rPr lang="en-US" altLang="en-US" sz="1600" dirty="0">
                <a:latin typeface="Times New Roman" pitchFamily="18" charset="0"/>
                <a:cs typeface="Times New Roman" pitchFamily="18" charset="0"/>
              </a:rPr>
              <a:t>- Unreliable suppliers</a:t>
            </a:r>
          </a:p>
          <a:p>
            <a:r>
              <a:rPr lang="en-US" altLang="en-US" sz="1600" b="1" dirty="0" smtClean="0">
                <a:solidFill>
                  <a:schemeClr val="accent2"/>
                </a:solidFill>
                <a:latin typeface="Times New Roman" pitchFamily="18" charset="0"/>
                <a:cs typeface="Times New Roman" pitchFamily="18" charset="0"/>
              </a:rPr>
              <a:t>Examples</a:t>
            </a:r>
            <a:r>
              <a:rPr lang="en-US" altLang="en-US" sz="1600" b="1" dirty="0">
                <a:solidFill>
                  <a:schemeClr val="accent2"/>
                </a:solidFill>
                <a:latin typeface="Times New Roman" pitchFamily="18" charset="0"/>
                <a:cs typeface="Times New Roman" pitchFamily="18" charset="0"/>
              </a:rPr>
              <a:t>:</a:t>
            </a:r>
            <a:endParaRPr lang="en-US" altLang="en-US" sz="1600" b="1" dirty="0">
              <a:latin typeface="Times New Roman" pitchFamily="18" charset="0"/>
              <a:cs typeface="Times New Roman" pitchFamily="18" charset="0"/>
            </a:endParaRPr>
          </a:p>
          <a:p>
            <a:pPr>
              <a:buFontTx/>
              <a:buChar char="-"/>
            </a:pPr>
            <a:r>
              <a:rPr lang="en-US" altLang="en-US" sz="1600" dirty="0">
                <a:latin typeface="Times New Roman" pitchFamily="18" charset="0"/>
                <a:cs typeface="Times New Roman" pitchFamily="18" charset="0"/>
              </a:rPr>
              <a:t> Finished Good Inventory</a:t>
            </a:r>
          </a:p>
          <a:p>
            <a:pPr>
              <a:buFontTx/>
              <a:buChar char="-"/>
            </a:pPr>
            <a:r>
              <a:rPr lang="en-US" altLang="en-US" sz="1600" dirty="0">
                <a:latin typeface="Times New Roman" pitchFamily="18" charset="0"/>
                <a:cs typeface="Times New Roman" pitchFamily="18" charset="0"/>
              </a:rPr>
              <a:t> Work In Process Inventory</a:t>
            </a:r>
          </a:p>
          <a:p>
            <a:pPr>
              <a:buFontTx/>
              <a:buChar char="-"/>
            </a:pPr>
            <a:r>
              <a:rPr lang="en-US" altLang="en-US" sz="1600" dirty="0">
                <a:latin typeface="Times New Roman" pitchFamily="18" charset="0"/>
                <a:cs typeface="Times New Roman" pitchFamily="18" charset="0"/>
              </a:rPr>
              <a:t> Supplies Inventory</a:t>
            </a:r>
          </a:p>
          <a:p>
            <a:pPr>
              <a:buFontTx/>
              <a:buChar char="-"/>
            </a:pPr>
            <a:r>
              <a:rPr lang="en-US" altLang="en-US" sz="1600" dirty="0">
                <a:latin typeface="Times New Roman" pitchFamily="18" charset="0"/>
                <a:cs typeface="Times New Roman" pitchFamily="18" charset="0"/>
              </a:rPr>
              <a:t> Staged or “kitted” Inventory</a:t>
            </a:r>
          </a:p>
          <a:p>
            <a:r>
              <a:rPr lang="en-US" altLang="en-US" sz="1600" b="1" dirty="0" smtClean="0">
                <a:solidFill>
                  <a:schemeClr val="accent2"/>
                </a:solidFill>
                <a:latin typeface="Times New Roman" pitchFamily="18" charset="0"/>
                <a:cs typeface="Times New Roman" pitchFamily="18" charset="0"/>
              </a:rPr>
              <a:t>Solutions</a:t>
            </a:r>
            <a:r>
              <a:rPr lang="en-US" altLang="en-US" sz="1600" b="1" dirty="0">
                <a:solidFill>
                  <a:schemeClr val="accent2"/>
                </a:solidFill>
                <a:latin typeface="Times New Roman" pitchFamily="18" charset="0"/>
                <a:cs typeface="Times New Roman" pitchFamily="18" charset="0"/>
              </a:rPr>
              <a:t>:</a:t>
            </a:r>
            <a:endParaRPr lang="en-US" altLang="en-US" sz="1600" dirty="0">
              <a:latin typeface="Times New Roman" pitchFamily="18" charset="0"/>
              <a:cs typeface="Times New Roman" pitchFamily="18" charset="0"/>
            </a:endParaRPr>
          </a:p>
          <a:p>
            <a:pPr>
              <a:buFontTx/>
              <a:buChar char="-"/>
            </a:pPr>
            <a:r>
              <a:rPr lang="en-US" altLang="en-US" sz="1600" dirty="0">
                <a:latin typeface="Times New Roman" pitchFamily="18" charset="0"/>
                <a:cs typeface="Times New Roman" pitchFamily="18" charset="0"/>
              </a:rPr>
              <a:t> Make to Customer Order</a:t>
            </a:r>
          </a:p>
          <a:p>
            <a:pPr>
              <a:buFontTx/>
              <a:buChar char="-"/>
            </a:pP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Kanban</a:t>
            </a:r>
            <a:r>
              <a:rPr lang="en-US" altLang="en-US" sz="1600" dirty="0">
                <a:latin typeface="Times New Roman" pitchFamily="18" charset="0"/>
                <a:cs typeface="Times New Roman" pitchFamily="18" charset="0"/>
              </a:rPr>
              <a:t> Pull System</a:t>
            </a:r>
          </a:p>
          <a:p>
            <a:pPr>
              <a:buFontTx/>
              <a:buChar char="-"/>
            </a:pPr>
            <a:r>
              <a:rPr lang="en-US" altLang="en-US" sz="1600" dirty="0">
                <a:latin typeface="Times New Roman" pitchFamily="18" charset="0"/>
                <a:cs typeface="Times New Roman" pitchFamily="18" charset="0"/>
              </a:rPr>
              <a:t> Eliminate Inventory Storage Areas</a:t>
            </a:r>
          </a:p>
          <a:p>
            <a:pPr>
              <a:buFontTx/>
              <a:buChar char="-"/>
            </a:pPr>
            <a:r>
              <a:rPr lang="en-US" altLang="en-US" sz="1600" dirty="0">
                <a:latin typeface="Times New Roman" pitchFamily="18" charset="0"/>
                <a:cs typeface="Times New Roman" pitchFamily="18" charset="0"/>
              </a:rPr>
              <a:t> Identify bottle-neck or Use TOC</a:t>
            </a:r>
          </a:p>
        </p:txBody>
      </p:sp>
    </p:spTree>
    <p:extLst>
      <p:ext uri="{BB962C8B-B14F-4D97-AF65-F5344CB8AC3E}">
        <p14:creationId xmlns:p14="http://schemas.microsoft.com/office/powerpoint/2010/main" val="161567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smtClean="0">
                <a:solidFill>
                  <a:srgbClr val="660066"/>
                </a:solidFill>
                <a:latin typeface="Times New Roman" pitchFamily="18" charset="0"/>
                <a:cs typeface="Times New Roman" pitchFamily="18" charset="0"/>
              </a:rPr>
              <a:t>7. Motion</a:t>
            </a:r>
            <a:endParaRPr lang="en-US" altLang="en-US" smtClean="0"/>
          </a:p>
        </p:txBody>
      </p:sp>
      <p:sp>
        <p:nvSpPr>
          <p:cNvPr id="3" name="Content Placeholder 2"/>
          <p:cNvSpPr>
            <a:spLocks noGrp="1"/>
          </p:cNvSpPr>
          <p:nvPr>
            <p:ph idx="4294967295"/>
          </p:nvPr>
        </p:nvSpPr>
        <p:spPr>
          <a:xfrm>
            <a:off x="228600" y="1905000"/>
            <a:ext cx="8229600" cy="4191000"/>
          </a:xfrm>
        </p:spPr>
        <p:txBody>
          <a:bodyPr>
            <a:normAutofit fontScale="92500"/>
          </a:bodyPr>
          <a:lstStyle/>
          <a:p>
            <a:pPr>
              <a:defRPr/>
            </a:pPr>
            <a:r>
              <a:rPr lang="en-US" sz="2400" dirty="0" smtClean="0">
                <a:latin typeface="Times New Roman" pitchFamily="18" charset="0"/>
                <a:cs typeface="Times New Roman" pitchFamily="18" charset="0"/>
              </a:rPr>
              <a:t>Excess motion on the part of the worker. For example, a poor office layout might require a worker to spend too much time walking between one point to another point where work equipment is located.</a:t>
            </a: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Movement of people that does not add value to the product or </a:t>
            </a:r>
            <a:r>
              <a:rPr lang="en-US" sz="2400" dirty="0" smtClean="0">
                <a:latin typeface="Times New Roman" pitchFamily="18" charset="0"/>
                <a:cs typeface="Times New Roman" pitchFamily="18" charset="0"/>
              </a:rPr>
              <a:t>service. It is a waste in time and effort.</a:t>
            </a:r>
            <a:endParaRPr lang="en-US" sz="2400" dirty="0">
              <a:latin typeface="Times New Roman" pitchFamily="18" charset="0"/>
              <a:cs typeface="Times New Roman" pitchFamily="18" charset="0"/>
            </a:endParaRPr>
          </a:p>
          <a:p>
            <a:pPr>
              <a:buFont typeface="Wingdings" pitchFamily="2" charset="2"/>
              <a:buChar char="Ø"/>
              <a:defRPr/>
            </a:pPr>
            <a:r>
              <a:rPr lang="en-US" sz="2400" dirty="0" smtClean="0">
                <a:latin typeface="Times New Roman" pitchFamily="18" charset="0"/>
                <a:cs typeface="Times New Roman" pitchFamily="18" charset="0"/>
              </a:rPr>
              <a:t>Causes </a:t>
            </a:r>
            <a:r>
              <a:rPr lang="en-US" sz="2400" dirty="0">
                <a:latin typeface="Times New Roman" pitchFamily="18" charset="0"/>
                <a:cs typeface="Times New Roman" pitchFamily="18" charset="0"/>
              </a:rPr>
              <a:t>of motion </a:t>
            </a:r>
            <a:r>
              <a:rPr lang="en-US" sz="2400" dirty="0" smtClean="0">
                <a:latin typeface="Times New Roman" pitchFamily="18" charset="0"/>
                <a:cs typeface="Times New Roman" pitchFamily="18" charset="0"/>
              </a:rPr>
              <a:t>waste</a:t>
            </a:r>
          </a:p>
          <a:p>
            <a:pPr lvl="1">
              <a:defRPr/>
            </a:pPr>
            <a:r>
              <a:rPr lang="en-US" sz="2000" dirty="0" smtClean="0">
                <a:latin typeface="Times New Roman" pitchFamily="18" charset="0"/>
                <a:cs typeface="Times New Roman" pitchFamily="18" charset="0"/>
              </a:rPr>
              <a:t>Poor </a:t>
            </a:r>
            <a:r>
              <a:rPr lang="en-US" sz="2000" dirty="0">
                <a:latin typeface="Times New Roman" pitchFamily="18" charset="0"/>
                <a:cs typeface="Times New Roman" pitchFamily="18" charset="0"/>
              </a:rPr>
              <a:t>people/machine effectiveness</a:t>
            </a:r>
          </a:p>
          <a:p>
            <a:pPr lvl="1">
              <a:defRPr/>
            </a:pPr>
            <a:r>
              <a:rPr lang="en-US" sz="2000" dirty="0">
                <a:latin typeface="Times New Roman" pitchFamily="18" charset="0"/>
                <a:cs typeface="Times New Roman" pitchFamily="18" charset="0"/>
              </a:rPr>
              <a:t>Poor office layout</a:t>
            </a:r>
          </a:p>
          <a:p>
            <a:pPr lvl="1">
              <a:defRPr/>
            </a:pPr>
            <a:r>
              <a:rPr lang="en-US" sz="2000" dirty="0">
                <a:latin typeface="Times New Roman" pitchFamily="18" charset="0"/>
                <a:cs typeface="Times New Roman" pitchFamily="18" charset="0"/>
              </a:rPr>
              <a:t>Inconsistent or no standardized visual work </a:t>
            </a:r>
            <a:r>
              <a:rPr lang="en-US" sz="2000" dirty="0" smtClean="0">
                <a:latin typeface="Times New Roman" pitchFamily="18" charset="0"/>
                <a:cs typeface="Times New Roman" pitchFamily="18" charset="0"/>
              </a:rPr>
              <a:t>instructions</a:t>
            </a:r>
            <a:endParaRPr lang="en-US" sz="2000" dirty="0">
              <a:latin typeface="Times New Roman" pitchFamily="18" charset="0"/>
              <a:cs typeface="Times New Roman" pitchFamily="18" charset="0"/>
            </a:endParaRPr>
          </a:p>
          <a:p>
            <a:pPr lvl="1">
              <a:defRPr/>
            </a:pPr>
            <a:r>
              <a:rPr lang="en-US" sz="2000" dirty="0">
                <a:latin typeface="Times New Roman" pitchFamily="18" charset="0"/>
                <a:cs typeface="Times New Roman" pitchFamily="18" charset="0"/>
              </a:rPr>
              <a:t>Poor workplace organization and housekeeping</a:t>
            </a:r>
          </a:p>
          <a:p>
            <a:pPr lvl="1">
              <a:defRPr/>
            </a:pPr>
            <a:r>
              <a:rPr lang="en-US" sz="2000" dirty="0">
                <a:latin typeface="Times New Roman" pitchFamily="18" charset="0"/>
                <a:cs typeface="Times New Roman" pitchFamily="18" charset="0"/>
              </a:rPr>
              <a:t>Extra “busy” movements while waiting</a:t>
            </a:r>
          </a:p>
          <a:p>
            <a:pPr marL="0" indent="0">
              <a:buFontTx/>
              <a:buNone/>
              <a:defRPr/>
            </a:pPr>
            <a:endParaRPr lang="en-US" dirty="0" smtClean="0">
              <a:latin typeface="Times New Roman" pitchFamily="18" charset="0"/>
              <a:cs typeface="Times New Roman" pitchFamily="18" charset="0"/>
            </a:endParaRPr>
          </a:p>
          <a:p>
            <a:pPr>
              <a:defRPr/>
            </a:pPr>
            <a:endParaRPr lang="en-US" dirty="0"/>
          </a:p>
        </p:txBody>
      </p:sp>
      <p:pic>
        <p:nvPicPr>
          <p:cNvPr id="174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1676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528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724400"/>
            <a:ext cx="239722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566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solidFill>
                  <a:srgbClr val="D60093"/>
                </a:solidFill>
                <a:latin typeface="Times New Roman" pitchFamily="18" charset="0"/>
                <a:cs typeface="Times New Roman" pitchFamily="18" charset="0"/>
              </a:rPr>
              <a:t>8. Excess processing</a:t>
            </a:r>
            <a:endParaRPr lang="en-US" altLang="en-US" smtClean="0"/>
          </a:p>
        </p:txBody>
      </p:sp>
      <p:sp>
        <p:nvSpPr>
          <p:cNvPr id="3" name="Content Placeholder 2"/>
          <p:cNvSpPr>
            <a:spLocks noGrp="1"/>
          </p:cNvSpPr>
          <p:nvPr>
            <p:ph idx="4294967295"/>
          </p:nvPr>
        </p:nvSpPr>
        <p:spPr>
          <a:xfrm>
            <a:off x="152400" y="990600"/>
            <a:ext cx="8839200" cy="5486400"/>
          </a:xfrm>
        </p:spPr>
        <p:txBody>
          <a:bodyPr/>
          <a:lstStyle/>
          <a:p>
            <a:pPr>
              <a:defRPr/>
            </a:pPr>
            <a:r>
              <a:rPr lang="en-US" sz="2400" dirty="0" smtClean="0">
                <a:latin typeface="Times New Roman" pitchFamily="18" charset="0"/>
                <a:cs typeface="Times New Roman" pitchFamily="18" charset="0"/>
              </a:rPr>
              <a:t>Extra steps or processing that does not add value, from the customer’s perspective (e.g., obtaining too many signatures or double- or triple-checking of work, extra testing).</a:t>
            </a: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Effort that adds no value to the product or service from the customers</a:t>
            </a:r>
            <a:r>
              <a:rPr lang="en-US" sz="2400" dirty="0" smtClean="0">
                <a:latin typeface="Times New Roman" pitchFamily="18" charset="0"/>
                <a:cs typeface="Times New Roman" pitchFamily="18" charset="0"/>
              </a:rPr>
              <a:t>’ viewpoint. Customer is not paying for the waste…The organization cost will increase.</a:t>
            </a:r>
            <a:endParaRPr lang="en-US" sz="2400" dirty="0">
              <a:latin typeface="Times New Roman" pitchFamily="18" charset="0"/>
              <a:cs typeface="Times New Roman" pitchFamily="18" charset="0"/>
            </a:endParaRPr>
          </a:p>
          <a:p>
            <a:pPr>
              <a:buFont typeface="Wingdings" pitchFamily="2" charset="2"/>
              <a:buChar char="Ø"/>
              <a:defRPr/>
            </a:pPr>
            <a:r>
              <a:rPr lang="en-US" sz="2400" dirty="0" smtClean="0">
                <a:latin typeface="Times New Roman" pitchFamily="18" charset="0"/>
                <a:cs typeface="Times New Roman" pitchFamily="18" charset="0"/>
              </a:rPr>
              <a:t>Causes </a:t>
            </a:r>
            <a:r>
              <a:rPr lang="en-US" sz="2400" dirty="0">
                <a:latin typeface="Times New Roman" pitchFamily="18" charset="0"/>
                <a:cs typeface="Times New Roman" pitchFamily="18" charset="0"/>
              </a:rPr>
              <a:t>of extra processing</a:t>
            </a:r>
            <a:r>
              <a:rPr lang="en-US" sz="2400" dirty="0" smtClean="0">
                <a:latin typeface="Times New Roman" pitchFamily="18" charset="0"/>
                <a:cs typeface="Times New Roman" pitchFamily="18" charset="0"/>
              </a:rPr>
              <a:t>:</a:t>
            </a:r>
          </a:p>
          <a:p>
            <a:pPr lvl="1">
              <a:defRPr/>
            </a:pPr>
            <a:r>
              <a:rPr lang="en-US" sz="2000" dirty="0" smtClean="0">
                <a:latin typeface="Times New Roman" pitchFamily="18" charset="0"/>
                <a:cs typeface="Times New Roman" pitchFamily="18" charset="0"/>
              </a:rPr>
              <a:t>Product </a:t>
            </a:r>
            <a:r>
              <a:rPr lang="en-US" sz="2000" dirty="0">
                <a:latin typeface="Times New Roman" pitchFamily="18" charset="0"/>
                <a:cs typeface="Times New Roman" pitchFamily="18" charset="0"/>
              </a:rPr>
              <a:t>changes without process </a:t>
            </a:r>
            <a:r>
              <a:rPr lang="en-US" sz="2000" dirty="0" smtClean="0">
                <a:latin typeface="Times New Roman" pitchFamily="18" charset="0"/>
                <a:cs typeface="Times New Roman" pitchFamily="18" charset="0"/>
              </a:rPr>
              <a:t>changes</a:t>
            </a:r>
            <a:endParaRPr lang="en-US" sz="2000" dirty="0">
              <a:latin typeface="Times New Roman" pitchFamily="18" charset="0"/>
              <a:cs typeface="Times New Roman" pitchFamily="18" charset="0"/>
            </a:endParaRPr>
          </a:p>
          <a:p>
            <a:pPr lvl="1">
              <a:defRPr/>
            </a:pPr>
            <a:r>
              <a:rPr lang="en-US" sz="2000" dirty="0">
                <a:latin typeface="Times New Roman" pitchFamily="18" charset="0"/>
                <a:cs typeface="Times New Roman" pitchFamily="18" charset="0"/>
              </a:rPr>
              <a:t>True customer </a:t>
            </a:r>
            <a:r>
              <a:rPr lang="en-US" sz="2000" dirty="0" smtClean="0">
                <a:latin typeface="Times New Roman" pitchFamily="18" charset="0"/>
                <a:cs typeface="Times New Roman" pitchFamily="18" charset="0"/>
              </a:rPr>
              <a:t>requirements undefined </a:t>
            </a:r>
            <a:endParaRPr lang="en-US" sz="2000" dirty="0">
              <a:latin typeface="Times New Roman" pitchFamily="18" charset="0"/>
              <a:cs typeface="Times New Roman" pitchFamily="18" charset="0"/>
            </a:endParaRPr>
          </a:p>
          <a:p>
            <a:pPr lvl="1">
              <a:defRPr/>
            </a:pPr>
            <a:r>
              <a:rPr lang="en-US" sz="2000" dirty="0">
                <a:latin typeface="Times New Roman" pitchFamily="18" charset="0"/>
                <a:cs typeface="Times New Roman" pitchFamily="18" charset="0"/>
              </a:rPr>
              <a:t>Lack of communication</a:t>
            </a:r>
          </a:p>
          <a:p>
            <a:pPr lvl="1">
              <a:defRPr/>
            </a:pPr>
            <a:r>
              <a:rPr lang="en-US" sz="2000" dirty="0">
                <a:latin typeface="Times New Roman" pitchFamily="18" charset="0"/>
                <a:cs typeface="Times New Roman" pitchFamily="18" charset="0"/>
              </a:rPr>
              <a:t>Redundant approvals</a:t>
            </a:r>
          </a:p>
          <a:p>
            <a:pPr lvl="1">
              <a:defRPr/>
            </a:pPr>
            <a:r>
              <a:rPr lang="en-US" sz="2000" dirty="0">
                <a:latin typeface="Times New Roman" pitchFamily="18" charset="0"/>
                <a:cs typeface="Times New Roman" pitchFamily="18" charset="0"/>
              </a:rPr>
              <a:t>Emails sent to everyone </a:t>
            </a:r>
            <a:endParaRPr lang="en-US" dirty="0"/>
          </a:p>
          <a:p>
            <a:pPr>
              <a:defRPr/>
            </a:pPr>
            <a:endParaRPr lang="en-US" dirty="0"/>
          </a:p>
        </p:txBody>
      </p:sp>
      <p:pic>
        <p:nvPicPr>
          <p:cNvPr id="18436" name="Picture 7"/>
          <p:cNvPicPr>
            <a:picLocks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257800" y="38100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78627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954338" y="2987675"/>
            <a:ext cx="3165475" cy="542925"/>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000080"/>
                </a:solidFill>
                <a:latin typeface="Arial Black"/>
              </a:rPr>
              <a:t>The Mind Shift</a:t>
            </a:r>
          </a:p>
        </p:txBody>
      </p:sp>
      <p:sp>
        <p:nvSpPr>
          <p:cNvPr id="20483" name="Text Box 3"/>
          <p:cNvSpPr txBox="1">
            <a:spLocks noChangeArrowheads="1"/>
          </p:cNvSpPr>
          <p:nvPr/>
        </p:nvSpPr>
        <p:spPr bwMode="auto">
          <a:xfrm>
            <a:off x="1676400" y="5640738"/>
            <a:ext cx="189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solidFill>
                  <a:schemeClr val="bg1"/>
                </a:solidFill>
              </a:rPr>
              <a:t>You</a:t>
            </a:r>
          </a:p>
          <a:p>
            <a:pPr algn="ctr" eaLnBrk="1" hangingPunct="1"/>
            <a:r>
              <a:rPr lang="en-US" altLang="en-US" dirty="0"/>
              <a:t>Approx. 15 </a:t>
            </a:r>
            <a:r>
              <a:rPr lang="en-US" altLang="en-US" dirty="0" err="1"/>
              <a:t>mins</a:t>
            </a:r>
            <a:r>
              <a:rPr lang="en-US" altLang="en-US" dirty="0"/>
              <a:t>.</a:t>
            </a:r>
          </a:p>
        </p:txBody>
      </p:sp>
      <p:sp>
        <p:nvSpPr>
          <p:cNvPr id="20484" name="Text Box 4"/>
          <p:cNvSpPr txBox="1">
            <a:spLocks noChangeArrowheads="1"/>
          </p:cNvSpPr>
          <p:nvPr/>
        </p:nvSpPr>
        <p:spPr bwMode="auto">
          <a:xfrm>
            <a:off x="5257800" y="5943600"/>
            <a:ext cx="2819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F1 </a:t>
            </a:r>
            <a:r>
              <a:rPr lang="en-US" altLang="en-US" dirty="0" smtClean="0"/>
              <a:t>Formula- 8 </a:t>
            </a:r>
            <a:r>
              <a:rPr lang="en-US" altLang="en-US" dirty="0"/>
              <a:t>sec. !!!</a:t>
            </a: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49650"/>
            <a:ext cx="3238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49650"/>
            <a:ext cx="3521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2"/>
          <p:cNvSpPr>
            <a:spLocks noChangeArrowheads="1"/>
          </p:cNvSpPr>
          <p:nvPr/>
        </p:nvSpPr>
        <p:spPr bwMode="auto">
          <a:xfrm>
            <a:off x="1203325" y="762000"/>
            <a:ext cx="7086600" cy="2133600"/>
          </a:xfrm>
          <a:prstGeom prst="verticalScroll">
            <a:avLst>
              <a:gd name="adj" fmla="val 12500"/>
            </a:avLst>
          </a:prstGeom>
          <a:gradFill rotWithShape="1">
            <a:gsLst>
              <a:gs pos="0">
                <a:srgbClr val="99CC00">
                  <a:alpha val="67998"/>
                </a:srgbClr>
              </a:gs>
              <a:gs pos="100000">
                <a:srgbClr val="B5BE02"/>
              </a:gs>
            </a:gsLst>
            <a:lin ang="5400000" scaled="1"/>
          </a:gradFill>
          <a:ln w="9525">
            <a:solidFill>
              <a:schemeClr val="tx1"/>
            </a:solidFill>
            <a:round/>
            <a:headEnd/>
            <a:tailEnd/>
          </a:ln>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0488" name="Rectangle 1"/>
          <p:cNvSpPr>
            <a:spLocks noChangeArrowheads="1"/>
          </p:cNvSpPr>
          <p:nvPr/>
        </p:nvSpPr>
        <p:spPr bwMode="auto">
          <a:xfrm>
            <a:off x="2286000" y="109696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FF"/>
              </a:buClr>
              <a:buFont typeface="Wingdings" pitchFamily="2" charset="2"/>
              <a:buNone/>
            </a:pPr>
            <a:r>
              <a:rPr lang="en-US" altLang="en-US" sz="1600" b="1"/>
              <a:t> The 4 Key Principles involved are</a:t>
            </a:r>
          </a:p>
          <a:p>
            <a:pPr eaLnBrk="1" hangingPunct="1">
              <a:buClr>
                <a:srgbClr val="0000FF"/>
              </a:buClr>
              <a:buFont typeface="Wingdings" pitchFamily="2" charset="2"/>
              <a:buNone/>
            </a:pPr>
            <a:endParaRPr lang="en-US" altLang="en-US" sz="1600" b="1"/>
          </a:p>
          <a:p>
            <a:pPr eaLnBrk="1" hangingPunct="1">
              <a:buClr>
                <a:srgbClr val="0000FF"/>
              </a:buClr>
              <a:buFont typeface="Wingdings" pitchFamily="2" charset="2"/>
              <a:buChar char="ü"/>
            </a:pPr>
            <a:r>
              <a:rPr lang="en-US" altLang="en-US" sz="1600" b="1"/>
              <a:t>       External Activities</a:t>
            </a:r>
          </a:p>
          <a:p>
            <a:pPr eaLnBrk="1" hangingPunct="1">
              <a:buClr>
                <a:srgbClr val="0000FF"/>
              </a:buClr>
              <a:buFont typeface="Wingdings" pitchFamily="2" charset="2"/>
              <a:buChar char="ü"/>
            </a:pPr>
            <a:r>
              <a:rPr lang="en-US" altLang="en-US" sz="1600" b="1"/>
              <a:t>       Internal Activities</a:t>
            </a:r>
          </a:p>
          <a:p>
            <a:pPr eaLnBrk="1" hangingPunct="1">
              <a:buClr>
                <a:srgbClr val="0000FF"/>
              </a:buClr>
              <a:buFont typeface="Wingdings" pitchFamily="2" charset="2"/>
              <a:buChar char="ü"/>
            </a:pPr>
            <a:r>
              <a:rPr lang="en-US" altLang="en-US" sz="1600" b="1"/>
              <a:t>       Parallel Activities</a:t>
            </a:r>
          </a:p>
          <a:p>
            <a:pPr eaLnBrk="1" hangingPunct="1">
              <a:buClr>
                <a:srgbClr val="0000FF"/>
              </a:buClr>
              <a:buFont typeface="Wingdings" pitchFamily="2" charset="2"/>
              <a:buChar char="ü"/>
            </a:pPr>
            <a:r>
              <a:rPr lang="en-US" altLang="en-US" sz="1600" b="1"/>
              <a:t>       Streamline internal Activities</a:t>
            </a:r>
            <a:endParaRPr lang="en-US" altLang="en-US" sz="1600"/>
          </a:p>
        </p:txBody>
      </p:sp>
      <p:sp>
        <p:nvSpPr>
          <p:cNvPr id="20489" name="Text Box 3"/>
          <p:cNvSpPr txBox="1">
            <a:spLocks noChangeArrowheads="1"/>
          </p:cNvSpPr>
          <p:nvPr/>
        </p:nvSpPr>
        <p:spPr bwMode="auto">
          <a:xfrm>
            <a:off x="2116138" y="279400"/>
            <a:ext cx="5343525" cy="585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a:solidFill>
                  <a:srgbClr val="0000FF"/>
                </a:solidFill>
              </a:rPr>
              <a:t>T1- Set up Reduction Time</a:t>
            </a:r>
          </a:p>
        </p:txBody>
      </p:sp>
    </p:spTree>
    <p:extLst>
      <p:ext uri="{BB962C8B-B14F-4D97-AF65-F5344CB8AC3E}">
        <p14:creationId xmlns:p14="http://schemas.microsoft.com/office/powerpoint/2010/main" val="4185023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two"/>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462213" y="1676400"/>
            <a:ext cx="4783137" cy="3962400"/>
          </a:xfrm>
          <a:noFill/>
        </p:spPr>
      </p:pic>
      <p:pic>
        <p:nvPicPr>
          <p:cNvPr id="87043" name="Picture 3" descr="thre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462213" y="1676400"/>
            <a:ext cx="4783137" cy="3962400"/>
          </a:xfrm>
          <a:noFill/>
        </p:spPr>
      </p:pic>
      <p:pic>
        <p:nvPicPr>
          <p:cNvPr id="87044" name="Picture 4" descr="fou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2462213" y="1676400"/>
            <a:ext cx="4783137" cy="3962400"/>
          </a:xfrm>
          <a:noFill/>
        </p:spPr>
      </p:pic>
      <p:pic>
        <p:nvPicPr>
          <p:cNvPr id="87045" name="Picture 5" descr="f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213" y="1676400"/>
            <a:ext cx="47831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si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2213" y="1676400"/>
            <a:ext cx="47831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7" descr="one"/>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914400" y="1676400"/>
            <a:ext cx="7543800" cy="4419600"/>
          </a:xfrm>
          <a:noFill/>
        </p:spPr>
      </p:pic>
      <p:sp>
        <p:nvSpPr>
          <p:cNvPr id="21512" name="WordArt 8"/>
          <p:cNvSpPr>
            <a:spLocks noChangeArrowheads="1" noChangeShapeType="1" noTextEdit="1"/>
          </p:cNvSpPr>
          <p:nvPr/>
        </p:nvSpPr>
        <p:spPr bwMode="auto">
          <a:xfrm>
            <a:off x="3165475" y="990600"/>
            <a:ext cx="3165475" cy="542925"/>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000080"/>
                </a:solidFill>
                <a:latin typeface="Arial Black"/>
              </a:rPr>
              <a:t>The Mind Shift</a:t>
            </a:r>
          </a:p>
        </p:txBody>
      </p:sp>
    </p:spTree>
    <p:extLst>
      <p:ext uri="{BB962C8B-B14F-4D97-AF65-F5344CB8AC3E}">
        <p14:creationId xmlns:p14="http://schemas.microsoft.com/office/powerpoint/2010/main" val="2968338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5000">
                                          <p:stCondLst>
                                            <p:cond delay="0"/>
                                          </p:stCondLst>
                                        </p:cTn>
                                        <p:tgtEl>
                                          <p:spTgt spid="87047"/>
                                        </p:tgtEl>
                                        <p:attrNameLst>
                                          <p:attrName>style.visibility</p:attrName>
                                        </p:attrNameLst>
                                      </p:cBhvr>
                                      <p:to>
                                        <p:strVal val="visible"/>
                                      </p:to>
                                    </p:set>
                                  </p:childTnLst>
                                </p:cTn>
                              </p:par>
                            </p:childTnLst>
                          </p:cTn>
                        </p:par>
                        <p:par>
                          <p:cTn id="7" fill="hold" nodeType="afterGroup">
                            <p:stCondLst>
                              <p:cond delay="5000"/>
                            </p:stCondLst>
                            <p:childTnLst>
                              <p:par>
                                <p:cTn id="8" presetID="11" presetClass="entr" presetSubtype="0" fill="hold" nodeType="afterEffect">
                                  <p:stCondLst>
                                    <p:cond delay="0"/>
                                  </p:stCondLst>
                                  <p:childTnLst>
                                    <p:set>
                                      <p:cBhvr>
                                        <p:cTn id="9" dur="3000">
                                          <p:stCondLst>
                                            <p:cond delay="0"/>
                                          </p:stCondLst>
                                        </p:cTn>
                                        <p:tgtEl>
                                          <p:spTgt spid="87042"/>
                                        </p:tgtEl>
                                        <p:attrNameLst>
                                          <p:attrName>style.visibility</p:attrName>
                                        </p:attrNameLst>
                                      </p:cBhvr>
                                      <p:to>
                                        <p:strVal val="visible"/>
                                      </p:to>
                                    </p:set>
                                  </p:childTnLst>
                                </p:cTn>
                              </p:par>
                            </p:childTnLst>
                          </p:cTn>
                        </p:par>
                        <p:par>
                          <p:cTn id="10" fill="hold" nodeType="afterGroup">
                            <p:stCondLst>
                              <p:cond delay="8000"/>
                            </p:stCondLst>
                            <p:childTnLst>
                              <p:par>
                                <p:cTn id="11" presetID="11" presetClass="entr" presetSubtype="0" fill="hold" nodeType="afterEffect">
                                  <p:stCondLst>
                                    <p:cond delay="0"/>
                                  </p:stCondLst>
                                  <p:childTnLst>
                                    <p:set>
                                      <p:cBhvr>
                                        <p:cTn id="12" dur="3000">
                                          <p:stCondLst>
                                            <p:cond delay="0"/>
                                          </p:stCondLst>
                                        </p:cTn>
                                        <p:tgtEl>
                                          <p:spTgt spid="87043"/>
                                        </p:tgtEl>
                                        <p:attrNameLst>
                                          <p:attrName>style.visibility</p:attrName>
                                        </p:attrNameLst>
                                      </p:cBhvr>
                                      <p:to>
                                        <p:strVal val="visible"/>
                                      </p:to>
                                    </p:set>
                                  </p:childTnLst>
                                </p:cTn>
                              </p:par>
                            </p:childTnLst>
                          </p:cTn>
                        </p:par>
                        <p:par>
                          <p:cTn id="13" fill="hold" nodeType="afterGroup">
                            <p:stCondLst>
                              <p:cond delay="11000"/>
                            </p:stCondLst>
                            <p:childTnLst>
                              <p:par>
                                <p:cTn id="14" presetID="11" presetClass="entr" presetSubtype="0" fill="hold" nodeType="afterEffect">
                                  <p:stCondLst>
                                    <p:cond delay="0"/>
                                  </p:stCondLst>
                                  <p:childTnLst>
                                    <p:set>
                                      <p:cBhvr>
                                        <p:cTn id="15" dur="3000">
                                          <p:stCondLst>
                                            <p:cond delay="0"/>
                                          </p:stCondLst>
                                        </p:cTn>
                                        <p:tgtEl>
                                          <p:spTgt spid="87044"/>
                                        </p:tgtEl>
                                        <p:attrNameLst>
                                          <p:attrName>style.visibility</p:attrName>
                                        </p:attrNameLst>
                                      </p:cBhvr>
                                      <p:to>
                                        <p:strVal val="visible"/>
                                      </p:to>
                                    </p:set>
                                  </p:childTnLst>
                                </p:cTn>
                              </p:par>
                            </p:childTnLst>
                          </p:cTn>
                        </p:par>
                        <p:par>
                          <p:cTn id="16" fill="hold" nodeType="afterGroup">
                            <p:stCondLst>
                              <p:cond delay="14000"/>
                            </p:stCondLst>
                            <p:childTnLst>
                              <p:par>
                                <p:cTn id="17" presetID="11" presetClass="entr" presetSubtype="0" fill="hold" nodeType="afterEffect">
                                  <p:stCondLst>
                                    <p:cond delay="0"/>
                                  </p:stCondLst>
                                  <p:childTnLst>
                                    <p:set>
                                      <p:cBhvr>
                                        <p:cTn id="18" dur="3000">
                                          <p:stCondLst>
                                            <p:cond delay="0"/>
                                          </p:stCondLst>
                                        </p:cTn>
                                        <p:tgtEl>
                                          <p:spTgt spid="87045"/>
                                        </p:tgtEl>
                                        <p:attrNameLst>
                                          <p:attrName>style.visibility</p:attrName>
                                        </p:attrNameLst>
                                      </p:cBhvr>
                                      <p:to>
                                        <p:strVal val="visible"/>
                                      </p:to>
                                    </p:set>
                                  </p:childTnLst>
                                </p:cTn>
                              </p:par>
                            </p:childTnLst>
                          </p:cTn>
                        </p:par>
                        <p:par>
                          <p:cTn id="19" fill="hold" nodeType="afterGroup">
                            <p:stCondLst>
                              <p:cond delay="17000"/>
                            </p:stCondLst>
                            <p:childTnLst>
                              <p:par>
                                <p:cTn id="20" presetID="11" presetClass="entr" presetSubtype="0" fill="hold" nodeType="afterEffect">
                                  <p:stCondLst>
                                    <p:cond delay="0"/>
                                  </p:stCondLst>
                                  <p:childTnLst>
                                    <p:set>
                                      <p:cBhvr>
                                        <p:cTn id="21" dur="3000">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le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Grp="1" noChangeArrowheads="1"/>
          </p:cNvSpPr>
          <p:nvPr>
            <p:ph type="title"/>
          </p:nvPr>
        </p:nvSpPr>
        <p:spPr/>
        <p:txBody>
          <a:bodyPr/>
          <a:lstStyle/>
          <a:p>
            <a:pPr eaLnBrk="1" hangingPunct="1"/>
            <a:r>
              <a:rPr lang="en-US" altLang="en-US" smtClean="0"/>
              <a:t>Example of Mistake proofing</a:t>
            </a:r>
          </a:p>
        </p:txBody>
      </p:sp>
      <p:sp>
        <p:nvSpPr>
          <p:cNvPr id="22532" name="Rectangle 5"/>
          <p:cNvSpPr>
            <a:spLocks noChangeArrowheads="1"/>
          </p:cNvSpPr>
          <p:nvPr/>
        </p:nvSpPr>
        <p:spPr bwMode="auto">
          <a:xfrm>
            <a:off x="5029200" y="1981200"/>
            <a:ext cx="411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spcAft>
                <a:spcPts val="500"/>
              </a:spcAft>
            </a:pPr>
            <a:r>
              <a:rPr lang="en-US" altLang="en-US" b="1">
                <a:solidFill>
                  <a:srgbClr val="FF0000"/>
                </a:solidFill>
              </a:rPr>
              <a:t>Without mistake proofing</a:t>
            </a:r>
            <a:r>
              <a:rPr lang="en-US" altLang="en-US"/>
              <a:t>, we can have a mistake with irreversible damages</a:t>
            </a:r>
          </a:p>
        </p:txBody>
      </p:sp>
      <p:sp>
        <p:nvSpPr>
          <p:cNvPr id="22533" name="Rectangle 9"/>
          <p:cNvSpPr>
            <a:spLocks noChangeArrowheads="1"/>
          </p:cNvSpPr>
          <p:nvPr/>
        </p:nvSpPr>
        <p:spPr bwMode="auto">
          <a:xfrm>
            <a:off x="4800600" y="3657600"/>
            <a:ext cx="419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spcAft>
                <a:spcPts val="500"/>
              </a:spcAft>
            </a:pPr>
            <a:r>
              <a:rPr lang="en-US" altLang="en-US" b="1">
                <a:solidFill>
                  <a:srgbClr val="00FF00"/>
                </a:solidFill>
              </a:rPr>
              <a:t> With mistake proofing</a:t>
            </a:r>
            <a:r>
              <a:rPr lang="en-US" altLang="en-US"/>
              <a:t>, error is not possible</a:t>
            </a:r>
          </a:p>
        </p:txBody>
      </p:sp>
      <p:pic>
        <p:nvPicPr>
          <p:cNvPr id="225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98863"/>
            <a:ext cx="914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Furieu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2144713"/>
            <a:ext cx="6937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217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FF"/>
          </a:solidFill>
        </p:spPr>
        <p:txBody>
          <a:bodyPr anchor="t"/>
          <a:lstStyle/>
          <a:p>
            <a:r>
              <a:rPr lang="en-US" altLang="en-US" sz="3700" dirty="0" smtClean="0"/>
              <a:t>One Piece Flow - </a:t>
            </a:r>
            <a:r>
              <a:rPr lang="en-US" altLang="en-US" sz="2800" dirty="0" smtClean="0"/>
              <a:t>Order entry - Before</a:t>
            </a:r>
          </a:p>
        </p:txBody>
      </p:sp>
      <p:pic>
        <p:nvPicPr>
          <p:cNvPr id="12291" name="Picture 3" descr="SY005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1701800"/>
            <a:ext cx="703262" cy="466725"/>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pic>
        <p:nvPicPr>
          <p:cNvPr id="12292" name="Picture 4" descr="SY005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8" y="1854200"/>
            <a:ext cx="703262" cy="466725"/>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pic>
        <p:nvPicPr>
          <p:cNvPr id="12293" name="Picture 5" descr="SY005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38" y="2006600"/>
            <a:ext cx="703262" cy="466725"/>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pic>
        <p:nvPicPr>
          <p:cNvPr id="12294" name="Picture 6" descr="BD070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6650" y="1133475"/>
            <a:ext cx="16827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BS0092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588" y="1482725"/>
            <a:ext cx="1266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8"/>
          <p:cNvGrpSpPr>
            <a:grpSpLocks/>
          </p:cNvGrpSpPr>
          <p:nvPr/>
        </p:nvGrpSpPr>
        <p:grpSpPr bwMode="auto">
          <a:xfrm>
            <a:off x="4024313" y="3470275"/>
            <a:ext cx="1158875" cy="1077913"/>
            <a:chOff x="1475" y="2934"/>
            <a:chExt cx="1055" cy="883"/>
          </a:xfrm>
        </p:grpSpPr>
        <p:sp>
          <p:nvSpPr>
            <p:cNvPr id="12314" name="Freeform 9"/>
            <p:cNvSpPr>
              <a:spLocks/>
            </p:cNvSpPr>
            <p:nvPr/>
          </p:nvSpPr>
          <p:spPr bwMode="auto">
            <a:xfrm>
              <a:off x="1994" y="3098"/>
              <a:ext cx="507" cy="709"/>
            </a:xfrm>
            <a:custGeom>
              <a:avLst/>
              <a:gdLst>
                <a:gd name="T0" fmla="*/ 0 w 1013"/>
                <a:gd name="T1" fmla="*/ 7 h 1419"/>
                <a:gd name="T2" fmla="*/ 4 w 1013"/>
                <a:gd name="T3" fmla="*/ 44 h 1419"/>
                <a:gd name="T4" fmla="*/ 4 w 1013"/>
                <a:gd name="T5" fmla="*/ 44 h 1419"/>
                <a:gd name="T6" fmla="*/ 4 w 1013"/>
                <a:gd name="T7" fmla="*/ 44 h 1419"/>
                <a:gd name="T8" fmla="*/ 5 w 1013"/>
                <a:gd name="T9" fmla="*/ 43 h 1419"/>
                <a:gd name="T10" fmla="*/ 5 w 1013"/>
                <a:gd name="T11" fmla="*/ 43 h 1419"/>
                <a:gd name="T12" fmla="*/ 6 w 1013"/>
                <a:gd name="T13" fmla="*/ 43 h 1419"/>
                <a:gd name="T14" fmla="*/ 6 w 1013"/>
                <a:gd name="T15" fmla="*/ 42 h 1419"/>
                <a:gd name="T16" fmla="*/ 7 w 1013"/>
                <a:gd name="T17" fmla="*/ 42 h 1419"/>
                <a:gd name="T18" fmla="*/ 8 w 1013"/>
                <a:gd name="T19" fmla="*/ 41 h 1419"/>
                <a:gd name="T20" fmla="*/ 9 w 1013"/>
                <a:gd name="T21" fmla="*/ 41 h 1419"/>
                <a:gd name="T22" fmla="*/ 10 w 1013"/>
                <a:gd name="T23" fmla="*/ 40 h 1419"/>
                <a:gd name="T24" fmla="*/ 11 w 1013"/>
                <a:gd name="T25" fmla="*/ 39 h 1419"/>
                <a:gd name="T26" fmla="*/ 12 w 1013"/>
                <a:gd name="T27" fmla="*/ 39 h 1419"/>
                <a:gd name="T28" fmla="*/ 13 w 1013"/>
                <a:gd name="T29" fmla="*/ 38 h 1419"/>
                <a:gd name="T30" fmla="*/ 14 w 1013"/>
                <a:gd name="T31" fmla="*/ 37 h 1419"/>
                <a:gd name="T32" fmla="*/ 15 w 1013"/>
                <a:gd name="T33" fmla="*/ 36 h 1419"/>
                <a:gd name="T34" fmla="*/ 16 w 1013"/>
                <a:gd name="T35" fmla="*/ 36 h 1419"/>
                <a:gd name="T36" fmla="*/ 18 w 1013"/>
                <a:gd name="T37" fmla="*/ 35 h 1419"/>
                <a:gd name="T38" fmla="*/ 19 w 1013"/>
                <a:gd name="T39" fmla="*/ 34 h 1419"/>
                <a:gd name="T40" fmla="*/ 20 w 1013"/>
                <a:gd name="T41" fmla="*/ 33 h 1419"/>
                <a:gd name="T42" fmla="*/ 21 w 1013"/>
                <a:gd name="T43" fmla="*/ 33 h 1419"/>
                <a:gd name="T44" fmla="*/ 22 w 1013"/>
                <a:gd name="T45" fmla="*/ 32 h 1419"/>
                <a:gd name="T46" fmla="*/ 23 w 1013"/>
                <a:gd name="T47" fmla="*/ 31 h 1419"/>
                <a:gd name="T48" fmla="*/ 24 w 1013"/>
                <a:gd name="T49" fmla="*/ 31 h 1419"/>
                <a:gd name="T50" fmla="*/ 25 w 1013"/>
                <a:gd name="T51" fmla="*/ 30 h 1419"/>
                <a:gd name="T52" fmla="*/ 26 w 1013"/>
                <a:gd name="T53" fmla="*/ 29 h 1419"/>
                <a:gd name="T54" fmla="*/ 27 w 1013"/>
                <a:gd name="T55" fmla="*/ 29 h 1419"/>
                <a:gd name="T56" fmla="*/ 28 w 1013"/>
                <a:gd name="T57" fmla="*/ 29 h 1419"/>
                <a:gd name="T58" fmla="*/ 29 w 1013"/>
                <a:gd name="T59" fmla="*/ 28 h 1419"/>
                <a:gd name="T60" fmla="*/ 29 w 1013"/>
                <a:gd name="T61" fmla="*/ 28 h 1419"/>
                <a:gd name="T62" fmla="*/ 30 w 1013"/>
                <a:gd name="T63" fmla="*/ 28 h 1419"/>
                <a:gd name="T64" fmla="*/ 30 w 1013"/>
                <a:gd name="T65" fmla="*/ 28 h 1419"/>
                <a:gd name="T66" fmla="*/ 30 w 1013"/>
                <a:gd name="T67" fmla="*/ 27 h 1419"/>
                <a:gd name="T68" fmla="*/ 32 w 1013"/>
                <a:gd name="T69" fmla="*/ 15 h 1419"/>
                <a:gd name="T70" fmla="*/ 29 w 1013"/>
                <a:gd name="T71" fmla="*/ 13 h 1419"/>
                <a:gd name="T72" fmla="*/ 31 w 1013"/>
                <a:gd name="T73" fmla="*/ 12 h 1419"/>
                <a:gd name="T74" fmla="*/ 32 w 1013"/>
                <a:gd name="T75" fmla="*/ 0 h 1419"/>
                <a:gd name="T76" fmla="*/ 0 w 1013"/>
                <a:gd name="T77" fmla="*/ 7 h 1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3" h="1419">
                  <a:moveTo>
                    <a:pt x="0" y="248"/>
                  </a:moveTo>
                  <a:lnTo>
                    <a:pt x="118" y="1419"/>
                  </a:lnTo>
                  <a:lnTo>
                    <a:pt x="121" y="1418"/>
                  </a:lnTo>
                  <a:lnTo>
                    <a:pt x="126" y="1414"/>
                  </a:lnTo>
                  <a:lnTo>
                    <a:pt x="138" y="1407"/>
                  </a:lnTo>
                  <a:lnTo>
                    <a:pt x="152" y="1396"/>
                  </a:lnTo>
                  <a:lnTo>
                    <a:pt x="169" y="1385"/>
                  </a:lnTo>
                  <a:lnTo>
                    <a:pt x="190" y="1371"/>
                  </a:lnTo>
                  <a:lnTo>
                    <a:pt x="213" y="1355"/>
                  </a:lnTo>
                  <a:lnTo>
                    <a:pt x="239" y="1336"/>
                  </a:lnTo>
                  <a:lnTo>
                    <a:pt x="268" y="1318"/>
                  </a:lnTo>
                  <a:lnTo>
                    <a:pt x="298" y="1297"/>
                  </a:lnTo>
                  <a:lnTo>
                    <a:pt x="330" y="1275"/>
                  </a:lnTo>
                  <a:lnTo>
                    <a:pt x="365" y="1252"/>
                  </a:lnTo>
                  <a:lnTo>
                    <a:pt x="399" y="1229"/>
                  </a:lnTo>
                  <a:lnTo>
                    <a:pt x="436" y="1205"/>
                  </a:lnTo>
                  <a:lnTo>
                    <a:pt x="473" y="1180"/>
                  </a:lnTo>
                  <a:lnTo>
                    <a:pt x="510" y="1156"/>
                  </a:lnTo>
                  <a:lnTo>
                    <a:pt x="548" y="1131"/>
                  </a:lnTo>
                  <a:lnTo>
                    <a:pt x="586" y="1106"/>
                  </a:lnTo>
                  <a:lnTo>
                    <a:pt x="623" y="1083"/>
                  </a:lnTo>
                  <a:lnTo>
                    <a:pt x="660" y="1059"/>
                  </a:lnTo>
                  <a:lnTo>
                    <a:pt x="695" y="1037"/>
                  </a:lnTo>
                  <a:lnTo>
                    <a:pt x="730" y="1015"/>
                  </a:lnTo>
                  <a:lnTo>
                    <a:pt x="762" y="994"/>
                  </a:lnTo>
                  <a:lnTo>
                    <a:pt x="794" y="975"/>
                  </a:lnTo>
                  <a:lnTo>
                    <a:pt x="823" y="957"/>
                  </a:lnTo>
                  <a:lnTo>
                    <a:pt x="851" y="942"/>
                  </a:lnTo>
                  <a:lnTo>
                    <a:pt x="876" y="929"/>
                  </a:lnTo>
                  <a:lnTo>
                    <a:pt x="898" y="916"/>
                  </a:lnTo>
                  <a:lnTo>
                    <a:pt x="917" y="907"/>
                  </a:lnTo>
                  <a:lnTo>
                    <a:pt x="933" y="900"/>
                  </a:lnTo>
                  <a:lnTo>
                    <a:pt x="945" y="896"/>
                  </a:lnTo>
                  <a:lnTo>
                    <a:pt x="953" y="895"/>
                  </a:lnTo>
                  <a:lnTo>
                    <a:pt x="994" y="496"/>
                  </a:lnTo>
                  <a:lnTo>
                    <a:pt x="906" y="436"/>
                  </a:lnTo>
                  <a:lnTo>
                    <a:pt x="978" y="396"/>
                  </a:lnTo>
                  <a:lnTo>
                    <a:pt x="1013" y="0"/>
                  </a:lnTo>
                  <a:lnTo>
                    <a:pt x="0" y="2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10"/>
            <p:cNvSpPr>
              <a:spLocks/>
            </p:cNvSpPr>
            <p:nvPr/>
          </p:nvSpPr>
          <p:spPr bwMode="auto">
            <a:xfrm>
              <a:off x="1515" y="3323"/>
              <a:ext cx="969" cy="472"/>
            </a:xfrm>
            <a:custGeom>
              <a:avLst/>
              <a:gdLst>
                <a:gd name="T0" fmla="*/ 0 w 1938"/>
                <a:gd name="T1" fmla="*/ 6 h 943"/>
                <a:gd name="T2" fmla="*/ 3 w 1938"/>
                <a:gd name="T3" fmla="*/ 19 h 943"/>
                <a:gd name="T4" fmla="*/ 35 w 1938"/>
                <a:gd name="T5" fmla="*/ 30 h 943"/>
                <a:gd name="T6" fmla="*/ 34 w 1938"/>
                <a:gd name="T7" fmla="*/ 16 h 943"/>
                <a:gd name="T8" fmla="*/ 61 w 1938"/>
                <a:gd name="T9" fmla="*/ 1 h 943"/>
                <a:gd name="T10" fmla="*/ 59 w 1938"/>
                <a:gd name="T11" fmla="*/ 0 h 943"/>
                <a:gd name="T12" fmla="*/ 34 w 1938"/>
                <a:gd name="T13" fmla="*/ 13 h 943"/>
                <a:gd name="T14" fmla="*/ 28 w 1938"/>
                <a:gd name="T15" fmla="*/ 11 h 943"/>
                <a:gd name="T16" fmla="*/ 27 w 1938"/>
                <a:gd name="T17" fmla="*/ 14 h 943"/>
                <a:gd name="T18" fmla="*/ 16 w 1938"/>
                <a:gd name="T19" fmla="*/ 11 h 943"/>
                <a:gd name="T20" fmla="*/ 10 w 1938"/>
                <a:gd name="T21" fmla="*/ 8 h 943"/>
                <a:gd name="T22" fmla="*/ 0 w 1938"/>
                <a:gd name="T23" fmla="*/ 6 h 9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38" h="943">
                  <a:moveTo>
                    <a:pt x="0" y="179"/>
                  </a:moveTo>
                  <a:lnTo>
                    <a:pt x="74" y="601"/>
                  </a:lnTo>
                  <a:lnTo>
                    <a:pt x="1089" y="943"/>
                  </a:lnTo>
                  <a:lnTo>
                    <a:pt x="1077" y="487"/>
                  </a:lnTo>
                  <a:lnTo>
                    <a:pt x="1938" y="15"/>
                  </a:lnTo>
                  <a:lnTo>
                    <a:pt x="1869" y="0"/>
                  </a:lnTo>
                  <a:lnTo>
                    <a:pt x="1075" y="402"/>
                  </a:lnTo>
                  <a:lnTo>
                    <a:pt x="884" y="329"/>
                  </a:lnTo>
                  <a:lnTo>
                    <a:pt x="844" y="435"/>
                  </a:lnTo>
                  <a:lnTo>
                    <a:pt x="510" y="326"/>
                  </a:lnTo>
                  <a:lnTo>
                    <a:pt x="302" y="246"/>
                  </a:lnTo>
                  <a:lnTo>
                    <a:pt x="0" y="17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11"/>
            <p:cNvSpPr>
              <a:spLocks/>
            </p:cNvSpPr>
            <p:nvPr/>
          </p:nvSpPr>
          <p:spPr bwMode="auto">
            <a:xfrm>
              <a:off x="1488" y="2957"/>
              <a:ext cx="1029" cy="547"/>
            </a:xfrm>
            <a:custGeom>
              <a:avLst/>
              <a:gdLst>
                <a:gd name="T0" fmla="*/ 1 w 2059"/>
                <a:gd name="T1" fmla="*/ 26 h 1094"/>
                <a:gd name="T2" fmla="*/ 35 w 2059"/>
                <a:gd name="T3" fmla="*/ 35 h 1094"/>
                <a:gd name="T4" fmla="*/ 35 w 2059"/>
                <a:gd name="T5" fmla="*/ 22 h 1094"/>
                <a:gd name="T6" fmla="*/ 64 w 2059"/>
                <a:gd name="T7" fmla="*/ 8 h 1094"/>
                <a:gd name="T8" fmla="*/ 28 w 2059"/>
                <a:gd name="T9" fmla="*/ 0 h 1094"/>
                <a:gd name="T10" fmla="*/ 0 w 2059"/>
                <a:gd name="T11" fmla="*/ 11 h 1094"/>
                <a:gd name="T12" fmla="*/ 1 w 2059"/>
                <a:gd name="T13" fmla="*/ 26 h 1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9" h="1094">
                  <a:moveTo>
                    <a:pt x="51" y="803"/>
                  </a:moveTo>
                  <a:lnTo>
                    <a:pt x="1138" y="1094"/>
                  </a:lnTo>
                  <a:lnTo>
                    <a:pt x="1125" y="676"/>
                  </a:lnTo>
                  <a:lnTo>
                    <a:pt x="2059" y="232"/>
                  </a:lnTo>
                  <a:lnTo>
                    <a:pt x="907" y="0"/>
                  </a:lnTo>
                  <a:lnTo>
                    <a:pt x="0" y="333"/>
                  </a:lnTo>
                  <a:lnTo>
                    <a:pt x="51" y="80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12"/>
            <p:cNvSpPr>
              <a:spLocks/>
            </p:cNvSpPr>
            <p:nvPr/>
          </p:nvSpPr>
          <p:spPr bwMode="auto">
            <a:xfrm>
              <a:off x="1530" y="2935"/>
              <a:ext cx="395" cy="336"/>
            </a:xfrm>
            <a:custGeom>
              <a:avLst/>
              <a:gdLst>
                <a:gd name="T0" fmla="*/ 25 w 789"/>
                <a:gd name="T1" fmla="*/ 0 h 673"/>
                <a:gd name="T2" fmla="*/ 0 w 789"/>
                <a:gd name="T3" fmla="*/ 10 h 673"/>
                <a:gd name="T4" fmla="*/ 23 w 789"/>
                <a:gd name="T5" fmla="*/ 2 h 673"/>
                <a:gd name="T6" fmla="*/ 24 w 789"/>
                <a:gd name="T7" fmla="*/ 13 h 673"/>
                <a:gd name="T8" fmla="*/ 9 w 789"/>
                <a:gd name="T9" fmla="*/ 21 h 673"/>
                <a:gd name="T10" fmla="*/ 24 w 789"/>
                <a:gd name="T11" fmla="*/ 14 h 673"/>
                <a:gd name="T12" fmla="*/ 25 w 789"/>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673">
                  <a:moveTo>
                    <a:pt x="789" y="0"/>
                  </a:moveTo>
                  <a:lnTo>
                    <a:pt x="0" y="343"/>
                  </a:lnTo>
                  <a:lnTo>
                    <a:pt x="726" y="85"/>
                  </a:lnTo>
                  <a:lnTo>
                    <a:pt x="742" y="424"/>
                  </a:lnTo>
                  <a:lnTo>
                    <a:pt x="278" y="673"/>
                  </a:lnTo>
                  <a:lnTo>
                    <a:pt x="765" y="454"/>
                  </a:lnTo>
                  <a:lnTo>
                    <a:pt x="7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13"/>
            <p:cNvSpPr>
              <a:spLocks/>
            </p:cNvSpPr>
            <p:nvPr/>
          </p:nvSpPr>
          <p:spPr bwMode="auto">
            <a:xfrm>
              <a:off x="1916" y="2934"/>
              <a:ext cx="607" cy="166"/>
            </a:xfrm>
            <a:custGeom>
              <a:avLst/>
              <a:gdLst>
                <a:gd name="T0" fmla="*/ 1 w 1213"/>
                <a:gd name="T1" fmla="*/ 0 h 332"/>
                <a:gd name="T2" fmla="*/ 38 w 1213"/>
                <a:gd name="T3" fmla="*/ 9 h 332"/>
                <a:gd name="T4" fmla="*/ 38 w 1213"/>
                <a:gd name="T5" fmla="*/ 11 h 332"/>
                <a:gd name="T6" fmla="*/ 0 w 1213"/>
                <a:gd name="T7" fmla="*/ 3 h 332"/>
                <a:gd name="T8" fmla="*/ 1 w 1213"/>
                <a:gd name="T9" fmla="*/ 0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3" h="332">
                  <a:moveTo>
                    <a:pt x="18" y="0"/>
                  </a:moveTo>
                  <a:lnTo>
                    <a:pt x="1213" y="264"/>
                  </a:lnTo>
                  <a:lnTo>
                    <a:pt x="1196" y="332"/>
                  </a:lnTo>
                  <a:lnTo>
                    <a:pt x="0" y="7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14"/>
            <p:cNvSpPr>
              <a:spLocks/>
            </p:cNvSpPr>
            <p:nvPr/>
          </p:nvSpPr>
          <p:spPr bwMode="auto">
            <a:xfrm>
              <a:off x="1907" y="3125"/>
              <a:ext cx="310" cy="109"/>
            </a:xfrm>
            <a:custGeom>
              <a:avLst/>
              <a:gdLst>
                <a:gd name="T0" fmla="*/ 0 w 621"/>
                <a:gd name="T1" fmla="*/ 0 h 217"/>
                <a:gd name="T2" fmla="*/ 19 w 621"/>
                <a:gd name="T3" fmla="*/ 6 h 217"/>
                <a:gd name="T4" fmla="*/ 17 w 621"/>
                <a:gd name="T5" fmla="*/ 7 h 217"/>
                <a:gd name="T6" fmla="*/ 0 w 621"/>
                <a:gd name="T7" fmla="*/ 3 h 217"/>
                <a:gd name="T8" fmla="*/ 0 w 621"/>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 h="217">
                  <a:moveTo>
                    <a:pt x="2" y="0"/>
                  </a:moveTo>
                  <a:lnTo>
                    <a:pt x="621" y="174"/>
                  </a:lnTo>
                  <a:lnTo>
                    <a:pt x="549" y="217"/>
                  </a:lnTo>
                  <a:lnTo>
                    <a:pt x="0" y="7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15"/>
            <p:cNvSpPr>
              <a:spLocks/>
            </p:cNvSpPr>
            <p:nvPr/>
          </p:nvSpPr>
          <p:spPr bwMode="auto">
            <a:xfrm>
              <a:off x="1475" y="3115"/>
              <a:ext cx="584" cy="419"/>
            </a:xfrm>
            <a:custGeom>
              <a:avLst/>
              <a:gdLst>
                <a:gd name="T0" fmla="*/ 4 w 1168"/>
                <a:gd name="T1" fmla="*/ 15 h 836"/>
                <a:gd name="T2" fmla="*/ 13 w 1168"/>
                <a:gd name="T3" fmla="*/ 10 h 836"/>
                <a:gd name="T4" fmla="*/ 3 w 1168"/>
                <a:gd name="T5" fmla="*/ 15 h 836"/>
                <a:gd name="T6" fmla="*/ 2 w 1168"/>
                <a:gd name="T7" fmla="*/ 0 h 836"/>
                <a:gd name="T8" fmla="*/ 0 w 1168"/>
                <a:gd name="T9" fmla="*/ 1 h 836"/>
                <a:gd name="T10" fmla="*/ 3 w 1168"/>
                <a:gd name="T11" fmla="*/ 16 h 836"/>
                <a:gd name="T12" fmla="*/ 3 w 1168"/>
                <a:gd name="T13" fmla="*/ 16 h 836"/>
                <a:gd name="T14" fmla="*/ 3 w 1168"/>
                <a:gd name="T15" fmla="*/ 16 h 836"/>
                <a:gd name="T16" fmla="*/ 37 w 1168"/>
                <a:gd name="T17" fmla="*/ 27 h 836"/>
                <a:gd name="T18" fmla="*/ 37 w 1168"/>
                <a:gd name="T19" fmla="*/ 25 h 836"/>
                <a:gd name="T20" fmla="*/ 4 w 1168"/>
                <a:gd name="T21" fmla="*/ 15 h 8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36">
                  <a:moveTo>
                    <a:pt x="118" y="477"/>
                  </a:moveTo>
                  <a:lnTo>
                    <a:pt x="388" y="311"/>
                  </a:lnTo>
                  <a:lnTo>
                    <a:pt x="92" y="458"/>
                  </a:lnTo>
                  <a:lnTo>
                    <a:pt x="62" y="0"/>
                  </a:lnTo>
                  <a:lnTo>
                    <a:pt x="0" y="30"/>
                  </a:lnTo>
                  <a:lnTo>
                    <a:pt x="71" y="507"/>
                  </a:lnTo>
                  <a:lnTo>
                    <a:pt x="74" y="504"/>
                  </a:lnTo>
                  <a:lnTo>
                    <a:pt x="72" y="508"/>
                  </a:lnTo>
                  <a:lnTo>
                    <a:pt x="1157" y="836"/>
                  </a:lnTo>
                  <a:lnTo>
                    <a:pt x="1168" y="769"/>
                  </a:lnTo>
                  <a:lnTo>
                    <a:pt x="118" y="4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16"/>
            <p:cNvSpPr>
              <a:spLocks/>
            </p:cNvSpPr>
            <p:nvPr/>
          </p:nvSpPr>
          <p:spPr bwMode="auto">
            <a:xfrm>
              <a:off x="2205" y="3268"/>
              <a:ext cx="39" cy="107"/>
            </a:xfrm>
            <a:custGeom>
              <a:avLst/>
              <a:gdLst>
                <a:gd name="T0" fmla="*/ 0 w 79"/>
                <a:gd name="T1" fmla="*/ 2 h 213"/>
                <a:gd name="T2" fmla="*/ 2 w 79"/>
                <a:gd name="T3" fmla="*/ 0 h 213"/>
                <a:gd name="T4" fmla="*/ 2 w 79"/>
                <a:gd name="T5" fmla="*/ 6 h 213"/>
                <a:gd name="T6" fmla="*/ 0 w 79"/>
                <a:gd name="T7" fmla="*/ 7 h 213"/>
                <a:gd name="T8" fmla="*/ 0 w 79"/>
                <a:gd name="T9" fmla="*/ 2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213">
                  <a:moveTo>
                    <a:pt x="0" y="37"/>
                  </a:moveTo>
                  <a:lnTo>
                    <a:pt x="79" y="0"/>
                  </a:lnTo>
                  <a:lnTo>
                    <a:pt x="79" y="178"/>
                  </a:lnTo>
                  <a:lnTo>
                    <a:pt x="1" y="213"/>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17"/>
            <p:cNvSpPr>
              <a:spLocks/>
            </p:cNvSpPr>
            <p:nvPr/>
          </p:nvSpPr>
          <p:spPr bwMode="auto">
            <a:xfrm>
              <a:off x="2273" y="3215"/>
              <a:ext cx="89" cy="128"/>
            </a:xfrm>
            <a:custGeom>
              <a:avLst/>
              <a:gdLst>
                <a:gd name="T0" fmla="*/ 4 w 178"/>
                <a:gd name="T1" fmla="*/ 0 h 257"/>
                <a:gd name="T2" fmla="*/ 6 w 178"/>
                <a:gd name="T3" fmla="*/ 0 h 257"/>
                <a:gd name="T4" fmla="*/ 6 w 178"/>
                <a:gd name="T5" fmla="*/ 5 h 257"/>
                <a:gd name="T6" fmla="*/ 4 w 178"/>
                <a:gd name="T7" fmla="*/ 6 h 257"/>
                <a:gd name="T8" fmla="*/ 3 w 178"/>
                <a:gd name="T9" fmla="*/ 4 h 257"/>
                <a:gd name="T10" fmla="*/ 3 w 178"/>
                <a:gd name="T11" fmla="*/ 7 h 257"/>
                <a:gd name="T12" fmla="*/ 0 w 178"/>
                <a:gd name="T13" fmla="*/ 8 h 257"/>
                <a:gd name="T14" fmla="*/ 0 w 178"/>
                <a:gd name="T15" fmla="*/ 2 h 257"/>
                <a:gd name="T16" fmla="*/ 3 w 178"/>
                <a:gd name="T17" fmla="*/ 1 h 257"/>
                <a:gd name="T18" fmla="*/ 4 w 178"/>
                <a:gd name="T19" fmla="*/ 3 h 257"/>
                <a:gd name="T20" fmla="*/ 4 w 178"/>
                <a:gd name="T21" fmla="*/ 0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257">
                  <a:moveTo>
                    <a:pt x="111" y="30"/>
                  </a:moveTo>
                  <a:lnTo>
                    <a:pt x="178" y="0"/>
                  </a:lnTo>
                  <a:lnTo>
                    <a:pt x="174" y="176"/>
                  </a:lnTo>
                  <a:lnTo>
                    <a:pt x="105" y="209"/>
                  </a:lnTo>
                  <a:lnTo>
                    <a:pt x="66" y="147"/>
                  </a:lnTo>
                  <a:lnTo>
                    <a:pt x="65" y="227"/>
                  </a:lnTo>
                  <a:lnTo>
                    <a:pt x="0" y="257"/>
                  </a:lnTo>
                  <a:lnTo>
                    <a:pt x="0" y="81"/>
                  </a:lnTo>
                  <a:lnTo>
                    <a:pt x="67" y="51"/>
                  </a:lnTo>
                  <a:lnTo>
                    <a:pt x="110" y="109"/>
                  </a:lnTo>
                  <a:lnTo>
                    <a:pt x="1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18"/>
            <p:cNvSpPr>
              <a:spLocks/>
            </p:cNvSpPr>
            <p:nvPr/>
          </p:nvSpPr>
          <p:spPr bwMode="auto">
            <a:xfrm>
              <a:off x="2048" y="3549"/>
              <a:ext cx="205" cy="268"/>
            </a:xfrm>
            <a:custGeom>
              <a:avLst/>
              <a:gdLst>
                <a:gd name="T0" fmla="*/ 1 w 411"/>
                <a:gd name="T1" fmla="*/ 0 h 537"/>
                <a:gd name="T2" fmla="*/ 0 w 411"/>
                <a:gd name="T3" fmla="*/ 1 h 537"/>
                <a:gd name="T4" fmla="*/ 0 w 411"/>
                <a:gd name="T5" fmla="*/ 16 h 537"/>
                <a:gd name="T6" fmla="*/ 12 w 411"/>
                <a:gd name="T7" fmla="*/ 7 h 537"/>
                <a:gd name="T8" fmla="*/ 1 w 411"/>
                <a:gd name="T9" fmla="*/ 15 h 537"/>
                <a:gd name="T10" fmla="*/ 1 w 411"/>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1" h="537">
                  <a:moveTo>
                    <a:pt x="58" y="0"/>
                  </a:moveTo>
                  <a:lnTo>
                    <a:pt x="0" y="32"/>
                  </a:lnTo>
                  <a:lnTo>
                    <a:pt x="17" y="537"/>
                  </a:lnTo>
                  <a:lnTo>
                    <a:pt x="411" y="244"/>
                  </a:lnTo>
                  <a:lnTo>
                    <a:pt x="39" y="489"/>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9"/>
            <p:cNvSpPr>
              <a:spLocks/>
            </p:cNvSpPr>
            <p:nvPr/>
          </p:nvSpPr>
          <p:spPr bwMode="auto">
            <a:xfrm>
              <a:off x="2118" y="3313"/>
              <a:ext cx="389" cy="358"/>
            </a:xfrm>
            <a:custGeom>
              <a:avLst/>
              <a:gdLst>
                <a:gd name="T0" fmla="*/ 24 w 779"/>
                <a:gd name="T1" fmla="*/ 0 h 715"/>
                <a:gd name="T2" fmla="*/ 0 w 779"/>
                <a:gd name="T3" fmla="*/ 14 h 715"/>
                <a:gd name="T4" fmla="*/ 22 w 779"/>
                <a:gd name="T5" fmla="*/ 3 h 715"/>
                <a:gd name="T6" fmla="*/ 21 w 779"/>
                <a:gd name="T7" fmla="*/ 14 h 715"/>
                <a:gd name="T8" fmla="*/ 8 w 779"/>
                <a:gd name="T9" fmla="*/ 23 h 715"/>
                <a:gd name="T10" fmla="*/ 22 w 779"/>
                <a:gd name="T11" fmla="*/ 15 h 715"/>
                <a:gd name="T12" fmla="*/ 24 w 77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715">
                  <a:moveTo>
                    <a:pt x="779" y="0"/>
                  </a:moveTo>
                  <a:lnTo>
                    <a:pt x="0" y="437"/>
                  </a:lnTo>
                  <a:lnTo>
                    <a:pt x="724" y="86"/>
                  </a:lnTo>
                  <a:lnTo>
                    <a:pt x="698" y="445"/>
                  </a:lnTo>
                  <a:lnTo>
                    <a:pt x="272" y="715"/>
                  </a:lnTo>
                  <a:lnTo>
                    <a:pt x="717" y="475"/>
                  </a:lnTo>
                  <a:lnTo>
                    <a:pt x="7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20"/>
            <p:cNvSpPr>
              <a:spLocks/>
            </p:cNvSpPr>
            <p:nvPr/>
          </p:nvSpPr>
          <p:spPr bwMode="auto">
            <a:xfrm>
              <a:off x="1508" y="3394"/>
              <a:ext cx="264" cy="243"/>
            </a:xfrm>
            <a:custGeom>
              <a:avLst/>
              <a:gdLst>
                <a:gd name="T0" fmla="*/ 1 w 530"/>
                <a:gd name="T1" fmla="*/ 0 h 487"/>
                <a:gd name="T2" fmla="*/ 0 w 530"/>
                <a:gd name="T3" fmla="*/ 0 h 487"/>
                <a:gd name="T4" fmla="*/ 2 w 530"/>
                <a:gd name="T5" fmla="*/ 15 h 487"/>
                <a:gd name="T6" fmla="*/ 16 w 530"/>
                <a:gd name="T7" fmla="*/ 5 h 487"/>
                <a:gd name="T8" fmla="*/ 2 w 530"/>
                <a:gd name="T9" fmla="*/ 13 h 487"/>
                <a:gd name="T10" fmla="*/ 1 w 530"/>
                <a:gd name="T11" fmla="*/ 0 h 4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0" h="487">
                  <a:moveTo>
                    <a:pt x="58" y="0"/>
                  </a:moveTo>
                  <a:lnTo>
                    <a:pt x="0" y="30"/>
                  </a:lnTo>
                  <a:lnTo>
                    <a:pt x="67" y="487"/>
                  </a:lnTo>
                  <a:lnTo>
                    <a:pt x="530" y="189"/>
                  </a:lnTo>
                  <a:lnTo>
                    <a:pt x="85" y="438"/>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21"/>
            <p:cNvSpPr>
              <a:spLocks/>
            </p:cNvSpPr>
            <p:nvPr/>
          </p:nvSpPr>
          <p:spPr bwMode="auto">
            <a:xfrm>
              <a:off x="1540" y="3621"/>
              <a:ext cx="520" cy="195"/>
            </a:xfrm>
            <a:custGeom>
              <a:avLst/>
              <a:gdLst>
                <a:gd name="T0" fmla="*/ 2 w 1040"/>
                <a:gd name="T1" fmla="*/ 0 h 392"/>
                <a:gd name="T2" fmla="*/ 33 w 1040"/>
                <a:gd name="T3" fmla="*/ 10 h 392"/>
                <a:gd name="T4" fmla="*/ 33 w 1040"/>
                <a:gd name="T5" fmla="*/ 12 h 392"/>
                <a:gd name="T6" fmla="*/ 0 w 1040"/>
                <a:gd name="T7" fmla="*/ 0 h 392"/>
                <a:gd name="T8" fmla="*/ 2 w 1040"/>
                <a:gd name="T9" fmla="*/ 0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392">
                  <a:moveTo>
                    <a:pt x="34" y="0"/>
                  </a:moveTo>
                  <a:lnTo>
                    <a:pt x="1040" y="324"/>
                  </a:lnTo>
                  <a:lnTo>
                    <a:pt x="1030" y="392"/>
                  </a:lnTo>
                  <a:lnTo>
                    <a:pt x="0" y="3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22"/>
            <p:cNvSpPr>
              <a:spLocks/>
            </p:cNvSpPr>
            <p:nvPr/>
          </p:nvSpPr>
          <p:spPr bwMode="auto">
            <a:xfrm>
              <a:off x="2130" y="3545"/>
              <a:ext cx="85" cy="111"/>
            </a:xfrm>
            <a:custGeom>
              <a:avLst/>
              <a:gdLst>
                <a:gd name="T0" fmla="*/ 5 w 171"/>
                <a:gd name="T1" fmla="*/ 1 h 224"/>
                <a:gd name="T2" fmla="*/ 5 w 171"/>
                <a:gd name="T3" fmla="*/ 0 h 224"/>
                <a:gd name="T4" fmla="*/ 5 w 171"/>
                <a:gd name="T5" fmla="*/ 0 h 224"/>
                <a:gd name="T6" fmla="*/ 5 w 171"/>
                <a:gd name="T7" fmla="*/ 0 h 224"/>
                <a:gd name="T8" fmla="*/ 4 w 171"/>
                <a:gd name="T9" fmla="*/ 0 h 224"/>
                <a:gd name="T10" fmla="*/ 4 w 171"/>
                <a:gd name="T11" fmla="*/ 0 h 224"/>
                <a:gd name="T12" fmla="*/ 3 w 171"/>
                <a:gd name="T13" fmla="*/ 0 h 224"/>
                <a:gd name="T14" fmla="*/ 3 w 171"/>
                <a:gd name="T15" fmla="*/ 0 h 224"/>
                <a:gd name="T16" fmla="*/ 3 w 171"/>
                <a:gd name="T17" fmla="*/ 0 h 224"/>
                <a:gd name="T18" fmla="*/ 2 w 171"/>
                <a:gd name="T19" fmla="*/ 0 h 224"/>
                <a:gd name="T20" fmla="*/ 2 w 171"/>
                <a:gd name="T21" fmla="*/ 0 h 224"/>
                <a:gd name="T22" fmla="*/ 2 w 171"/>
                <a:gd name="T23" fmla="*/ 0 h 224"/>
                <a:gd name="T24" fmla="*/ 1 w 171"/>
                <a:gd name="T25" fmla="*/ 1 h 224"/>
                <a:gd name="T26" fmla="*/ 1 w 171"/>
                <a:gd name="T27" fmla="*/ 1 h 224"/>
                <a:gd name="T28" fmla="*/ 1 w 171"/>
                <a:gd name="T29" fmla="*/ 1 h 224"/>
                <a:gd name="T30" fmla="*/ 0 w 171"/>
                <a:gd name="T31" fmla="*/ 1 h 224"/>
                <a:gd name="T32" fmla="*/ 0 w 171"/>
                <a:gd name="T33" fmla="*/ 2 h 224"/>
                <a:gd name="T34" fmla="*/ 0 w 171"/>
                <a:gd name="T35" fmla="*/ 2 h 224"/>
                <a:gd name="T36" fmla="*/ 0 w 171"/>
                <a:gd name="T37" fmla="*/ 3 h 224"/>
                <a:gd name="T38" fmla="*/ 0 w 171"/>
                <a:gd name="T39" fmla="*/ 3 h 224"/>
                <a:gd name="T40" fmla="*/ 0 w 171"/>
                <a:gd name="T41" fmla="*/ 4 h 224"/>
                <a:gd name="T42" fmla="*/ 0 w 171"/>
                <a:gd name="T43" fmla="*/ 5 h 224"/>
                <a:gd name="T44" fmla="*/ 0 w 171"/>
                <a:gd name="T45" fmla="*/ 6 h 224"/>
                <a:gd name="T46" fmla="*/ 0 w 171"/>
                <a:gd name="T47" fmla="*/ 6 h 224"/>
                <a:gd name="T48" fmla="*/ 0 w 171"/>
                <a:gd name="T49" fmla="*/ 6 h 224"/>
                <a:gd name="T50" fmla="*/ 0 w 171"/>
                <a:gd name="T51" fmla="*/ 6 h 224"/>
                <a:gd name="T52" fmla="*/ 1 w 171"/>
                <a:gd name="T53" fmla="*/ 6 h 224"/>
                <a:gd name="T54" fmla="*/ 1 w 171"/>
                <a:gd name="T55" fmla="*/ 6 h 224"/>
                <a:gd name="T56" fmla="*/ 1 w 171"/>
                <a:gd name="T57" fmla="*/ 6 h 224"/>
                <a:gd name="T58" fmla="*/ 2 w 171"/>
                <a:gd name="T59" fmla="*/ 6 h 224"/>
                <a:gd name="T60" fmla="*/ 2 w 171"/>
                <a:gd name="T61" fmla="*/ 6 h 224"/>
                <a:gd name="T62" fmla="*/ 2 w 171"/>
                <a:gd name="T63" fmla="*/ 6 h 224"/>
                <a:gd name="T64" fmla="*/ 3 w 171"/>
                <a:gd name="T65" fmla="*/ 6 h 224"/>
                <a:gd name="T66" fmla="*/ 3 w 171"/>
                <a:gd name="T67" fmla="*/ 5 h 224"/>
                <a:gd name="T68" fmla="*/ 3 w 171"/>
                <a:gd name="T69" fmla="*/ 5 h 224"/>
                <a:gd name="T70" fmla="*/ 4 w 171"/>
                <a:gd name="T71" fmla="*/ 5 h 224"/>
                <a:gd name="T72" fmla="*/ 4 w 171"/>
                <a:gd name="T73" fmla="*/ 4 h 224"/>
                <a:gd name="T74" fmla="*/ 5 w 171"/>
                <a:gd name="T75" fmla="*/ 4 h 224"/>
                <a:gd name="T76" fmla="*/ 5 w 171"/>
                <a:gd name="T77" fmla="*/ 3 h 224"/>
                <a:gd name="T78" fmla="*/ 5 w 171"/>
                <a:gd name="T79" fmla="*/ 3 h 224"/>
                <a:gd name="T80" fmla="*/ 5 w 171"/>
                <a:gd name="T81" fmla="*/ 2 h 224"/>
                <a:gd name="T82" fmla="*/ 5 w 171"/>
                <a:gd name="T83" fmla="*/ 2 h 224"/>
                <a:gd name="T84" fmla="*/ 3 w 171"/>
                <a:gd name="T85" fmla="*/ 4 h 224"/>
                <a:gd name="T86" fmla="*/ 3 w 171"/>
                <a:gd name="T87" fmla="*/ 4 h 224"/>
                <a:gd name="T88" fmla="*/ 3 w 171"/>
                <a:gd name="T89" fmla="*/ 5 h 224"/>
                <a:gd name="T90" fmla="*/ 3 w 171"/>
                <a:gd name="T91" fmla="*/ 5 h 224"/>
                <a:gd name="T92" fmla="*/ 2 w 171"/>
                <a:gd name="T93" fmla="*/ 5 h 224"/>
                <a:gd name="T94" fmla="*/ 2 w 171"/>
                <a:gd name="T95" fmla="*/ 5 h 224"/>
                <a:gd name="T96" fmla="*/ 2 w 171"/>
                <a:gd name="T97" fmla="*/ 5 h 224"/>
                <a:gd name="T98" fmla="*/ 2 w 171"/>
                <a:gd name="T99" fmla="*/ 5 h 224"/>
                <a:gd name="T100" fmla="*/ 2 w 171"/>
                <a:gd name="T101" fmla="*/ 4 h 224"/>
                <a:gd name="T102" fmla="*/ 2 w 171"/>
                <a:gd name="T103" fmla="*/ 2 h 224"/>
                <a:gd name="T104" fmla="*/ 2 w 171"/>
                <a:gd name="T105" fmla="*/ 1 h 224"/>
                <a:gd name="T106" fmla="*/ 2 w 171"/>
                <a:gd name="T107" fmla="*/ 1 h 224"/>
                <a:gd name="T108" fmla="*/ 2 w 171"/>
                <a:gd name="T109" fmla="*/ 1 h 224"/>
                <a:gd name="T110" fmla="*/ 2 w 171"/>
                <a:gd name="T111" fmla="*/ 1 h 224"/>
                <a:gd name="T112" fmla="*/ 3 w 171"/>
                <a:gd name="T113" fmla="*/ 1 h 224"/>
                <a:gd name="T114" fmla="*/ 3 w 171"/>
                <a:gd name="T115" fmla="*/ 1 h 224"/>
                <a:gd name="T116" fmla="*/ 3 w 171"/>
                <a:gd name="T117" fmla="*/ 1 h 224"/>
                <a:gd name="T118" fmla="*/ 3 w 171"/>
                <a:gd name="T119" fmla="*/ 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 h="224">
                  <a:moveTo>
                    <a:pt x="171" y="74"/>
                  </a:moveTo>
                  <a:lnTo>
                    <a:pt x="171" y="52"/>
                  </a:lnTo>
                  <a:lnTo>
                    <a:pt x="171" y="39"/>
                  </a:lnTo>
                  <a:lnTo>
                    <a:pt x="170" y="29"/>
                  </a:lnTo>
                  <a:lnTo>
                    <a:pt x="170" y="21"/>
                  </a:lnTo>
                  <a:lnTo>
                    <a:pt x="168" y="15"/>
                  </a:lnTo>
                  <a:lnTo>
                    <a:pt x="166" y="10"/>
                  </a:lnTo>
                  <a:lnTo>
                    <a:pt x="164" y="6"/>
                  </a:lnTo>
                  <a:lnTo>
                    <a:pt x="159" y="4"/>
                  </a:lnTo>
                  <a:lnTo>
                    <a:pt x="155" y="1"/>
                  </a:lnTo>
                  <a:lnTo>
                    <a:pt x="149" y="0"/>
                  </a:lnTo>
                  <a:lnTo>
                    <a:pt x="142" y="0"/>
                  </a:lnTo>
                  <a:lnTo>
                    <a:pt x="134" y="1"/>
                  </a:lnTo>
                  <a:lnTo>
                    <a:pt x="125" y="4"/>
                  </a:lnTo>
                  <a:lnTo>
                    <a:pt x="120" y="5"/>
                  </a:lnTo>
                  <a:lnTo>
                    <a:pt x="115" y="7"/>
                  </a:lnTo>
                  <a:lnTo>
                    <a:pt x="111" y="8"/>
                  </a:lnTo>
                  <a:lnTo>
                    <a:pt x="106" y="10"/>
                  </a:lnTo>
                  <a:lnTo>
                    <a:pt x="101" y="13"/>
                  </a:lnTo>
                  <a:lnTo>
                    <a:pt x="95" y="15"/>
                  </a:lnTo>
                  <a:lnTo>
                    <a:pt x="89" y="17"/>
                  </a:lnTo>
                  <a:lnTo>
                    <a:pt x="83" y="21"/>
                  </a:lnTo>
                  <a:lnTo>
                    <a:pt x="77" y="24"/>
                  </a:lnTo>
                  <a:lnTo>
                    <a:pt x="72" y="27"/>
                  </a:lnTo>
                  <a:lnTo>
                    <a:pt x="67" y="30"/>
                  </a:lnTo>
                  <a:lnTo>
                    <a:pt x="61" y="34"/>
                  </a:lnTo>
                  <a:lnTo>
                    <a:pt x="56" y="37"/>
                  </a:lnTo>
                  <a:lnTo>
                    <a:pt x="51" y="40"/>
                  </a:lnTo>
                  <a:lnTo>
                    <a:pt x="46" y="44"/>
                  </a:lnTo>
                  <a:lnTo>
                    <a:pt x="42" y="47"/>
                  </a:lnTo>
                  <a:lnTo>
                    <a:pt x="34" y="55"/>
                  </a:lnTo>
                  <a:lnTo>
                    <a:pt x="27" y="62"/>
                  </a:lnTo>
                  <a:lnTo>
                    <a:pt x="20" y="69"/>
                  </a:lnTo>
                  <a:lnTo>
                    <a:pt x="14" y="77"/>
                  </a:lnTo>
                  <a:lnTo>
                    <a:pt x="10" y="84"/>
                  </a:lnTo>
                  <a:lnTo>
                    <a:pt x="6" y="91"/>
                  </a:lnTo>
                  <a:lnTo>
                    <a:pt x="3" y="98"/>
                  </a:lnTo>
                  <a:lnTo>
                    <a:pt x="1" y="104"/>
                  </a:lnTo>
                  <a:lnTo>
                    <a:pt x="0" y="111"/>
                  </a:lnTo>
                  <a:lnTo>
                    <a:pt x="0" y="120"/>
                  </a:lnTo>
                  <a:lnTo>
                    <a:pt x="0" y="130"/>
                  </a:lnTo>
                  <a:lnTo>
                    <a:pt x="1" y="143"/>
                  </a:lnTo>
                  <a:lnTo>
                    <a:pt x="1" y="173"/>
                  </a:lnTo>
                  <a:lnTo>
                    <a:pt x="3" y="186"/>
                  </a:lnTo>
                  <a:lnTo>
                    <a:pt x="4" y="196"/>
                  </a:lnTo>
                  <a:lnTo>
                    <a:pt x="4" y="204"/>
                  </a:lnTo>
                  <a:lnTo>
                    <a:pt x="5" y="210"/>
                  </a:lnTo>
                  <a:lnTo>
                    <a:pt x="6" y="214"/>
                  </a:lnTo>
                  <a:lnTo>
                    <a:pt x="10" y="218"/>
                  </a:lnTo>
                  <a:lnTo>
                    <a:pt x="13" y="220"/>
                  </a:lnTo>
                  <a:lnTo>
                    <a:pt x="19" y="222"/>
                  </a:lnTo>
                  <a:lnTo>
                    <a:pt x="24" y="224"/>
                  </a:lnTo>
                  <a:lnTo>
                    <a:pt x="31" y="224"/>
                  </a:lnTo>
                  <a:lnTo>
                    <a:pt x="39" y="224"/>
                  </a:lnTo>
                  <a:lnTo>
                    <a:pt x="48" y="221"/>
                  </a:lnTo>
                  <a:lnTo>
                    <a:pt x="52" y="220"/>
                  </a:lnTo>
                  <a:lnTo>
                    <a:pt x="57" y="218"/>
                  </a:lnTo>
                  <a:lnTo>
                    <a:pt x="61" y="217"/>
                  </a:lnTo>
                  <a:lnTo>
                    <a:pt x="66" y="214"/>
                  </a:lnTo>
                  <a:lnTo>
                    <a:pt x="72" y="212"/>
                  </a:lnTo>
                  <a:lnTo>
                    <a:pt x="76" y="210"/>
                  </a:lnTo>
                  <a:lnTo>
                    <a:pt x="82" y="207"/>
                  </a:lnTo>
                  <a:lnTo>
                    <a:pt x="88" y="204"/>
                  </a:lnTo>
                  <a:lnTo>
                    <a:pt x="94" y="201"/>
                  </a:lnTo>
                  <a:lnTo>
                    <a:pt x="99" y="198"/>
                  </a:lnTo>
                  <a:lnTo>
                    <a:pt x="105" y="195"/>
                  </a:lnTo>
                  <a:lnTo>
                    <a:pt x="111" y="191"/>
                  </a:lnTo>
                  <a:lnTo>
                    <a:pt x="115" y="188"/>
                  </a:lnTo>
                  <a:lnTo>
                    <a:pt x="120" y="184"/>
                  </a:lnTo>
                  <a:lnTo>
                    <a:pt x="125" y="180"/>
                  </a:lnTo>
                  <a:lnTo>
                    <a:pt x="129" y="176"/>
                  </a:lnTo>
                  <a:lnTo>
                    <a:pt x="137" y="169"/>
                  </a:lnTo>
                  <a:lnTo>
                    <a:pt x="145" y="161"/>
                  </a:lnTo>
                  <a:lnTo>
                    <a:pt x="151" y="154"/>
                  </a:lnTo>
                  <a:lnTo>
                    <a:pt x="157" y="148"/>
                  </a:lnTo>
                  <a:lnTo>
                    <a:pt x="162" y="139"/>
                  </a:lnTo>
                  <a:lnTo>
                    <a:pt x="165" y="133"/>
                  </a:lnTo>
                  <a:lnTo>
                    <a:pt x="168" y="126"/>
                  </a:lnTo>
                  <a:lnTo>
                    <a:pt x="170" y="120"/>
                  </a:lnTo>
                  <a:lnTo>
                    <a:pt x="171" y="113"/>
                  </a:lnTo>
                  <a:lnTo>
                    <a:pt x="171" y="104"/>
                  </a:lnTo>
                  <a:lnTo>
                    <a:pt x="171" y="93"/>
                  </a:lnTo>
                  <a:lnTo>
                    <a:pt x="171" y="82"/>
                  </a:lnTo>
                  <a:lnTo>
                    <a:pt x="171" y="74"/>
                  </a:lnTo>
                  <a:lnTo>
                    <a:pt x="103" y="104"/>
                  </a:lnTo>
                  <a:lnTo>
                    <a:pt x="104" y="141"/>
                  </a:lnTo>
                  <a:lnTo>
                    <a:pt x="104" y="148"/>
                  </a:lnTo>
                  <a:lnTo>
                    <a:pt x="103" y="153"/>
                  </a:lnTo>
                  <a:lnTo>
                    <a:pt x="103" y="159"/>
                  </a:lnTo>
                  <a:lnTo>
                    <a:pt x="102" y="163"/>
                  </a:lnTo>
                  <a:lnTo>
                    <a:pt x="99" y="165"/>
                  </a:lnTo>
                  <a:lnTo>
                    <a:pt x="97" y="168"/>
                  </a:lnTo>
                  <a:lnTo>
                    <a:pt x="92" y="171"/>
                  </a:lnTo>
                  <a:lnTo>
                    <a:pt x="88" y="174"/>
                  </a:lnTo>
                  <a:lnTo>
                    <a:pt x="83" y="176"/>
                  </a:lnTo>
                  <a:lnTo>
                    <a:pt x="80" y="178"/>
                  </a:lnTo>
                  <a:lnTo>
                    <a:pt x="76" y="178"/>
                  </a:lnTo>
                  <a:lnTo>
                    <a:pt x="74" y="178"/>
                  </a:lnTo>
                  <a:lnTo>
                    <a:pt x="73" y="175"/>
                  </a:lnTo>
                  <a:lnTo>
                    <a:pt x="72" y="172"/>
                  </a:lnTo>
                  <a:lnTo>
                    <a:pt x="72" y="167"/>
                  </a:lnTo>
                  <a:lnTo>
                    <a:pt x="71" y="160"/>
                  </a:lnTo>
                  <a:lnTo>
                    <a:pt x="69" y="77"/>
                  </a:lnTo>
                  <a:lnTo>
                    <a:pt x="69" y="72"/>
                  </a:lnTo>
                  <a:lnTo>
                    <a:pt x="71" y="66"/>
                  </a:lnTo>
                  <a:lnTo>
                    <a:pt x="72" y="62"/>
                  </a:lnTo>
                  <a:lnTo>
                    <a:pt x="73" y="59"/>
                  </a:lnTo>
                  <a:lnTo>
                    <a:pt x="75" y="57"/>
                  </a:lnTo>
                  <a:lnTo>
                    <a:pt x="79" y="54"/>
                  </a:lnTo>
                  <a:lnTo>
                    <a:pt x="82" y="52"/>
                  </a:lnTo>
                  <a:lnTo>
                    <a:pt x="86" y="50"/>
                  </a:lnTo>
                  <a:lnTo>
                    <a:pt x="90" y="47"/>
                  </a:lnTo>
                  <a:lnTo>
                    <a:pt x="95" y="46"/>
                  </a:lnTo>
                  <a:lnTo>
                    <a:pt x="97" y="46"/>
                  </a:lnTo>
                  <a:lnTo>
                    <a:pt x="99" y="46"/>
                  </a:lnTo>
                  <a:lnTo>
                    <a:pt x="101" y="47"/>
                  </a:lnTo>
                  <a:lnTo>
                    <a:pt x="102" y="51"/>
                  </a:lnTo>
                  <a:lnTo>
                    <a:pt x="102" y="54"/>
                  </a:lnTo>
                  <a:lnTo>
                    <a:pt x="103" y="60"/>
                  </a:lnTo>
                  <a:lnTo>
                    <a:pt x="103" y="104"/>
                  </a:lnTo>
                  <a:lnTo>
                    <a:pt x="171"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23"/>
            <p:cNvSpPr>
              <a:spLocks/>
            </p:cNvSpPr>
            <p:nvPr/>
          </p:nvSpPr>
          <p:spPr bwMode="auto">
            <a:xfrm>
              <a:off x="2240" y="3475"/>
              <a:ext cx="87" cy="123"/>
            </a:xfrm>
            <a:custGeom>
              <a:avLst/>
              <a:gdLst>
                <a:gd name="T0" fmla="*/ 4 w 173"/>
                <a:gd name="T1" fmla="*/ 2 h 244"/>
                <a:gd name="T2" fmla="*/ 6 w 173"/>
                <a:gd name="T3" fmla="*/ 0 h 244"/>
                <a:gd name="T4" fmla="*/ 6 w 173"/>
                <a:gd name="T5" fmla="*/ 4 h 244"/>
                <a:gd name="T6" fmla="*/ 6 w 173"/>
                <a:gd name="T7" fmla="*/ 4 h 244"/>
                <a:gd name="T8" fmla="*/ 6 w 173"/>
                <a:gd name="T9" fmla="*/ 5 h 244"/>
                <a:gd name="T10" fmla="*/ 6 w 173"/>
                <a:gd name="T11" fmla="*/ 5 h 244"/>
                <a:gd name="T12" fmla="*/ 6 w 173"/>
                <a:gd name="T13" fmla="*/ 5 h 244"/>
                <a:gd name="T14" fmla="*/ 6 w 173"/>
                <a:gd name="T15" fmla="*/ 5 h 244"/>
                <a:gd name="T16" fmla="*/ 6 w 173"/>
                <a:gd name="T17" fmla="*/ 5 h 244"/>
                <a:gd name="T18" fmla="*/ 6 w 173"/>
                <a:gd name="T19" fmla="*/ 6 h 244"/>
                <a:gd name="T20" fmla="*/ 5 w 173"/>
                <a:gd name="T21" fmla="*/ 6 h 244"/>
                <a:gd name="T22" fmla="*/ 5 w 173"/>
                <a:gd name="T23" fmla="*/ 6 h 244"/>
                <a:gd name="T24" fmla="*/ 5 w 173"/>
                <a:gd name="T25" fmla="*/ 6 h 244"/>
                <a:gd name="T26" fmla="*/ 5 w 173"/>
                <a:gd name="T27" fmla="*/ 6 h 244"/>
                <a:gd name="T28" fmla="*/ 5 w 173"/>
                <a:gd name="T29" fmla="*/ 7 h 244"/>
                <a:gd name="T30" fmla="*/ 4 w 173"/>
                <a:gd name="T31" fmla="*/ 7 h 244"/>
                <a:gd name="T32" fmla="*/ 4 w 173"/>
                <a:gd name="T33" fmla="*/ 7 h 244"/>
                <a:gd name="T34" fmla="*/ 4 w 173"/>
                <a:gd name="T35" fmla="*/ 7 h 244"/>
                <a:gd name="T36" fmla="*/ 4 w 173"/>
                <a:gd name="T37" fmla="*/ 7 h 244"/>
                <a:gd name="T38" fmla="*/ 4 w 173"/>
                <a:gd name="T39" fmla="*/ 7 h 244"/>
                <a:gd name="T40" fmla="*/ 4 w 173"/>
                <a:gd name="T41" fmla="*/ 7 h 244"/>
                <a:gd name="T42" fmla="*/ 3 w 173"/>
                <a:gd name="T43" fmla="*/ 7 h 244"/>
                <a:gd name="T44" fmla="*/ 3 w 173"/>
                <a:gd name="T45" fmla="*/ 7 h 244"/>
                <a:gd name="T46" fmla="*/ 3 w 173"/>
                <a:gd name="T47" fmla="*/ 8 h 244"/>
                <a:gd name="T48" fmla="*/ 3 w 173"/>
                <a:gd name="T49" fmla="*/ 8 h 244"/>
                <a:gd name="T50" fmla="*/ 3 w 173"/>
                <a:gd name="T51" fmla="*/ 8 h 244"/>
                <a:gd name="T52" fmla="*/ 3 w 173"/>
                <a:gd name="T53" fmla="*/ 8 h 244"/>
                <a:gd name="T54" fmla="*/ 2 w 173"/>
                <a:gd name="T55" fmla="*/ 8 h 244"/>
                <a:gd name="T56" fmla="*/ 2 w 173"/>
                <a:gd name="T57" fmla="*/ 8 h 244"/>
                <a:gd name="T58" fmla="*/ 2 w 173"/>
                <a:gd name="T59" fmla="*/ 8 h 244"/>
                <a:gd name="T60" fmla="*/ 2 w 173"/>
                <a:gd name="T61" fmla="*/ 8 h 244"/>
                <a:gd name="T62" fmla="*/ 2 w 173"/>
                <a:gd name="T63" fmla="*/ 8 h 244"/>
                <a:gd name="T64" fmla="*/ 1 w 173"/>
                <a:gd name="T65" fmla="*/ 8 h 244"/>
                <a:gd name="T66" fmla="*/ 1 w 173"/>
                <a:gd name="T67" fmla="*/ 8 h 244"/>
                <a:gd name="T68" fmla="*/ 1 w 173"/>
                <a:gd name="T69" fmla="*/ 8 h 244"/>
                <a:gd name="T70" fmla="*/ 1 w 173"/>
                <a:gd name="T71" fmla="*/ 8 h 244"/>
                <a:gd name="T72" fmla="*/ 1 w 173"/>
                <a:gd name="T73" fmla="*/ 8 h 244"/>
                <a:gd name="T74" fmla="*/ 1 w 173"/>
                <a:gd name="T75" fmla="*/ 8 h 244"/>
                <a:gd name="T76" fmla="*/ 1 w 173"/>
                <a:gd name="T77" fmla="*/ 8 h 244"/>
                <a:gd name="T78" fmla="*/ 1 w 173"/>
                <a:gd name="T79" fmla="*/ 8 h 244"/>
                <a:gd name="T80" fmla="*/ 1 w 173"/>
                <a:gd name="T81" fmla="*/ 7 h 244"/>
                <a:gd name="T82" fmla="*/ 1 w 173"/>
                <a:gd name="T83" fmla="*/ 7 h 244"/>
                <a:gd name="T84" fmla="*/ 1 w 173"/>
                <a:gd name="T85" fmla="*/ 7 h 244"/>
                <a:gd name="T86" fmla="*/ 0 w 173"/>
                <a:gd name="T87" fmla="*/ 3 h 244"/>
                <a:gd name="T88" fmla="*/ 3 w 173"/>
                <a:gd name="T89" fmla="*/ 2 h 244"/>
                <a:gd name="T90" fmla="*/ 3 w 173"/>
                <a:gd name="T91" fmla="*/ 6 h 244"/>
                <a:gd name="T92" fmla="*/ 3 w 173"/>
                <a:gd name="T93" fmla="*/ 6 h 244"/>
                <a:gd name="T94" fmla="*/ 3 w 173"/>
                <a:gd name="T95" fmla="*/ 7 h 244"/>
                <a:gd name="T96" fmla="*/ 3 w 173"/>
                <a:gd name="T97" fmla="*/ 7 h 244"/>
                <a:gd name="T98" fmla="*/ 3 w 173"/>
                <a:gd name="T99" fmla="*/ 7 h 244"/>
                <a:gd name="T100" fmla="*/ 3 w 173"/>
                <a:gd name="T101" fmla="*/ 7 h 244"/>
                <a:gd name="T102" fmla="*/ 3 w 173"/>
                <a:gd name="T103" fmla="*/ 7 h 244"/>
                <a:gd name="T104" fmla="*/ 3 w 173"/>
                <a:gd name="T105" fmla="*/ 7 h 244"/>
                <a:gd name="T106" fmla="*/ 3 w 173"/>
                <a:gd name="T107" fmla="*/ 7 h 244"/>
                <a:gd name="T108" fmla="*/ 3 w 173"/>
                <a:gd name="T109" fmla="*/ 7 h 244"/>
                <a:gd name="T110" fmla="*/ 3 w 173"/>
                <a:gd name="T111" fmla="*/ 6 h 244"/>
                <a:gd name="T112" fmla="*/ 3 w 173"/>
                <a:gd name="T113" fmla="*/ 6 h 244"/>
                <a:gd name="T114" fmla="*/ 3 w 173"/>
                <a:gd name="T115" fmla="*/ 6 h 244"/>
                <a:gd name="T116" fmla="*/ 3 w 173"/>
                <a:gd name="T117" fmla="*/ 6 h 244"/>
                <a:gd name="T118" fmla="*/ 4 w 173"/>
                <a:gd name="T119" fmla="*/ 6 h 244"/>
                <a:gd name="T120" fmla="*/ 4 w 173"/>
                <a:gd name="T121" fmla="*/ 6 h 244"/>
                <a:gd name="T122" fmla="*/ 4 w 173"/>
                <a:gd name="T123" fmla="*/ 6 h 244"/>
                <a:gd name="T124" fmla="*/ 4 w 173"/>
                <a:gd name="T125" fmla="*/ 2 h 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 h="244">
                  <a:moveTo>
                    <a:pt x="97" y="39"/>
                  </a:moveTo>
                  <a:lnTo>
                    <a:pt x="173" y="0"/>
                  </a:lnTo>
                  <a:lnTo>
                    <a:pt x="172" y="117"/>
                  </a:lnTo>
                  <a:lnTo>
                    <a:pt x="172" y="127"/>
                  </a:lnTo>
                  <a:lnTo>
                    <a:pt x="171" y="135"/>
                  </a:lnTo>
                  <a:lnTo>
                    <a:pt x="171" y="142"/>
                  </a:lnTo>
                  <a:lnTo>
                    <a:pt x="170" y="146"/>
                  </a:lnTo>
                  <a:lnTo>
                    <a:pt x="169" y="151"/>
                  </a:lnTo>
                  <a:lnTo>
                    <a:pt x="165" y="157"/>
                  </a:lnTo>
                  <a:lnTo>
                    <a:pt x="162" y="162"/>
                  </a:lnTo>
                  <a:lnTo>
                    <a:pt x="157" y="169"/>
                  </a:lnTo>
                  <a:lnTo>
                    <a:pt x="151" y="176"/>
                  </a:lnTo>
                  <a:lnTo>
                    <a:pt x="146" y="183"/>
                  </a:lnTo>
                  <a:lnTo>
                    <a:pt x="138" y="190"/>
                  </a:lnTo>
                  <a:lnTo>
                    <a:pt x="130" y="197"/>
                  </a:lnTo>
                  <a:lnTo>
                    <a:pt x="125" y="200"/>
                  </a:lnTo>
                  <a:lnTo>
                    <a:pt x="120" y="204"/>
                  </a:lnTo>
                  <a:lnTo>
                    <a:pt x="116" y="207"/>
                  </a:lnTo>
                  <a:lnTo>
                    <a:pt x="111" y="210"/>
                  </a:lnTo>
                  <a:lnTo>
                    <a:pt x="106" y="213"/>
                  </a:lnTo>
                  <a:lnTo>
                    <a:pt x="101" y="216"/>
                  </a:lnTo>
                  <a:lnTo>
                    <a:pt x="95" y="219"/>
                  </a:lnTo>
                  <a:lnTo>
                    <a:pt x="89" y="222"/>
                  </a:lnTo>
                  <a:lnTo>
                    <a:pt x="83" y="226"/>
                  </a:lnTo>
                  <a:lnTo>
                    <a:pt x="78" y="228"/>
                  </a:lnTo>
                  <a:lnTo>
                    <a:pt x="71" y="231"/>
                  </a:lnTo>
                  <a:lnTo>
                    <a:pt x="65" y="234"/>
                  </a:lnTo>
                  <a:lnTo>
                    <a:pt x="59" y="236"/>
                  </a:lnTo>
                  <a:lnTo>
                    <a:pt x="55" y="237"/>
                  </a:lnTo>
                  <a:lnTo>
                    <a:pt x="49" y="239"/>
                  </a:lnTo>
                  <a:lnTo>
                    <a:pt x="44" y="241"/>
                  </a:lnTo>
                  <a:lnTo>
                    <a:pt x="35" y="243"/>
                  </a:lnTo>
                  <a:lnTo>
                    <a:pt x="27" y="244"/>
                  </a:lnTo>
                  <a:lnTo>
                    <a:pt x="20" y="244"/>
                  </a:lnTo>
                  <a:lnTo>
                    <a:pt x="15" y="243"/>
                  </a:lnTo>
                  <a:lnTo>
                    <a:pt x="11" y="241"/>
                  </a:lnTo>
                  <a:lnTo>
                    <a:pt x="7" y="238"/>
                  </a:lnTo>
                  <a:lnTo>
                    <a:pt x="5" y="235"/>
                  </a:lnTo>
                  <a:lnTo>
                    <a:pt x="4" y="231"/>
                  </a:lnTo>
                  <a:lnTo>
                    <a:pt x="3" y="226"/>
                  </a:lnTo>
                  <a:lnTo>
                    <a:pt x="3" y="218"/>
                  </a:lnTo>
                  <a:lnTo>
                    <a:pt x="2" y="207"/>
                  </a:lnTo>
                  <a:lnTo>
                    <a:pt x="2" y="193"/>
                  </a:lnTo>
                  <a:lnTo>
                    <a:pt x="0" y="90"/>
                  </a:lnTo>
                  <a:lnTo>
                    <a:pt x="68" y="54"/>
                  </a:lnTo>
                  <a:lnTo>
                    <a:pt x="70" y="185"/>
                  </a:lnTo>
                  <a:lnTo>
                    <a:pt x="70" y="191"/>
                  </a:lnTo>
                  <a:lnTo>
                    <a:pt x="70" y="195"/>
                  </a:lnTo>
                  <a:lnTo>
                    <a:pt x="71" y="198"/>
                  </a:lnTo>
                  <a:lnTo>
                    <a:pt x="72" y="199"/>
                  </a:lnTo>
                  <a:lnTo>
                    <a:pt x="74" y="199"/>
                  </a:lnTo>
                  <a:lnTo>
                    <a:pt x="78" y="198"/>
                  </a:lnTo>
                  <a:lnTo>
                    <a:pt x="82" y="197"/>
                  </a:lnTo>
                  <a:lnTo>
                    <a:pt x="87" y="195"/>
                  </a:lnTo>
                  <a:lnTo>
                    <a:pt x="90" y="192"/>
                  </a:lnTo>
                  <a:lnTo>
                    <a:pt x="93" y="190"/>
                  </a:lnTo>
                  <a:lnTo>
                    <a:pt x="94" y="189"/>
                  </a:lnTo>
                  <a:lnTo>
                    <a:pt x="95" y="186"/>
                  </a:lnTo>
                  <a:lnTo>
                    <a:pt x="96" y="183"/>
                  </a:lnTo>
                  <a:lnTo>
                    <a:pt x="97" y="180"/>
                  </a:lnTo>
                  <a:lnTo>
                    <a:pt x="97" y="174"/>
                  </a:lnTo>
                  <a:lnTo>
                    <a:pt x="97" y="168"/>
                  </a:lnTo>
                  <a:lnTo>
                    <a:pt x="9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9" name="Freeform 24"/>
            <p:cNvSpPr>
              <a:spLocks/>
            </p:cNvSpPr>
            <p:nvPr/>
          </p:nvSpPr>
          <p:spPr bwMode="auto">
            <a:xfrm>
              <a:off x="2347" y="3422"/>
              <a:ext cx="84" cy="119"/>
            </a:xfrm>
            <a:custGeom>
              <a:avLst/>
              <a:gdLst>
                <a:gd name="T0" fmla="*/ 1 w 168"/>
                <a:gd name="T1" fmla="*/ 3 h 236"/>
                <a:gd name="T2" fmla="*/ 6 w 168"/>
                <a:gd name="T3" fmla="*/ 0 h 236"/>
                <a:gd name="T4" fmla="*/ 6 w 168"/>
                <a:gd name="T5" fmla="*/ 2 h 236"/>
                <a:gd name="T6" fmla="*/ 4 w 168"/>
                <a:gd name="T7" fmla="*/ 2 h 236"/>
                <a:gd name="T8" fmla="*/ 4 w 168"/>
                <a:gd name="T9" fmla="*/ 7 h 236"/>
                <a:gd name="T10" fmla="*/ 2 w 168"/>
                <a:gd name="T11" fmla="*/ 8 h 236"/>
                <a:gd name="T12" fmla="*/ 2 w 168"/>
                <a:gd name="T13" fmla="*/ 4 h 236"/>
                <a:gd name="T14" fmla="*/ 0 w 168"/>
                <a:gd name="T15" fmla="*/ 4 h 236"/>
                <a:gd name="T16" fmla="*/ 1 w 168"/>
                <a:gd name="T17" fmla="*/ 3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8" h="236">
                  <a:moveTo>
                    <a:pt x="1" y="84"/>
                  </a:moveTo>
                  <a:lnTo>
                    <a:pt x="168" y="0"/>
                  </a:lnTo>
                  <a:lnTo>
                    <a:pt x="167" y="36"/>
                  </a:lnTo>
                  <a:lnTo>
                    <a:pt x="122" y="57"/>
                  </a:lnTo>
                  <a:lnTo>
                    <a:pt x="118" y="197"/>
                  </a:lnTo>
                  <a:lnTo>
                    <a:pt x="44" y="236"/>
                  </a:lnTo>
                  <a:lnTo>
                    <a:pt x="45" y="97"/>
                  </a:lnTo>
                  <a:lnTo>
                    <a:pt x="0" y="120"/>
                  </a:lnTo>
                  <a:lnTo>
                    <a:pt x="1"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0" name="Freeform 25"/>
            <p:cNvSpPr>
              <a:spLocks/>
            </p:cNvSpPr>
            <p:nvPr/>
          </p:nvSpPr>
          <p:spPr bwMode="auto">
            <a:xfrm>
              <a:off x="2138" y="3065"/>
              <a:ext cx="392" cy="349"/>
            </a:xfrm>
            <a:custGeom>
              <a:avLst/>
              <a:gdLst>
                <a:gd name="T0" fmla="*/ 25 w 783"/>
                <a:gd name="T1" fmla="*/ 0 h 697"/>
                <a:gd name="T2" fmla="*/ 0 w 783"/>
                <a:gd name="T3" fmla="*/ 12 h 697"/>
                <a:gd name="T4" fmla="*/ 23 w 783"/>
                <a:gd name="T5" fmla="*/ 3 h 697"/>
                <a:gd name="T6" fmla="*/ 22 w 783"/>
                <a:gd name="T7" fmla="*/ 14 h 697"/>
                <a:gd name="T8" fmla="*/ 8 w 783"/>
                <a:gd name="T9" fmla="*/ 22 h 697"/>
                <a:gd name="T10" fmla="*/ 23 w 783"/>
                <a:gd name="T11" fmla="*/ 15 h 697"/>
                <a:gd name="T12" fmla="*/ 25 w 783"/>
                <a:gd name="T13" fmla="*/ 0 h 6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3" h="697">
                  <a:moveTo>
                    <a:pt x="783" y="0"/>
                  </a:moveTo>
                  <a:lnTo>
                    <a:pt x="0" y="383"/>
                  </a:lnTo>
                  <a:lnTo>
                    <a:pt x="713" y="84"/>
                  </a:lnTo>
                  <a:lnTo>
                    <a:pt x="687" y="444"/>
                  </a:lnTo>
                  <a:lnTo>
                    <a:pt x="243" y="697"/>
                  </a:lnTo>
                  <a:lnTo>
                    <a:pt x="707" y="473"/>
                  </a:lnTo>
                  <a:lnTo>
                    <a:pt x="7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1" name="Freeform 26"/>
            <p:cNvSpPr>
              <a:spLocks/>
            </p:cNvSpPr>
            <p:nvPr/>
          </p:nvSpPr>
          <p:spPr bwMode="auto">
            <a:xfrm>
              <a:off x="2043" y="3285"/>
              <a:ext cx="217" cy="249"/>
            </a:xfrm>
            <a:custGeom>
              <a:avLst/>
              <a:gdLst>
                <a:gd name="T0" fmla="*/ 2 w 434"/>
                <a:gd name="T1" fmla="*/ 0 h 498"/>
                <a:gd name="T2" fmla="*/ 0 w 434"/>
                <a:gd name="T3" fmla="*/ 1 h 498"/>
                <a:gd name="T4" fmla="*/ 1 w 434"/>
                <a:gd name="T5" fmla="*/ 16 h 498"/>
                <a:gd name="T6" fmla="*/ 14 w 434"/>
                <a:gd name="T7" fmla="*/ 9 h 498"/>
                <a:gd name="T8" fmla="*/ 2 w 434"/>
                <a:gd name="T9" fmla="*/ 15 h 498"/>
                <a:gd name="T10" fmla="*/ 2 w 434"/>
                <a:gd name="T11" fmla="*/ 0 h 4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4" h="498">
                  <a:moveTo>
                    <a:pt x="62" y="0"/>
                  </a:moveTo>
                  <a:lnTo>
                    <a:pt x="0" y="30"/>
                  </a:lnTo>
                  <a:lnTo>
                    <a:pt x="25" y="498"/>
                  </a:lnTo>
                  <a:lnTo>
                    <a:pt x="434" y="258"/>
                  </a:lnTo>
                  <a:lnTo>
                    <a:pt x="48" y="451"/>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2" name="Line 27"/>
            <p:cNvSpPr>
              <a:spLocks noChangeShapeType="1"/>
            </p:cNvSpPr>
            <p:nvPr/>
          </p:nvSpPr>
          <p:spPr bwMode="auto">
            <a:xfrm flipV="1">
              <a:off x="1530" y="3394"/>
              <a:ext cx="62" cy="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2297" name="Picture 28" descr="BD0707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5588" y="3303588"/>
            <a:ext cx="17970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9" descr="BS0099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5009" y="4762500"/>
            <a:ext cx="128623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30"/>
          <p:cNvSpPr>
            <a:spLocks noChangeArrowheads="1"/>
          </p:cNvSpPr>
          <p:nvPr/>
        </p:nvSpPr>
        <p:spPr bwMode="auto">
          <a:xfrm>
            <a:off x="1987550" y="2006600"/>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0" name="AutoShape 31"/>
          <p:cNvSpPr>
            <a:spLocks noChangeArrowheads="1"/>
          </p:cNvSpPr>
          <p:nvPr/>
        </p:nvSpPr>
        <p:spPr bwMode="auto">
          <a:xfrm>
            <a:off x="5424488" y="192563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1" name="AutoShape 32"/>
          <p:cNvSpPr>
            <a:spLocks noChangeArrowheads="1"/>
          </p:cNvSpPr>
          <p:nvPr/>
        </p:nvSpPr>
        <p:spPr bwMode="auto">
          <a:xfrm>
            <a:off x="2781300" y="538003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2" name="AutoShape 33"/>
          <p:cNvSpPr>
            <a:spLocks noChangeArrowheads="1"/>
          </p:cNvSpPr>
          <p:nvPr/>
        </p:nvSpPr>
        <p:spPr bwMode="auto">
          <a:xfrm rot="10800000">
            <a:off x="5576888" y="379888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3" name="AutoShape 34"/>
          <p:cNvSpPr>
            <a:spLocks noChangeArrowheads="1"/>
          </p:cNvSpPr>
          <p:nvPr/>
        </p:nvSpPr>
        <p:spPr bwMode="auto">
          <a:xfrm rot="10800000">
            <a:off x="2487613" y="379888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4" name="AutoShape 35"/>
          <p:cNvSpPr>
            <a:spLocks noChangeArrowheads="1"/>
          </p:cNvSpPr>
          <p:nvPr/>
        </p:nvSpPr>
        <p:spPr bwMode="auto">
          <a:xfrm rot="5400000">
            <a:off x="1021557" y="4750594"/>
            <a:ext cx="793750" cy="465137"/>
          </a:xfrm>
          <a:prstGeom prst="rightArrow">
            <a:avLst>
              <a:gd name="adj1" fmla="val 50000"/>
              <a:gd name="adj2" fmla="val 42662"/>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5" name="AutoShape 36"/>
          <p:cNvSpPr>
            <a:spLocks noChangeArrowheads="1"/>
          </p:cNvSpPr>
          <p:nvPr/>
        </p:nvSpPr>
        <p:spPr bwMode="auto">
          <a:xfrm rot="5400000">
            <a:off x="7476332" y="2483643"/>
            <a:ext cx="793750" cy="468313"/>
          </a:xfrm>
          <a:prstGeom prst="rightArrow">
            <a:avLst>
              <a:gd name="adj1" fmla="val 50000"/>
              <a:gd name="adj2" fmla="val 42373"/>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2306" name="Text Box 37"/>
          <p:cNvSpPr txBox="1">
            <a:spLocks noChangeArrowheads="1"/>
          </p:cNvSpPr>
          <p:nvPr/>
        </p:nvSpPr>
        <p:spPr bwMode="auto">
          <a:xfrm>
            <a:off x="3676650" y="5205413"/>
            <a:ext cx="1033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File Batch</a:t>
            </a:r>
          </a:p>
        </p:txBody>
      </p:sp>
      <p:sp>
        <p:nvSpPr>
          <p:cNvPr id="12307" name="Text Box 38"/>
          <p:cNvSpPr txBox="1">
            <a:spLocks noChangeArrowheads="1"/>
          </p:cNvSpPr>
          <p:nvPr/>
        </p:nvSpPr>
        <p:spPr bwMode="auto">
          <a:xfrm>
            <a:off x="7791450" y="4370388"/>
            <a:ext cx="1033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Enter Batch</a:t>
            </a:r>
          </a:p>
        </p:txBody>
      </p:sp>
      <p:sp>
        <p:nvSpPr>
          <p:cNvPr id="12308" name="Text Box 39"/>
          <p:cNvSpPr txBox="1">
            <a:spLocks noChangeArrowheads="1"/>
          </p:cNvSpPr>
          <p:nvPr/>
        </p:nvSpPr>
        <p:spPr bwMode="auto">
          <a:xfrm>
            <a:off x="3027363" y="4130675"/>
            <a:ext cx="1296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Stack and Hold</a:t>
            </a:r>
          </a:p>
        </p:txBody>
      </p:sp>
      <p:sp>
        <p:nvSpPr>
          <p:cNvPr id="12309" name="Text Box 40"/>
          <p:cNvSpPr txBox="1">
            <a:spLocks noChangeArrowheads="1"/>
          </p:cNvSpPr>
          <p:nvPr/>
        </p:nvSpPr>
        <p:spPr bwMode="auto">
          <a:xfrm>
            <a:off x="0" y="4586288"/>
            <a:ext cx="13716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b="1"/>
              <a:t>Acknowledge</a:t>
            </a:r>
          </a:p>
          <a:p>
            <a:pPr algn="ctr" eaLnBrk="1" hangingPunct="1">
              <a:spcBef>
                <a:spcPct val="50000"/>
              </a:spcBef>
            </a:pPr>
            <a:r>
              <a:rPr lang="en-US" altLang="en-US" sz="1400" b="1"/>
              <a:t>Orders</a:t>
            </a:r>
          </a:p>
        </p:txBody>
      </p:sp>
      <p:sp>
        <p:nvSpPr>
          <p:cNvPr id="12310" name="Text Box 41"/>
          <p:cNvSpPr txBox="1">
            <a:spLocks noChangeArrowheads="1"/>
          </p:cNvSpPr>
          <p:nvPr/>
        </p:nvSpPr>
        <p:spPr bwMode="auto">
          <a:xfrm>
            <a:off x="5380038" y="2533650"/>
            <a:ext cx="1674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Calculate Batch Total</a:t>
            </a:r>
          </a:p>
        </p:txBody>
      </p:sp>
      <p:sp>
        <p:nvSpPr>
          <p:cNvPr id="12311" name="Text Box 42"/>
          <p:cNvSpPr txBox="1">
            <a:spLocks noChangeArrowheads="1"/>
          </p:cNvSpPr>
          <p:nvPr/>
        </p:nvSpPr>
        <p:spPr bwMode="auto">
          <a:xfrm>
            <a:off x="2643188" y="2212975"/>
            <a:ext cx="1033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Batch Orders</a:t>
            </a:r>
          </a:p>
        </p:txBody>
      </p:sp>
      <p:sp>
        <p:nvSpPr>
          <p:cNvPr id="12312" name="Text Box 43"/>
          <p:cNvSpPr txBox="1">
            <a:spLocks noChangeArrowheads="1"/>
          </p:cNvSpPr>
          <p:nvPr/>
        </p:nvSpPr>
        <p:spPr bwMode="auto">
          <a:xfrm>
            <a:off x="312738" y="2392363"/>
            <a:ext cx="1033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Open Mail</a:t>
            </a:r>
          </a:p>
        </p:txBody>
      </p:sp>
      <p:graphicFrame>
        <p:nvGraphicFramePr>
          <p:cNvPr id="12313" name="Object 44"/>
          <p:cNvGraphicFramePr>
            <a:graphicFrameLocks noChangeAspect="1"/>
          </p:cNvGraphicFramePr>
          <p:nvPr/>
        </p:nvGraphicFramePr>
        <p:xfrm>
          <a:off x="381000" y="3352800"/>
          <a:ext cx="1295400" cy="1219200"/>
        </p:xfrm>
        <a:graphic>
          <a:graphicData uri="http://schemas.openxmlformats.org/presentationml/2006/ole">
            <mc:AlternateContent xmlns:mc="http://schemas.openxmlformats.org/markup-compatibility/2006">
              <mc:Choice xmlns:v="urn:schemas-microsoft-com:vml" Requires="v">
                <p:oleObj spid="_x0000_s23566" name="Clip" r:id="rId8" imgW="1621231" imgH="1794053" progId="MS_ClipArt_Gallery.5">
                  <p:embed/>
                </p:oleObj>
              </mc:Choice>
              <mc:Fallback>
                <p:oleObj name="Clip" r:id="rId8" imgW="1621231" imgH="1794053" progId="MS_ClipArt_Gallery.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3528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05348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3200"/>
            <a:ext cx="7772400" cy="1524000"/>
          </a:xfrm>
        </p:spPr>
        <p:txBody>
          <a:bodyPr>
            <a:normAutofit/>
          </a:bodyPr>
          <a:lstStyle/>
          <a:p>
            <a:r>
              <a:rPr lang="en-US" b="1" dirty="0" smtClean="0">
                <a:solidFill>
                  <a:sysClr val="windowText" lastClr="000000"/>
                </a:solidFill>
                <a:latin typeface="Century Gothic" pitchFamily="34" charset="0"/>
              </a:rPr>
              <a:t>INTRODUCTION ON MPC</a:t>
            </a:r>
            <a:endParaRPr lang="en-US" b="1" dirty="0">
              <a:solidFill>
                <a:sysClr val="windowText" lastClr="000000"/>
              </a:solidFill>
              <a:latin typeface="Century Gothic" pitchFamily="34" charset="0"/>
            </a:endParaRPr>
          </a:p>
        </p:txBody>
      </p:sp>
      <p:pic>
        <p:nvPicPr>
          <p:cNvPr id="8" name="Picture 11" descr="Logo MPC (Lates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91862"/>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364955" y="347534"/>
            <a:ext cx="1981199" cy="1575604"/>
            <a:chOff x="277344" y="3455797"/>
            <a:chExt cx="2039395" cy="1649601"/>
          </a:xfrm>
        </p:grpSpPr>
        <p:sp>
          <p:nvSpPr>
            <p:cNvPr id="11" name="Rectangle 10"/>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2" descr="C:\Users\hanisah\Documents\LEAN\Logo Lean.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349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solidFill>
            <a:srgbClr val="FFFFFF"/>
          </a:solidFill>
        </p:spPr>
        <p:txBody>
          <a:bodyPr anchor="t">
            <a:normAutofit fontScale="90000"/>
          </a:bodyPr>
          <a:lstStyle/>
          <a:p>
            <a:r>
              <a:rPr lang="en-US" altLang="en-US" sz="3700" dirty="0" smtClean="0"/>
              <a:t>One Piece Flow</a:t>
            </a:r>
            <a:r>
              <a:rPr lang="en-US" altLang="en-US" sz="4000" dirty="0" smtClean="0"/>
              <a:t> - </a:t>
            </a:r>
            <a:r>
              <a:rPr lang="en-US" altLang="en-US" sz="2800" dirty="0" smtClean="0"/>
              <a:t>Order Entry – After</a:t>
            </a:r>
            <a:r>
              <a:rPr lang="en-US" altLang="en-US" sz="2000" dirty="0" smtClean="0"/>
              <a:t> </a:t>
            </a:r>
          </a:p>
        </p:txBody>
      </p:sp>
      <p:pic>
        <p:nvPicPr>
          <p:cNvPr id="13315" name="Picture 1027" descr="SY005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1701800"/>
            <a:ext cx="1179512" cy="782638"/>
          </a:xfrm>
          <a:prstGeom prst="rect">
            <a:avLst/>
          </a:prstGeom>
          <a:solidFill>
            <a:schemeClr val="bg1"/>
          </a:solidFill>
          <a:ln>
            <a:noFill/>
          </a:ln>
          <a:extLst>
            <a:ext uri="{91240B29-F687-4F45-9708-019B960494DF}">
              <a14:hiddenLine xmlns:a14="http://schemas.microsoft.com/office/drawing/2010/main" w="9525">
                <a:solidFill>
                  <a:schemeClr val="accent2"/>
                </a:solidFill>
                <a:miter lim="800000"/>
                <a:headEnd/>
                <a:tailEnd/>
              </a14:hiddenLine>
            </a:ext>
          </a:extLst>
        </p:spPr>
      </p:pic>
      <p:pic>
        <p:nvPicPr>
          <p:cNvPr id="13316" name="Picture 1028" descr="BD0707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6950" y="1250950"/>
            <a:ext cx="17970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29" descr="BS0099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3013" y="4227513"/>
            <a:ext cx="18192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1030"/>
          <p:cNvSpPr>
            <a:spLocks noChangeArrowheads="1"/>
          </p:cNvSpPr>
          <p:nvPr/>
        </p:nvSpPr>
        <p:spPr bwMode="auto">
          <a:xfrm>
            <a:off x="2882900" y="192563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3319" name="AutoShape 1031"/>
          <p:cNvSpPr>
            <a:spLocks noChangeArrowheads="1"/>
          </p:cNvSpPr>
          <p:nvPr/>
        </p:nvSpPr>
        <p:spPr bwMode="auto">
          <a:xfrm rot="10800000">
            <a:off x="4013200" y="4383088"/>
            <a:ext cx="793750" cy="466725"/>
          </a:xfrm>
          <a:prstGeom prst="rightArrow">
            <a:avLst>
              <a:gd name="adj1" fmla="val 50000"/>
              <a:gd name="adj2" fmla="val 42517"/>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3320" name="AutoShape 1032"/>
          <p:cNvSpPr>
            <a:spLocks noChangeArrowheads="1"/>
          </p:cNvSpPr>
          <p:nvPr/>
        </p:nvSpPr>
        <p:spPr bwMode="auto">
          <a:xfrm rot="5400000">
            <a:off x="5974557" y="3275806"/>
            <a:ext cx="793750" cy="465137"/>
          </a:xfrm>
          <a:prstGeom prst="rightArrow">
            <a:avLst>
              <a:gd name="adj1" fmla="val 50000"/>
              <a:gd name="adj2" fmla="val 42662"/>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13321" name="Text Box 1033"/>
          <p:cNvSpPr txBox="1">
            <a:spLocks noChangeArrowheads="1"/>
          </p:cNvSpPr>
          <p:nvPr/>
        </p:nvSpPr>
        <p:spPr bwMode="auto">
          <a:xfrm>
            <a:off x="642938" y="3975100"/>
            <a:ext cx="1033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File Order</a:t>
            </a:r>
          </a:p>
        </p:txBody>
      </p:sp>
      <p:sp>
        <p:nvSpPr>
          <p:cNvPr id="13322" name="Text Box 1034"/>
          <p:cNvSpPr txBox="1">
            <a:spLocks noChangeArrowheads="1"/>
          </p:cNvSpPr>
          <p:nvPr/>
        </p:nvSpPr>
        <p:spPr bwMode="auto">
          <a:xfrm>
            <a:off x="6604000" y="1862138"/>
            <a:ext cx="1033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Enter One Order</a:t>
            </a:r>
          </a:p>
        </p:txBody>
      </p:sp>
      <p:sp>
        <p:nvSpPr>
          <p:cNvPr id="13323" name="Text Box 1035"/>
          <p:cNvSpPr txBox="1">
            <a:spLocks noChangeArrowheads="1"/>
          </p:cNvSpPr>
          <p:nvPr/>
        </p:nvSpPr>
        <p:spPr bwMode="auto">
          <a:xfrm>
            <a:off x="7027863" y="4470400"/>
            <a:ext cx="1811337"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Acknowledge</a:t>
            </a:r>
          </a:p>
          <a:p>
            <a:pPr algn="ctr" eaLnBrk="1" hangingPunct="1">
              <a:spcBef>
                <a:spcPct val="50000"/>
              </a:spcBef>
            </a:pPr>
            <a:r>
              <a:rPr lang="en-US" altLang="en-US"/>
              <a:t>One Order</a:t>
            </a:r>
          </a:p>
        </p:txBody>
      </p:sp>
      <p:sp>
        <p:nvSpPr>
          <p:cNvPr id="13324" name="Text Box 1036"/>
          <p:cNvSpPr txBox="1">
            <a:spLocks noChangeArrowheads="1"/>
          </p:cNvSpPr>
          <p:nvPr/>
        </p:nvSpPr>
        <p:spPr bwMode="auto">
          <a:xfrm>
            <a:off x="642938" y="2457450"/>
            <a:ext cx="1509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Open One Envelope</a:t>
            </a:r>
          </a:p>
        </p:txBody>
      </p:sp>
      <p:graphicFrame>
        <p:nvGraphicFramePr>
          <p:cNvPr id="13325" name="Object 1037"/>
          <p:cNvGraphicFramePr>
            <a:graphicFrameLocks noChangeAspect="1"/>
          </p:cNvGraphicFramePr>
          <p:nvPr/>
        </p:nvGraphicFramePr>
        <p:xfrm>
          <a:off x="5029200" y="4267200"/>
          <a:ext cx="1752600" cy="1600200"/>
        </p:xfrm>
        <a:graphic>
          <a:graphicData uri="http://schemas.openxmlformats.org/presentationml/2006/ole">
            <mc:AlternateContent xmlns:mc="http://schemas.openxmlformats.org/markup-compatibility/2006">
              <mc:Choice xmlns:v="urn:schemas-microsoft-com:vml" Requires="v">
                <p:oleObj spid="_x0000_s24590" name="Clip" r:id="rId6" imgW="4448269" imgH="3468986" progId="MS_ClipArt_Gallery.5">
                  <p:embed/>
                </p:oleObj>
              </mc:Choice>
              <mc:Fallback>
                <p:oleObj name="Clip" r:id="rId6" imgW="4448269" imgH="3468986"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267200"/>
                        <a:ext cx="1752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268677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solidFill>
                  <a:srgbClr val="CC0066"/>
                </a:solidFill>
                <a:latin typeface="Trebuchet MS" pitchFamily="34" charset="0"/>
              </a:rPr>
              <a:t>T7 - Process Mapping / VSM?</a:t>
            </a:r>
            <a:endParaRPr lang="en-US" altLang="en-US" smtClean="0"/>
          </a:p>
        </p:txBody>
      </p:sp>
      <p:graphicFrame>
        <p:nvGraphicFramePr>
          <p:cNvPr id="23555" name="Object 3"/>
          <p:cNvGraphicFramePr>
            <a:graphicFrameLocks noChangeAspect="1"/>
          </p:cNvGraphicFramePr>
          <p:nvPr/>
        </p:nvGraphicFramePr>
        <p:xfrm>
          <a:off x="685800" y="2652713"/>
          <a:ext cx="7696200" cy="3865562"/>
        </p:xfrm>
        <a:graphic>
          <a:graphicData uri="http://schemas.openxmlformats.org/presentationml/2006/ole">
            <mc:AlternateContent xmlns:mc="http://schemas.openxmlformats.org/markup-compatibility/2006">
              <mc:Choice xmlns:v="urn:schemas-microsoft-com:vml" Requires="v">
                <p:oleObj spid="_x0000_s22542" name="Visio" r:id="rId3" imgW="9420480" imgH="6711840" progId="Visio.Drawing.6">
                  <p:embed/>
                </p:oleObj>
              </mc:Choice>
              <mc:Fallback>
                <p:oleObj name="Visio" r:id="rId3" imgW="9420480" imgH="67118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52713"/>
                        <a:ext cx="76962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ext Box 5"/>
          <p:cNvSpPr txBox="1">
            <a:spLocks noChangeArrowheads="1"/>
          </p:cNvSpPr>
          <p:nvPr/>
        </p:nvSpPr>
        <p:spPr bwMode="auto">
          <a:xfrm>
            <a:off x="685800" y="2135188"/>
            <a:ext cx="51054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CC0066"/>
                </a:solidFill>
                <a:latin typeface="Trebuchet MS" pitchFamily="34" charset="0"/>
              </a:rPr>
              <a:t>Versions of a Process Map</a:t>
            </a:r>
            <a:endParaRPr lang="en-US" altLang="en-US" sz="2400">
              <a:solidFill>
                <a:srgbClr val="CC0066"/>
              </a:solidFill>
              <a:latin typeface="Trebuchet MS" pitchFamily="34" charset="0"/>
            </a:endParaRPr>
          </a:p>
        </p:txBody>
      </p:sp>
      <p:sp>
        <p:nvSpPr>
          <p:cNvPr id="23557" name="Text Box 11"/>
          <p:cNvSpPr txBox="1">
            <a:spLocks noChangeArrowheads="1"/>
          </p:cNvSpPr>
          <p:nvPr/>
        </p:nvSpPr>
        <p:spPr bwMode="auto">
          <a:xfrm>
            <a:off x="4495800" y="6486525"/>
            <a:ext cx="457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800" b="1" i="1"/>
              <a:t>Adapted from Product &amp; Process Innovations, Inc.</a:t>
            </a:r>
          </a:p>
        </p:txBody>
      </p:sp>
      <p:sp>
        <p:nvSpPr>
          <p:cNvPr id="23558" name="Rectangle 1"/>
          <p:cNvSpPr>
            <a:spLocks noChangeArrowheads="1"/>
          </p:cNvSpPr>
          <p:nvPr/>
        </p:nvSpPr>
        <p:spPr bwMode="auto">
          <a:xfrm>
            <a:off x="533400" y="1066800"/>
            <a:ext cx="82296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Aft>
                <a:spcPct val="50000"/>
              </a:spcAft>
              <a:buClr>
                <a:srgbClr val="333399"/>
              </a:buClr>
              <a:buFont typeface="Wingdings" pitchFamily="2" charset="2"/>
              <a:buNone/>
            </a:pPr>
            <a:r>
              <a:rPr lang="en-US" altLang="en-US" dirty="0">
                <a:solidFill>
                  <a:srgbClr val="000099"/>
                </a:solidFill>
                <a:latin typeface="Georgia" pitchFamily="18" charset="0"/>
              </a:rPr>
              <a:t>What is a Process Mapping?: A visual representation of the flow of work in a </a:t>
            </a:r>
            <a:r>
              <a:rPr lang="en-US" altLang="en-US" b="1" dirty="0">
                <a:solidFill>
                  <a:srgbClr val="000099"/>
                </a:solidFill>
                <a:latin typeface="Georgia" pitchFamily="18" charset="0"/>
              </a:rPr>
              <a:t>series of steps</a:t>
            </a:r>
            <a:r>
              <a:rPr lang="en-US" altLang="en-US" dirty="0">
                <a:solidFill>
                  <a:srgbClr val="000099"/>
                </a:solidFill>
                <a:latin typeface="Georgia" pitchFamily="18" charset="0"/>
              </a:rPr>
              <a:t> showing the path of a process and the relationship between the steps.   </a:t>
            </a:r>
          </a:p>
        </p:txBody>
      </p:sp>
    </p:spTree>
    <p:extLst>
      <p:ext uri="{BB962C8B-B14F-4D97-AF65-F5344CB8AC3E}">
        <p14:creationId xmlns:p14="http://schemas.microsoft.com/office/powerpoint/2010/main" val="3633827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274638"/>
            <a:ext cx="8229600" cy="715962"/>
          </a:xfrm>
        </p:spPr>
        <p:txBody>
          <a:bodyPr anchor="t"/>
          <a:lstStyle/>
          <a:p>
            <a:pPr eaLnBrk="1" hangingPunct="1"/>
            <a:r>
              <a:rPr lang="en-US" altLang="en-US" smtClean="0"/>
              <a:t>Steady Velocity - VSM</a:t>
            </a:r>
          </a:p>
        </p:txBody>
      </p:sp>
      <p:grpSp>
        <p:nvGrpSpPr>
          <p:cNvPr id="24579" name="Group 3"/>
          <p:cNvGrpSpPr>
            <a:grpSpLocks/>
          </p:cNvGrpSpPr>
          <p:nvPr/>
        </p:nvGrpSpPr>
        <p:grpSpPr bwMode="auto">
          <a:xfrm>
            <a:off x="0" y="914400"/>
            <a:ext cx="9144000" cy="2549525"/>
            <a:chOff x="0" y="768"/>
            <a:chExt cx="5472" cy="1713"/>
          </a:xfrm>
        </p:grpSpPr>
        <p:pic>
          <p:nvPicPr>
            <p:cNvPr id="24587" name="Picture 4" descr="production 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
              <a:ext cx="5472"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5"/>
            <p:cNvSpPr txBox="1">
              <a:spLocks noChangeArrowheads="1"/>
            </p:cNvSpPr>
            <p:nvPr/>
          </p:nvSpPr>
          <p:spPr bwMode="auto">
            <a:xfrm>
              <a:off x="240" y="768"/>
              <a:ext cx="523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b="1"/>
                <a:t>Traditional:</a:t>
              </a:r>
              <a:r>
                <a:rPr lang="en-US" altLang="en-US" sz="2400"/>
                <a:t> </a:t>
              </a:r>
              <a:r>
                <a:rPr lang="en-US" altLang="en-US" sz="1200" b="1">
                  <a:solidFill>
                    <a:srgbClr val="FF3300"/>
                  </a:solidFill>
                </a:rPr>
                <a:t>Batch Production  </a:t>
              </a:r>
              <a:r>
                <a:rPr lang="en-US" altLang="en-US" sz="1200" b="1"/>
                <a:t>(like a meandering stream with many stagnant pools, waterfalls, and eddies)</a:t>
              </a:r>
              <a:endParaRPr lang="en-US" altLang="en-US" sz="1200"/>
            </a:p>
          </p:txBody>
        </p:sp>
      </p:grpSp>
      <p:grpSp>
        <p:nvGrpSpPr>
          <p:cNvPr id="3" name="Group 6"/>
          <p:cNvGrpSpPr>
            <a:grpSpLocks/>
          </p:cNvGrpSpPr>
          <p:nvPr/>
        </p:nvGrpSpPr>
        <p:grpSpPr bwMode="auto">
          <a:xfrm>
            <a:off x="0" y="3581400"/>
            <a:ext cx="9625013" cy="2438400"/>
            <a:chOff x="0" y="2592"/>
            <a:chExt cx="5760" cy="1725"/>
          </a:xfrm>
        </p:grpSpPr>
        <p:pic>
          <p:nvPicPr>
            <p:cNvPr id="24584" name="Picture 7" descr="production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32"/>
              <a:ext cx="5472"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8"/>
            <p:cNvSpPr txBox="1">
              <a:spLocks noChangeArrowheads="1"/>
            </p:cNvSpPr>
            <p:nvPr/>
          </p:nvSpPr>
          <p:spPr bwMode="auto">
            <a:xfrm>
              <a:off x="288" y="2592"/>
              <a:ext cx="547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b="1">
                  <a:solidFill>
                    <a:srgbClr val="FF3300"/>
                  </a:solidFill>
                </a:rPr>
                <a:t>FLOW:  One Piece Production:</a:t>
              </a:r>
              <a:r>
                <a:rPr lang="en-US" altLang="en-US" sz="2400"/>
                <a:t>  </a:t>
              </a:r>
              <a:r>
                <a:rPr lang="en-US" altLang="en-US" sz="1200" b="1"/>
                <a:t>Pipeline with fast-flowing water or product</a:t>
              </a:r>
              <a:endParaRPr lang="en-US" altLang="en-US" sz="2400"/>
            </a:p>
          </p:txBody>
        </p:sp>
        <p:sp>
          <p:nvSpPr>
            <p:cNvPr id="24586" name="Text Box 9"/>
            <p:cNvSpPr txBox="1">
              <a:spLocks noChangeArrowheads="1"/>
            </p:cNvSpPr>
            <p:nvPr/>
          </p:nvSpPr>
          <p:spPr bwMode="auto">
            <a:xfrm>
              <a:off x="624" y="3888"/>
              <a:ext cx="28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600" b="1">
                  <a:solidFill>
                    <a:srgbClr val="FF3300"/>
                  </a:solidFill>
                </a:rPr>
                <a:t>The right Job and it must keep moving</a:t>
              </a:r>
            </a:p>
          </p:txBody>
        </p:sp>
      </p:grpSp>
      <p:sp>
        <p:nvSpPr>
          <p:cNvPr id="314378" name="Text Box 10"/>
          <p:cNvSpPr txBox="1">
            <a:spLocks noChangeArrowheads="1"/>
          </p:cNvSpPr>
          <p:nvPr/>
        </p:nvSpPr>
        <p:spPr bwMode="auto">
          <a:xfrm>
            <a:off x="6337300" y="3429000"/>
            <a:ext cx="248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600" b="1">
                <a:solidFill>
                  <a:srgbClr val="9900CC"/>
                </a:solidFill>
              </a:rPr>
              <a:t>	2 WEEKS!</a:t>
            </a:r>
          </a:p>
        </p:txBody>
      </p:sp>
      <p:sp>
        <p:nvSpPr>
          <p:cNvPr id="314379" name="Text Box 11"/>
          <p:cNvSpPr txBox="1">
            <a:spLocks noChangeArrowheads="1"/>
          </p:cNvSpPr>
          <p:nvPr/>
        </p:nvSpPr>
        <p:spPr bwMode="auto">
          <a:xfrm>
            <a:off x="4170363" y="34290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600" b="1">
                <a:solidFill>
                  <a:srgbClr val="9900CC"/>
                </a:solidFill>
              </a:rPr>
              <a:t>When do we get our Parts?</a:t>
            </a:r>
          </a:p>
        </p:txBody>
      </p:sp>
      <p:sp>
        <p:nvSpPr>
          <p:cNvPr id="24583" name="Line 12"/>
          <p:cNvSpPr>
            <a:spLocks noChangeShapeType="1"/>
          </p:cNvSpPr>
          <p:nvPr/>
        </p:nvSpPr>
        <p:spPr bwMode="auto">
          <a:xfrm>
            <a:off x="0" y="37338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0398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79"/>
                                        </p:tgtEl>
                                        <p:attrNameLst>
                                          <p:attrName>style.visibility</p:attrName>
                                        </p:attrNameLst>
                                      </p:cBhvr>
                                      <p:to>
                                        <p:strVal val="visible"/>
                                      </p:to>
                                    </p:set>
                                    <p:animEffect transition="in" filter="dissolve">
                                      <p:cBhvr>
                                        <p:cTn id="7" dur="500"/>
                                        <p:tgtEl>
                                          <p:spTgt spid="314379"/>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14378"/>
                                        </p:tgtEl>
                                        <p:attrNameLst>
                                          <p:attrName>style.visibility</p:attrName>
                                        </p:attrNameLst>
                                      </p:cBhvr>
                                      <p:to>
                                        <p:strVal val="visible"/>
                                      </p:to>
                                    </p:set>
                                    <p:animEffect transition="in" filter="dissolve">
                                      <p:cBhvr>
                                        <p:cTn id="11" dur="500"/>
                                        <p:tgtEl>
                                          <p:spTgt spid="3143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8" grpId="0" autoUpdateAnimBg="0"/>
      <p:bldP spid="31437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z="4000" dirty="0" smtClean="0">
                <a:latin typeface="Times New Roman" pitchFamily="18" charset="0"/>
                <a:cs typeface="Times New Roman" pitchFamily="18" charset="0"/>
              </a:rPr>
              <a:t>TS - Example in Service Sector</a:t>
            </a:r>
          </a:p>
        </p:txBody>
      </p:sp>
      <p:sp>
        <p:nvSpPr>
          <p:cNvPr id="25603" name="Content Placeholder 2"/>
          <p:cNvSpPr>
            <a:spLocks noGrp="1"/>
          </p:cNvSpPr>
          <p:nvPr>
            <p:ph idx="4294967295"/>
          </p:nvPr>
        </p:nvSpPr>
        <p:spPr>
          <a:xfrm>
            <a:off x="457200" y="990600"/>
            <a:ext cx="8382000" cy="5410200"/>
          </a:xfrm>
        </p:spPr>
        <p:txBody>
          <a:bodyPr>
            <a:normAutofit/>
          </a:bodyPr>
          <a:lstStyle/>
          <a:p>
            <a:r>
              <a:rPr lang="en-US" altLang="en-US" sz="2000" b="1" dirty="0" smtClean="0">
                <a:solidFill>
                  <a:srgbClr val="660066"/>
                </a:solidFill>
                <a:latin typeface="Times New Roman" pitchFamily="18" charset="0"/>
                <a:cs typeface="Times New Roman" pitchFamily="18" charset="0"/>
              </a:rPr>
              <a:t>Immigration Department </a:t>
            </a:r>
            <a:r>
              <a:rPr lang="en-US" altLang="en-US" sz="2000" dirty="0" smtClean="0">
                <a:latin typeface="Times New Roman" pitchFamily="18" charset="0"/>
                <a:cs typeface="Times New Roman" pitchFamily="18" charset="0"/>
              </a:rPr>
              <a:t>– Online </a:t>
            </a:r>
            <a:r>
              <a:rPr lang="en-US" altLang="en-US" sz="2000" dirty="0" err="1" smtClean="0">
                <a:latin typeface="Times New Roman" pitchFamily="18" charset="0"/>
                <a:cs typeface="Times New Roman" pitchFamily="18" charset="0"/>
              </a:rPr>
              <a:t>Vs</a:t>
            </a:r>
            <a:r>
              <a:rPr lang="en-US" altLang="en-US" sz="2000" dirty="0" smtClean="0">
                <a:latin typeface="Times New Roman" pitchFamily="18" charset="0"/>
                <a:cs typeface="Times New Roman" pitchFamily="18" charset="0"/>
              </a:rPr>
              <a:t> Conventional method in International passport application.</a:t>
            </a:r>
          </a:p>
          <a:p>
            <a:pPr lvl="1"/>
            <a:r>
              <a:rPr lang="en-US" altLang="en-US" sz="2000" dirty="0" smtClean="0">
                <a:latin typeface="Times New Roman" pitchFamily="18" charset="0"/>
                <a:cs typeface="Times New Roman" pitchFamily="18" charset="0"/>
              </a:rPr>
              <a:t>Cycle time reduce from week to hours</a:t>
            </a:r>
          </a:p>
          <a:p>
            <a:pPr lvl="1"/>
            <a:r>
              <a:rPr lang="en-US" altLang="en-US" sz="2000" dirty="0" smtClean="0">
                <a:latin typeface="Times New Roman" pitchFamily="18" charset="0"/>
                <a:cs typeface="Times New Roman" pitchFamily="18" charset="0"/>
              </a:rPr>
              <a:t>Prevent queuing</a:t>
            </a:r>
          </a:p>
          <a:p>
            <a:pPr lvl="1"/>
            <a:r>
              <a:rPr lang="en-US" altLang="en-US" sz="2000" dirty="0" smtClean="0">
                <a:latin typeface="Times New Roman" pitchFamily="18" charset="0"/>
                <a:cs typeface="Times New Roman" pitchFamily="18" charset="0"/>
              </a:rPr>
              <a:t>High customer satisfaction</a:t>
            </a:r>
          </a:p>
          <a:p>
            <a:r>
              <a:rPr lang="en-US" altLang="en-US" sz="2000" b="1" dirty="0" smtClean="0">
                <a:solidFill>
                  <a:srgbClr val="660066"/>
                </a:solidFill>
                <a:latin typeface="Times New Roman" pitchFamily="18" charset="0"/>
                <a:cs typeface="Times New Roman" pitchFamily="18" charset="0"/>
              </a:rPr>
              <a:t>JPJ Department </a:t>
            </a:r>
            <a:r>
              <a:rPr lang="en-US" altLang="en-US" sz="2000" dirty="0" smtClean="0">
                <a:latin typeface="Times New Roman" pitchFamily="18" charset="0"/>
                <a:cs typeface="Times New Roman" pitchFamily="18" charset="0"/>
              </a:rPr>
              <a:t>– Online </a:t>
            </a:r>
            <a:r>
              <a:rPr lang="en-US" altLang="en-US" sz="2000" dirty="0" err="1" smtClean="0">
                <a:latin typeface="Times New Roman" pitchFamily="18" charset="0"/>
                <a:cs typeface="Times New Roman" pitchFamily="18" charset="0"/>
              </a:rPr>
              <a:t>Vs</a:t>
            </a:r>
            <a:r>
              <a:rPr lang="en-US" altLang="en-US" sz="2000" dirty="0" smtClean="0">
                <a:latin typeface="Times New Roman" pitchFamily="18" charset="0"/>
                <a:cs typeface="Times New Roman" pitchFamily="18" charset="0"/>
              </a:rPr>
              <a:t> Conventional method in driving license renewal.</a:t>
            </a:r>
          </a:p>
          <a:p>
            <a:pPr lvl="1"/>
            <a:r>
              <a:rPr lang="en-US" altLang="en-US" sz="2000" dirty="0" smtClean="0">
                <a:latin typeface="Times New Roman" pitchFamily="18" charset="0"/>
                <a:cs typeface="Times New Roman" pitchFamily="18" charset="0"/>
              </a:rPr>
              <a:t>Cycle time reduce</a:t>
            </a:r>
          </a:p>
          <a:p>
            <a:pPr lvl="1"/>
            <a:r>
              <a:rPr lang="en-US" altLang="en-US" sz="2000" dirty="0" smtClean="0">
                <a:latin typeface="Times New Roman" pitchFamily="18" charset="0"/>
                <a:cs typeface="Times New Roman" pitchFamily="18" charset="0"/>
              </a:rPr>
              <a:t>Prevent queuing</a:t>
            </a:r>
          </a:p>
          <a:p>
            <a:pPr lvl="1"/>
            <a:r>
              <a:rPr lang="en-US" altLang="en-US" sz="2000" dirty="0" smtClean="0">
                <a:latin typeface="Times New Roman" pitchFamily="18" charset="0"/>
                <a:cs typeface="Times New Roman" pitchFamily="18" charset="0"/>
              </a:rPr>
              <a:t>High customer satisfaction</a:t>
            </a:r>
          </a:p>
          <a:p>
            <a:r>
              <a:rPr lang="en-US" altLang="en-US" sz="2000" b="1" dirty="0" smtClean="0">
                <a:solidFill>
                  <a:srgbClr val="660066"/>
                </a:solidFill>
                <a:latin typeface="Times New Roman" pitchFamily="18" charset="0"/>
                <a:cs typeface="Times New Roman" pitchFamily="18" charset="0"/>
              </a:rPr>
              <a:t>Banking Sector </a:t>
            </a:r>
            <a:r>
              <a:rPr lang="en-US" altLang="en-US" sz="2000" dirty="0" smtClean="0">
                <a:latin typeface="Times New Roman" pitchFamily="18" charset="0"/>
                <a:cs typeface="Times New Roman" pitchFamily="18" charset="0"/>
              </a:rPr>
              <a:t>– Online / Internet banking or ATM </a:t>
            </a:r>
            <a:r>
              <a:rPr lang="en-US" altLang="en-US" sz="2000" dirty="0" err="1" smtClean="0">
                <a:latin typeface="Times New Roman" pitchFamily="18" charset="0"/>
                <a:cs typeface="Times New Roman" pitchFamily="18" charset="0"/>
              </a:rPr>
              <a:t>Vs</a:t>
            </a:r>
            <a:r>
              <a:rPr lang="en-US" altLang="en-US" sz="2000" dirty="0" smtClean="0">
                <a:latin typeface="Times New Roman" pitchFamily="18" charset="0"/>
                <a:cs typeface="Times New Roman" pitchFamily="18" charset="0"/>
              </a:rPr>
              <a:t> Conventional methods.</a:t>
            </a:r>
          </a:p>
          <a:p>
            <a:r>
              <a:rPr lang="en-US" altLang="en-US" sz="2000" b="1" dirty="0" smtClean="0">
                <a:solidFill>
                  <a:srgbClr val="660066"/>
                </a:solidFill>
                <a:latin typeface="Times New Roman" pitchFamily="18" charset="0"/>
                <a:cs typeface="Times New Roman" pitchFamily="18" charset="0"/>
              </a:rPr>
              <a:t>Security services </a:t>
            </a:r>
            <a:r>
              <a:rPr lang="en-US" altLang="en-US" sz="2000" dirty="0" smtClean="0">
                <a:latin typeface="Times New Roman" pitchFamily="18" charset="0"/>
                <a:cs typeface="Times New Roman" pitchFamily="18" charset="0"/>
              </a:rPr>
              <a:t>– Manual guard service </a:t>
            </a:r>
            <a:r>
              <a:rPr lang="en-US" altLang="en-US" sz="2000" dirty="0" err="1" smtClean="0">
                <a:latin typeface="Times New Roman" pitchFamily="18" charset="0"/>
                <a:cs typeface="Times New Roman" pitchFamily="18" charset="0"/>
              </a:rPr>
              <a:t>Vs</a:t>
            </a:r>
            <a:r>
              <a:rPr lang="en-US" altLang="en-US" sz="2000" dirty="0" smtClean="0">
                <a:latin typeface="Times New Roman" pitchFamily="18" charset="0"/>
                <a:cs typeface="Times New Roman" pitchFamily="18" charset="0"/>
              </a:rPr>
              <a:t> security camera and alarm system (few areas can be monitored by one guard using CCT.</a:t>
            </a:r>
          </a:p>
          <a:p>
            <a:endParaRPr lang="en-US" altLang="en-US" sz="2000" dirty="0" smtClean="0"/>
          </a:p>
        </p:txBody>
      </p:sp>
    </p:spTree>
    <p:extLst>
      <p:ext uri="{BB962C8B-B14F-4D97-AF65-F5344CB8AC3E}">
        <p14:creationId xmlns:p14="http://schemas.microsoft.com/office/powerpoint/2010/main" val="2617753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sz="4000" smtClean="0">
                <a:latin typeface="Times New Roman" pitchFamily="18" charset="0"/>
                <a:cs typeface="Times New Roman" pitchFamily="18" charset="0"/>
              </a:rPr>
              <a:t>What is Waste Service sector?  </a:t>
            </a:r>
          </a:p>
        </p:txBody>
      </p:sp>
      <p:sp>
        <p:nvSpPr>
          <p:cNvPr id="3" name="Content Placeholder 2"/>
          <p:cNvSpPr>
            <a:spLocks noGrp="1"/>
          </p:cNvSpPr>
          <p:nvPr>
            <p:ph idx="4294967295"/>
          </p:nvPr>
        </p:nvSpPr>
        <p:spPr>
          <a:xfrm>
            <a:off x="1219200" y="1600200"/>
            <a:ext cx="7924800" cy="4114800"/>
          </a:xfrm>
        </p:spPr>
        <p:txBody>
          <a:bodyPr/>
          <a:lstStyle/>
          <a:p>
            <a:pPr marL="0" indent="0">
              <a:buFontTx/>
              <a:buNone/>
              <a:defRPr/>
            </a:pPr>
            <a:r>
              <a:rPr lang="en-US" sz="2400" dirty="0"/>
              <a:t>Examples of Waste:</a:t>
            </a:r>
          </a:p>
          <a:p>
            <a:pPr>
              <a:defRPr/>
            </a:pPr>
            <a:r>
              <a:rPr lang="en-US" sz="2400" dirty="0"/>
              <a:t>Document errors </a:t>
            </a:r>
          </a:p>
          <a:p>
            <a:pPr>
              <a:defRPr/>
            </a:pPr>
            <a:r>
              <a:rPr lang="en-US" sz="2400" dirty="0"/>
              <a:t>Document transport </a:t>
            </a:r>
          </a:p>
          <a:p>
            <a:pPr>
              <a:defRPr/>
            </a:pPr>
            <a:r>
              <a:rPr lang="en-US" sz="2400" dirty="0"/>
              <a:t>Completing work not needed </a:t>
            </a:r>
          </a:p>
          <a:p>
            <a:pPr>
              <a:defRPr/>
            </a:pPr>
            <a:r>
              <a:rPr lang="en-US" sz="2400" dirty="0"/>
              <a:t>Process steps, reviews and approvals </a:t>
            </a:r>
          </a:p>
          <a:p>
            <a:pPr>
              <a:defRPr/>
            </a:pPr>
            <a:r>
              <a:rPr lang="en-US" sz="2400" dirty="0"/>
              <a:t>Waiting for the next step </a:t>
            </a:r>
          </a:p>
          <a:p>
            <a:pPr>
              <a:defRPr/>
            </a:pPr>
            <a:r>
              <a:rPr lang="en-US" sz="2400" dirty="0"/>
              <a:t>Searching for information </a:t>
            </a:r>
          </a:p>
          <a:p>
            <a:pPr>
              <a:defRPr/>
            </a:pPr>
            <a:r>
              <a:rPr lang="en-US" sz="2400" dirty="0"/>
              <a:t>Backlogs </a:t>
            </a:r>
          </a:p>
          <a:p>
            <a:pPr>
              <a:defRPr/>
            </a:pPr>
            <a:r>
              <a:rPr lang="en-US" sz="2400" dirty="0"/>
              <a:t>Behaviors </a:t>
            </a:r>
          </a:p>
        </p:txBody>
      </p:sp>
      <p:sp>
        <p:nvSpPr>
          <p:cNvPr id="4" name="Text Box 1042"/>
          <p:cNvSpPr txBox="1">
            <a:spLocks noChangeArrowheads="1"/>
          </p:cNvSpPr>
          <p:nvPr/>
        </p:nvSpPr>
        <p:spPr bwMode="auto">
          <a:xfrm>
            <a:off x="2895600" y="5973763"/>
            <a:ext cx="60436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fontAlgn="auto">
              <a:spcBef>
                <a:spcPct val="50000"/>
              </a:spcBef>
              <a:spcAft>
                <a:spcPts val="0"/>
              </a:spcAft>
              <a:defRPr/>
            </a:pPr>
            <a:r>
              <a:rPr lang="en-US" sz="800" b="1" i="1" kern="0" dirty="0" smtClean="0">
                <a:solidFill>
                  <a:srgbClr val="333333"/>
                </a:solidFill>
                <a:latin typeface="Arial" charset="0"/>
                <a:cs typeface="Arial" charset="0"/>
              </a:rPr>
              <a:t>Developed by Products &amp; Process Innovation, Inc. – following the </a:t>
            </a:r>
            <a:r>
              <a:rPr lang="en-US" sz="800" b="1" i="1" kern="0" dirty="0" err="1" smtClean="0">
                <a:solidFill>
                  <a:srgbClr val="333333"/>
                </a:solidFill>
                <a:latin typeface="Arial" charset="0"/>
                <a:cs typeface="Arial" charset="0"/>
              </a:rPr>
              <a:t>Taiichi</a:t>
            </a:r>
            <a:r>
              <a:rPr lang="en-US" sz="800" b="1" i="1" kern="0" dirty="0" smtClean="0">
                <a:solidFill>
                  <a:srgbClr val="333333"/>
                </a:solidFill>
                <a:latin typeface="Arial" charset="0"/>
                <a:cs typeface="Arial" charset="0"/>
              </a:rPr>
              <a:t> </a:t>
            </a:r>
            <a:r>
              <a:rPr lang="en-US" sz="800" b="1" i="1" kern="0" dirty="0" err="1" smtClean="0">
                <a:solidFill>
                  <a:srgbClr val="333333"/>
                </a:solidFill>
                <a:latin typeface="Arial" charset="0"/>
                <a:cs typeface="Arial" charset="0"/>
              </a:rPr>
              <a:t>Ohno</a:t>
            </a:r>
            <a:r>
              <a:rPr lang="en-US" sz="800" b="1" i="1" kern="0" dirty="0" smtClean="0">
                <a:solidFill>
                  <a:srgbClr val="333333"/>
                </a:solidFill>
                <a:latin typeface="Arial" charset="0"/>
                <a:cs typeface="Arial" charset="0"/>
              </a:rPr>
              <a:t> Model</a:t>
            </a:r>
            <a:endParaRPr lang="en-US" sz="1000" i="1" kern="0" dirty="0" smtClean="0">
              <a:solidFill>
                <a:srgbClr val="333333"/>
              </a:solidFill>
              <a:cs typeface="Arial" charset="0"/>
            </a:endParaRPr>
          </a:p>
        </p:txBody>
      </p:sp>
    </p:spTree>
    <p:extLst>
      <p:ext uri="{BB962C8B-B14F-4D97-AF65-F5344CB8AC3E}">
        <p14:creationId xmlns:p14="http://schemas.microsoft.com/office/powerpoint/2010/main" val="3866890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latin typeface="Times New Roman" pitchFamily="18" charset="0"/>
                <a:cs typeface="Times New Roman" pitchFamily="18" charset="0"/>
              </a:rPr>
              <a:t>How is it Done?</a:t>
            </a:r>
            <a:endParaRPr lang="en-US" altLang="en-US" dirty="0" smtClean="0">
              <a:latin typeface="Times New Roman" pitchFamily="18" charset="0"/>
              <a:cs typeface="Times New Roman" pitchFamily="18" charset="0"/>
            </a:endParaRPr>
          </a:p>
        </p:txBody>
      </p:sp>
      <p:sp>
        <p:nvSpPr>
          <p:cNvPr id="3" name="Content Placeholder 2"/>
          <p:cNvSpPr>
            <a:spLocks noGrp="1"/>
          </p:cNvSpPr>
          <p:nvPr>
            <p:ph idx="4294967295"/>
          </p:nvPr>
        </p:nvSpPr>
        <p:spPr>
          <a:xfrm>
            <a:off x="762000" y="1295400"/>
            <a:ext cx="8382000" cy="5181600"/>
          </a:xfrm>
        </p:spPr>
        <p:txBody>
          <a:bodyPr/>
          <a:lstStyle/>
          <a:p>
            <a:pPr>
              <a:defRPr/>
            </a:pPr>
            <a:r>
              <a:rPr lang="en-US" sz="2400" dirty="0" smtClean="0">
                <a:latin typeface="Times New Roman" pitchFamily="18" charset="0"/>
                <a:cs typeface="Times New Roman" pitchFamily="18" charset="0"/>
              </a:rPr>
              <a:t>Must obtain </a:t>
            </a:r>
            <a:r>
              <a:rPr lang="en-US" sz="2400" dirty="0">
                <a:latin typeface="Times New Roman" pitchFamily="18" charset="0"/>
                <a:cs typeface="Times New Roman" pitchFamily="18" charset="0"/>
              </a:rPr>
              <a:t>management </a:t>
            </a:r>
            <a:r>
              <a:rPr lang="en-US" sz="2400" b="1" dirty="0">
                <a:solidFill>
                  <a:srgbClr val="0000FF"/>
                </a:solidFill>
                <a:latin typeface="Times New Roman" pitchFamily="18" charset="0"/>
                <a:cs typeface="Times New Roman" pitchFamily="18" charset="0"/>
              </a:rPr>
              <a:t>commitmen</a:t>
            </a:r>
            <a:r>
              <a:rPr lang="en-US" sz="2400" dirty="0">
                <a:latin typeface="Times New Roman" pitchFamily="18" charset="0"/>
                <a:cs typeface="Times New Roman" pitchFamily="18" charset="0"/>
              </a:rPr>
              <a:t>t  </a:t>
            </a:r>
          </a:p>
          <a:p>
            <a:pPr>
              <a:defRPr/>
            </a:pPr>
            <a:r>
              <a:rPr lang="en-US" sz="2400" dirty="0">
                <a:latin typeface="Times New Roman" pitchFamily="18" charset="0"/>
                <a:cs typeface="Times New Roman" pitchFamily="18" charset="0"/>
              </a:rPr>
              <a:t>Make </a:t>
            </a:r>
            <a:r>
              <a:rPr lang="en-US" sz="2400" dirty="0" smtClean="0">
                <a:solidFill>
                  <a:srgbClr val="0000FF"/>
                </a:solidFill>
                <a:latin typeface="Times New Roman" pitchFamily="18" charset="0"/>
                <a:cs typeface="Times New Roman" pitchFamily="18" charset="0"/>
              </a:rPr>
              <a:t>employees </a:t>
            </a:r>
            <a:r>
              <a:rPr lang="en-US" sz="2400" dirty="0">
                <a:solidFill>
                  <a:srgbClr val="0000FF"/>
                </a:solidFill>
                <a:latin typeface="Times New Roman" pitchFamily="18" charset="0"/>
                <a:cs typeface="Times New Roman" pitchFamily="18" charset="0"/>
              </a:rPr>
              <a:t>aware </a:t>
            </a:r>
            <a:r>
              <a:rPr lang="en-US" sz="2400" dirty="0">
                <a:latin typeface="Times New Roman" pitchFamily="18" charset="0"/>
                <a:cs typeface="Times New Roman" pitchFamily="18" charset="0"/>
              </a:rPr>
              <a:t>of what Lean is </a:t>
            </a:r>
            <a:r>
              <a:rPr lang="en-US" sz="2400" dirty="0" smtClean="0">
                <a:latin typeface="Times New Roman" pitchFamily="18" charset="0"/>
                <a:cs typeface="Times New Roman" pitchFamily="18" charset="0"/>
              </a:rPr>
              <a:t>- Identify </a:t>
            </a:r>
            <a:r>
              <a:rPr lang="en-US" sz="2400" dirty="0">
                <a:latin typeface="Times New Roman" pitchFamily="18" charset="0"/>
                <a:cs typeface="Times New Roman" pitchFamily="18" charset="0"/>
              </a:rPr>
              <a:t>a process/procedure to be “Leaned”  </a:t>
            </a:r>
          </a:p>
          <a:p>
            <a:pPr>
              <a:defRPr/>
            </a:pPr>
            <a:r>
              <a:rPr lang="en-US" sz="2400" dirty="0">
                <a:latin typeface="Times New Roman" pitchFamily="18" charset="0"/>
                <a:cs typeface="Times New Roman" pitchFamily="18" charset="0"/>
              </a:rPr>
              <a:t>Build </a:t>
            </a:r>
            <a:r>
              <a:rPr lang="en-US" sz="2400" dirty="0" smtClean="0">
                <a:latin typeface="Times New Roman" pitchFamily="18" charset="0"/>
                <a:cs typeface="Times New Roman" pitchFamily="18" charset="0"/>
              </a:rPr>
              <a:t>employees </a:t>
            </a:r>
            <a:r>
              <a:rPr lang="en-US" sz="2400" dirty="0">
                <a:latin typeface="Times New Roman" pitchFamily="18" charset="0"/>
                <a:cs typeface="Times New Roman" pitchFamily="18" charset="0"/>
              </a:rPr>
              <a:t>desire to </a:t>
            </a:r>
            <a:r>
              <a:rPr lang="en-US" sz="2400" b="1" dirty="0">
                <a:solidFill>
                  <a:srgbClr val="0000FF"/>
                </a:solidFill>
                <a:latin typeface="Times New Roman" pitchFamily="18" charset="0"/>
                <a:cs typeface="Times New Roman" pitchFamily="18" charset="0"/>
              </a:rPr>
              <a:t>participate in Lean </a:t>
            </a:r>
            <a:r>
              <a:rPr lang="en-US" sz="2400" dirty="0" smtClean="0">
                <a:latin typeface="Times New Roman" pitchFamily="18" charset="0"/>
                <a:cs typeface="Times New Roman" pitchFamily="18" charset="0"/>
              </a:rPr>
              <a:t>- Establish </a:t>
            </a:r>
            <a:r>
              <a:rPr lang="en-US" sz="2400" dirty="0">
                <a:latin typeface="Times New Roman" pitchFamily="18" charset="0"/>
                <a:cs typeface="Times New Roman" pitchFamily="18" charset="0"/>
              </a:rPr>
              <a:t>a Lean team (include people who do the work)  </a:t>
            </a:r>
          </a:p>
          <a:p>
            <a:pPr>
              <a:defRPr/>
            </a:pPr>
            <a:r>
              <a:rPr lang="en-US" sz="2400" dirty="0">
                <a:latin typeface="Times New Roman" pitchFamily="18" charset="0"/>
                <a:cs typeface="Times New Roman" pitchFamily="18" charset="0"/>
              </a:rPr>
              <a:t>Give them </a:t>
            </a:r>
            <a:r>
              <a:rPr lang="en-US" sz="2400" b="1" dirty="0">
                <a:solidFill>
                  <a:srgbClr val="FF33CC"/>
                </a:solidFill>
                <a:latin typeface="Times New Roman" pitchFamily="18" charset="0"/>
                <a:cs typeface="Times New Roman" pitchFamily="18" charset="0"/>
              </a:rPr>
              <a:t>knowledge about how </a:t>
            </a:r>
            <a:r>
              <a:rPr lang="en-US" sz="2400" dirty="0">
                <a:latin typeface="Times New Roman" pitchFamily="18" charset="0"/>
                <a:cs typeface="Times New Roman" pitchFamily="18" charset="0"/>
              </a:rPr>
              <a:t>to participate </a:t>
            </a:r>
            <a:r>
              <a:rPr lang="en-US" sz="2400" dirty="0" smtClean="0">
                <a:latin typeface="Times New Roman" pitchFamily="18" charset="0"/>
                <a:cs typeface="Times New Roman" pitchFamily="18" charset="0"/>
              </a:rPr>
              <a:t>- Use </a:t>
            </a:r>
            <a:r>
              <a:rPr lang="en-US" sz="2400" dirty="0">
                <a:latin typeface="Times New Roman" pitchFamily="18" charset="0"/>
                <a:cs typeface="Times New Roman" pitchFamily="18" charset="0"/>
              </a:rPr>
              <a:t>Brainstorming/Process Mapping to </a:t>
            </a:r>
            <a:r>
              <a:rPr lang="en-US" sz="2400" b="1" dirty="0">
                <a:solidFill>
                  <a:srgbClr val="800080"/>
                </a:solidFill>
                <a:latin typeface="Times New Roman" pitchFamily="18" charset="0"/>
                <a:cs typeface="Times New Roman" pitchFamily="18" charset="0"/>
              </a:rPr>
              <a:t>identify “bottlenecks”</a:t>
            </a:r>
            <a:r>
              <a:rPr lang="en-US" sz="2400" dirty="0">
                <a:latin typeface="Times New Roman" pitchFamily="18" charset="0"/>
                <a:cs typeface="Times New Roman" pitchFamily="18" charset="0"/>
              </a:rPr>
              <a:t> and areas for </a:t>
            </a:r>
            <a:r>
              <a:rPr lang="en-US" sz="2400" dirty="0" smtClean="0">
                <a:latin typeface="Times New Roman" pitchFamily="18" charset="0"/>
                <a:cs typeface="Times New Roman" pitchFamily="18" charset="0"/>
              </a:rPr>
              <a:t>improvement in day to day work</a:t>
            </a:r>
            <a:endParaRPr lang="en-US" sz="2400" dirty="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Implement </a:t>
            </a:r>
            <a:r>
              <a:rPr lang="en-US" sz="2400" dirty="0">
                <a:latin typeface="Times New Roman" pitchFamily="18" charset="0"/>
                <a:cs typeface="Times New Roman" pitchFamily="18" charset="0"/>
              </a:rPr>
              <a:t>customer-driven </a:t>
            </a:r>
            <a:r>
              <a:rPr lang="en-US" sz="2400" b="1" dirty="0">
                <a:latin typeface="Times New Roman" pitchFamily="18" charset="0"/>
                <a:cs typeface="Times New Roman" pitchFamily="18" charset="0"/>
              </a:rPr>
              <a:t>waste reduction </a:t>
            </a:r>
            <a:r>
              <a:rPr lang="en-US" sz="2400" dirty="0">
                <a:latin typeface="Times New Roman" pitchFamily="18" charset="0"/>
                <a:cs typeface="Times New Roman" pitchFamily="18" charset="0"/>
              </a:rPr>
              <a:t>techniques </a:t>
            </a: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Evaluate </a:t>
            </a:r>
            <a:r>
              <a:rPr lang="en-US" sz="2400" dirty="0">
                <a:latin typeface="Times New Roman" pitchFamily="18" charset="0"/>
                <a:cs typeface="Times New Roman" pitchFamily="18" charset="0"/>
              </a:rPr>
              <a:t>the results and make </a:t>
            </a:r>
            <a:r>
              <a:rPr lang="en-US" sz="2400" b="1" dirty="0">
                <a:solidFill>
                  <a:srgbClr val="C00000"/>
                </a:solidFill>
                <a:latin typeface="Times New Roman" pitchFamily="18" charset="0"/>
                <a:cs typeface="Times New Roman" pitchFamily="18" charset="0"/>
              </a:rPr>
              <a:t>further improvements</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Reinforce the change </a:t>
            </a:r>
            <a:r>
              <a:rPr lang="en-US" sz="2400" dirty="0" smtClean="0">
                <a:latin typeface="Times New Roman" pitchFamily="18" charset="0"/>
                <a:cs typeface="Times New Roman" pitchFamily="18" charset="0"/>
              </a:rPr>
              <a:t>- Continue </a:t>
            </a:r>
            <a:r>
              <a:rPr lang="en-US" sz="2400" dirty="0">
                <a:latin typeface="Times New Roman" pitchFamily="18" charset="0"/>
                <a:cs typeface="Times New Roman" pitchFamily="18" charset="0"/>
              </a:rPr>
              <a:t>to </a:t>
            </a:r>
            <a:r>
              <a:rPr lang="en-US" sz="2400" b="1" dirty="0">
                <a:solidFill>
                  <a:srgbClr val="33CC33"/>
                </a:solidFill>
                <a:latin typeface="Times New Roman" pitchFamily="18" charset="0"/>
                <a:cs typeface="Times New Roman" pitchFamily="18" charset="0"/>
              </a:rPr>
              <a:t>find additional Lean </a:t>
            </a:r>
            <a:r>
              <a:rPr lang="en-US" sz="2400" dirty="0">
                <a:latin typeface="Times New Roman" pitchFamily="18" charset="0"/>
                <a:cs typeface="Times New Roman" pitchFamily="18" charset="0"/>
              </a:rPr>
              <a:t>projects within the unit </a:t>
            </a:r>
          </a:p>
          <a:p>
            <a:pPr marL="0" indent="0">
              <a:buFontTx/>
              <a:buNone/>
              <a:defRPr/>
            </a:pPr>
            <a:endParaRPr lang="en-US" sz="2400" dirty="0"/>
          </a:p>
        </p:txBody>
      </p:sp>
    </p:spTree>
    <p:extLst>
      <p:ext uri="{BB962C8B-B14F-4D97-AF65-F5344CB8AC3E}">
        <p14:creationId xmlns:p14="http://schemas.microsoft.com/office/powerpoint/2010/main" val="1008520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384048"/>
            <a:ext cx="8534400" cy="682752"/>
          </a:xfrm>
        </p:spPr>
        <p:txBody>
          <a:bodyPr>
            <a:normAutofit fontScale="90000"/>
          </a:bodyPr>
          <a:lstStyle/>
          <a:p>
            <a:r>
              <a:rPr lang="en-US" altLang="en-US" sz="3600" b="1" dirty="0" smtClean="0">
                <a:latin typeface="Times New Roman" pitchFamily="18" charset="0"/>
                <a:cs typeface="Times New Roman" pitchFamily="18" charset="0"/>
              </a:rPr>
              <a:t>Barriers to Lean's Success </a:t>
            </a:r>
            <a:br>
              <a:rPr lang="en-US" altLang="en-US" sz="3600" b="1" dirty="0" smtClean="0">
                <a:latin typeface="Times New Roman" pitchFamily="18" charset="0"/>
                <a:cs typeface="Times New Roman" pitchFamily="18" charset="0"/>
              </a:rPr>
            </a:br>
            <a:r>
              <a:rPr lang="en-US" altLang="en-US" sz="3600" b="1" dirty="0" smtClean="0">
                <a:latin typeface="Times New Roman" pitchFamily="18" charset="0"/>
                <a:cs typeface="Times New Roman" pitchFamily="18" charset="0"/>
              </a:rPr>
              <a:t>(Why do some LEAN events ‘Fail’)</a:t>
            </a:r>
            <a:endParaRPr lang="en-US" altLang="en-US" sz="3600" dirty="0" smtClean="0">
              <a:latin typeface="Times New Roman" pitchFamily="18" charset="0"/>
              <a:cs typeface="Times New Roman" pitchFamily="18" charset="0"/>
            </a:endParaRPr>
          </a:p>
        </p:txBody>
      </p:sp>
      <p:sp>
        <p:nvSpPr>
          <p:cNvPr id="28675" name="Content Placeholder 2"/>
          <p:cNvSpPr>
            <a:spLocks noGrp="1"/>
          </p:cNvSpPr>
          <p:nvPr>
            <p:ph idx="4294967295"/>
          </p:nvPr>
        </p:nvSpPr>
        <p:spPr>
          <a:xfrm>
            <a:off x="381000" y="1143000"/>
            <a:ext cx="8534400" cy="4648200"/>
          </a:xfrm>
        </p:spPr>
        <p:txBody>
          <a:bodyPr/>
          <a:lstStyle/>
          <a:p>
            <a:r>
              <a:rPr lang="en-US" altLang="en-US" sz="2000" dirty="0" smtClean="0">
                <a:latin typeface="Times New Roman" pitchFamily="18" charset="0"/>
                <a:cs typeface="Times New Roman" pitchFamily="18" charset="0"/>
              </a:rPr>
              <a:t>The industrial jargon is a turn-off – Have impression that it </a:t>
            </a:r>
            <a:r>
              <a:rPr lang="en-US" altLang="en-US" sz="2000" b="1" dirty="0" smtClean="0">
                <a:solidFill>
                  <a:srgbClr val="002060"/>
                </a:solidFill>
                <a:latin typeface="Times New Roman" pitchFamily="18" charset="0"/>
                <a:cs typeface="Times New Roman" pitchFamily="18" charset="0"/>
              </a:rPr>
              <a:t>cannot be implemented in Government / Service sector</a:t>
            </a:r>
          </a:p>
          <a:p>
            <a:r>
              <a:rPr lang="en-US" altLang="en-US" sz="2000" dirty="0" smtClean="0">
                <a:latin typeface="Times New Roman" pitchFamily="18" charset="0"/>
                <a:cs typeface="Times New Roman" pitchFamily="18" charset="0"/>
              </a:rPr>
              <a:t>Executives generally </a:t>
            </a:r>
            <a:r>
              <a:rPr lang="en-US" altLang="en-US" sz="2000" b="1" dirty="0" smtClean="0">
                <a:solidFill>
                  <a:srgbClr val="002060"/>
                </a:solidFill>
                <a:latin typeface="Times New Roman" pitchFamily="18" charset="0"/>
                <a:cs typeface="Times New Roman" pitchFamily="18" charset="0"/>
              </a:rPr>
              <a:t>don’t focus </a:t>
            </a:r>
            <a:r>
              <a:rPr lang="en-US" altLang="en-US" sz="2000" dirty="0" smtClean="0">
                <a:latin typeface="Times New Roman" pitchFamily="18" charset="0"/>
                <a:cs typeface="Times New Roman" pitchFamily="18" charset="0"/>
              </a:rPr>
              <a:t>about operations - Lack of alignment around improvement strategy </a:t>
            </a:r>
          </a:p>
          <a:p>
            <a:r>
              <a:rPr lang="en-US" altLang="en-US" sz="2000" b="1" dirty="0" smtClean="0">
                <a:latin typeface="Times New Roman" pitchFamily="18" charset="0"/>
                <a:cs typeface="Times New Roman" pitchFamily="18" charset="0"/>
              </a:rPr>
              <a:t>Unrealistic Expectations </a:t>
            </a:r>
            <a:r>
              <a:rPr lang="en-US" altLang="en-US" sz="2000" dirty="0" smtClean="0">
                <a:latin typeface="Times New Roman" pitchFamily="18" charset="0"/>
                <a:cs typeface="Times New Roman" pitchFamily="18" charset="0"/>
              </a:rPr>
              <a:t>- The emphasis of Lean is on the wrong thing. Lack of understanding or missing skills </a:t>
            </a:r>
          </a:p>
          <a:p>
            <a:r>
              <a:rPr lang="en-US" altLang="en-US" sz="2000" dirty="0" smtClean="0">
                <a:latin typeface="Times New Roman" pitchFamily="18" charset="0"/>
                <a:cs typeface="Times New Roman" pitchFamily="18" charset="0"/>
              </a:rPr>
              <a:t>Difficult to buy-in or </a:t>
            </a:r>
            <a:r>
              <a:rPr lang="en-US" altLang="en-US" sz="2000" b="1" dirty="0" smtClean="0">
                <a:solidFill>
                  <a:srgbClr val="002060"/>
                </a:solidFill>
                <a:latin typeface="Times New Roman" pitchFamily="18" charset="0"/>
                <a:cs typeface="Times New Roman" pitchFamily="18" charset="0"/>
              </a:rPr>
              <a:t>change the mindset </a:t>
            </a:r>
            <a:r>
              <a:rPr lang="en-US" altLang="en-US" sz="2000" dirty="0" smtClean="0">
                <a:latin typeface="Times New Roman" pitchFamily="18" charset="0"/>
                <a:cs typeface="Times New Roman" pitchFamily="18" charset="0"/>
              </a:rPr>
              <a:t>towards Lean idea or Lean culture</a:t>
            </a:r>
          </a:p>
          <a:p>
            <a:r>
              <a:rPr lang="en-US" altLang="en-US" sz="2000" b="1" dirty="0" smtClean="0">
                <a:solidFill>
                  <a:srgbClr val="002060"/>
                </a:solidFill>
                <a:latin typeface="Times New Roman" pitchFamily="18" charset="0"/>
                <a:cs typeface="Times New Roman" pitchFamily="18" charset="0"/>
              </a:rPr>
              <a:t>Poor support and understanding from top Management </a:t>
            </a:r>
            <a:r>
              <a:rPr lang="en-US" altLang="en-US" sz="2000" dirty="0" smtClean="0">
                <a:latin typeface="Times New Roman" pitchFamily="18" charset="0"/>
                <a:cs typeface="Times New Roman" pitchFamily="18" charset="0"/>
              </a:rPr>
              <a:t>- Weak or no leadership buy-in</a:t>
            </a:r>
          </a:p>
          <a:p>
            <a:r>
              <a:rPr lang="en-US" altLang="en-US" sz="2000" b="1" dirty="0" smtClean="0">
                <a:solidFill>
                  <a:srgbClr val="002060"/>
                </a:solidFill>
                <a:latin typeface="Times New Roman" pitchFamily="18" charset="0"/>
                <a:cs typeface="Times New Roman" pitchFamily="18" charset="0"/>
              </a:rPr>
              <a:t>Lack of Visible Management </a:t>
            </a:r>
            <a:r>
              <a:rPr lang="en-US" altLang="en-US" sz="2000" dirty="0" smtClean="0">
                <a:latin typeface="Times New Roman" pitchFamily="18" charset="0"/>
                <a:cs typeface="Times New Roman" pitchFamily="18" charset="0"/>
              </a:rPr>
              <a:t>Commitment- Results not communicated </a:t>
            </a:r>
          </a:p>
          <a:p>
            <a:r>
              <a:rPr lang="en-US" altLang="en-US" sz="2000" dirty="0" smtClean="0">
                <a:latin typeface="Times New Roman" pitchFamily="18" charset="0"/>
                <a:cs typeface="Times New Roman" pitchFamily="18" charset="0"/>
              </a:rPr>
              <a:t>Inadequate Follow-up - Processes are not monitored and continuously improved</a:t>
            </a:r>
          </a:p>
          <a:p>
            <a:r>
              <a:rPr lang="en-US" altLang="en-US" sz="2000" b="1" dirty="0" smtClean="0">
                <a:solidFill>
                  <a:srgbClr val="002060"/>
                </a:solidFill>
                <a:latin typeface="Times New Roman" pitchFamily="18" charset="0"/>
                <a:cs typeface="Times New Roman" pitchFamily="18" charset="0"/>
              </a:rPr>
              <a:t>No sense of urgency</a:t>
            </a:r>
          </a:p>
        </p:txBody>
      </p:sp>
      <p:sp>
        <p:nvSpPr>
          <p:cNvPr id="28676" name="Rectangle 1"/>
          <p:cNvSpPr>
            <a:spLocks noChangeArrowheads="1"/>
          </p:cNvSpPr>
          <p:nvPr/>
        </p:nvSpPr>
        <p:spPr bwMode="auto">
          <a:xfrm>
            <a:off x="304800" y="5710237"/>
            <a:ext cx="8458200" cy="5381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100" b="1" dirty="0"/>
              <a:t>Source: Adapted from Karen Martin &amp; Associates, “Building a Lean Enterprise: Navigating the Common Obstacles to Success,” Webinar Presentation, 13 May 2010, www.slideshare.net/KarenMartin2/building-a-lean-enterprise</a:t>
            </a:r>
            <a:r>
              <a:rPr lang="en-US" altLang="en-US" b="1" dirty="0"/>
              <a:t>. </a:t>
            </a:r>
          </a:p>
        </p:txBody>
      </p:sp>
    </p:spTree>
    <p:extLst>
      <p:ext uri="{BB962C8B-B14F-4D97-AF65-F5344CB8AC3E}">
        <p14:creationId xmlns:p14="http://schemas.microsoft.com/office/powerpoint/2010/main" val="3689456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1752" y="384048"/>
            <a:ext cx="8534400" cy="682752"/>
          </a:xfrm>
        </p:spPr>
        <p:txBody>
          <a:bodyPr>
            <a:normAutofit fontScale="90000"/>
          </a:bodyPr>
          <a:lstStyle/>
          <a:p>
            <a:r>
              <a:rPr lang="en-US" altLang="en-US" sz="3600" b="1" dirty="0" smtClean="0">
                <a:solidFill>
                  <a:schemeClr val="tx1"/>
                </a:solidFill>
                <a:latin typeface="Times New Roman" pitchFamily="18" charset="0"/>
                <a:cs typeface="Times New Roman" pitchFamily="18" charset="0"/>
              </a:rPr>
              <a:t>How to transformation Lean in a service or manufacturing Environment?</a:t>
            </a:r>
            <a:endParaRPr lang="en-US" altLang="en-US" sz="3600" dirty="0" smtClean="0">
              <a:solidFill>
                <a:schemeClr val="tx1"/>
              </a:solidFill>
              <a:latin typeface="Times New Roman" pitchFamily="18" charset="0"/>
              <a:cs typeface="Times New Roman" pitchFamily="18" charset="0"/>
            </a:endParaRPr>
          </a:p>
        </p:txBody>
      </p:sp>
      <p:sp>
        <p:nvSpPr>
          <p:cNvPr id="31747" name="Rectangle 7"/>
          <p:cNvSpPr txBox="1">
            <a:spLocks noChangeArrowheads="1"/>
          </p:cNvSpPr>
          <p:nvPr/>
        </p:nvSpPr>
        <p:spPr bwMode="auto">
          <a:xfrm>
            <a:off x="250825" y="2133600"/>
            <a:ext cx="8664575"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Link </a:t>
            </a:r>
            <a:r>
              <a:rPr lang="en-US" altLang="en-US" sz="2400" dirty="0">
                <a:latin typeface="Times New Roman" pitchFamily="18" charset="0"/>
                <a:cs typeface="Times New Roman" pitchFamily="18" charset="0"/>
              </a:rPr>
              <a:t>Lean to Organizational / Government Strategy</a:t>
            </a:r>
          </a:p>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Obtain support </a:t>
            </a:r>
            <a:r>
              <a:rPr lang="en-US" altLang="en-US" sz="2400" dirty="0">
                <a:solidFill>
                  <a:srgbClr val="000099"/>
                </a:solidFill>
                <a:latin typeface="Times New Roman" pitchFamily="18" charset="0"/>
                <a:cs typeface="Times New Roman" pitchFamily="18" charset="0"/>
              </a:rPr>
              <a:t>of department head / upper management</a:t>
            </a:r>
          </a:p>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Emulate</a:t>
            </a:r>
            <a:r>
              <a:rPr lang="en-US" altLang="en-US" sz="2400" dirty="0">
                <a:solidFill>
                  <a:srgbClr val="000099"/>
                </a:solidFill>
                <a:latin typeface="Times New Roman" pitchFamily="18" charset="0"/>
                <a:cs typeface="Times New Roman" pitchFamily="18" charset="0"/>
              </a:rPr>
              <a:t> </a:t>
            </a:r>
            <a:r>
              <a:rPr lang="en-US" altLang="en-US" sz="2400" u="sng" dirty="0">
                <a:solidFill>
                  <a:srgbClr val="000099"/>
                </a:solidFill>
                <a:latin typeface="Times New Roman" pitchFamily="18" charset="0"/>
                <a:cs typeface="Times New Roman" pitchFamily="18" charset="0"/>
              </a:rPr>
              <a:t>Lean</a:t>
            </a:r>
            <a:r>
              <a:rPr lang="en-US" altLang="en-US" sz="2400" dirty="0">
                <a:solidFill>
                  <a:srgbClr val="000099"/>
                </a:solidFill>
                <a:latin typeface="Times New Roman" pitchFamily="18" charset="0"/>
                <a:cs typeface="Times New Roman" pitchFamily="18" charset="0"/>
              </a:rPr>
              <a:t> behavior or culture</a:t>
            </a:r>
          </a:p>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Empower</a:t>
            </a:r>
            <a:r>
              <a:rPr lang="en-US" altLang="en-US" sz="2400" dirty="0">
                <a:solidFill>
                  <a:srgbClr val="000099"/>
                </a:solidFill>
                <a:latin typeface="Times New Roman" pitchFamily="18" charset="0"/>
                <a:cs typeface="Times New Roman" pitchFamily="18" charset="0"/>
              </a:rPr>
              <a:t> all staff to take responsibilities and </a:t>
            </a:r>
            <a:r>
              <a:rPr lang="en-US" altLang="en-US" sz="2400" dirty="0">
                <a:latin typeface="Times New Roman" pitchFamily="18" charset="0"/>
                <a:cs typeface="Times New Roman" pitchFamily="18" charset="0"/>
              </a:rPr>
              <a:t>sponsor the lean principles through-out the value chain</a:t>
            </a:r>
            <a:endParaRPr lang="en-US" altLang="en-US" sz="2400" dirty="0">
              <a:solidFill>
                <a:srgbClr val="000099"/>
              </a:solidFill>
              <a:latin typeface="Times New Roman" pitchFamily="18" charset="0"/>
              <a:cs typeface="Times New Roman" pitchFamily="18" charset="0"/>
            </a:endParaRPr>
          </a:p>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Encourage innovation </a:t>
            </a:r>
            <a:r>
              <a:rPr lang="en-US" altLang="en-US" sz="2400" dirty="0">
                <a:solidFill>
                  <a:srgbClr val="000099"/>
                </a:solidFill>
                <a:latin typeface="Times New Roman" pitchFamily="18" charset="0"/>
                <a:cs typeface="Times New Roman" pitchFamily="18" charset="0"/>
              </a:rPr>
              <a:t>through creative thinking</a:t>
            </a:r>
          </a:p>
          <a:p>
            <a:pPr>
              <a:spcBef>
                <a:spcPct val="20000"/>
              </a:spcBef>
              <a:buClr>
                <a:srgbClr val="CC0066"/>
              </a:buClr>
              <a:buFont typeface="Wingdings" pitchFamily="2" charset="2"/>
              <a:buChar char="§"/>
            </a:pPr>
            <a:r>
              <a:rPr lang="en-US" altLang="en-US" sz="2400" b="1" dirty="0">
                <a:solidFill>
                  <a:srgbClr val="003366"/>
                </a:solidFill>
                <a:latin typeface="Times New Roman" pitchFamily="18" charset="0"/>
                <a:cs typeface="Times New Roman" pitchFamily="18" charset="0"/>
              </a:rPr>
              <a:t>Think like a profit making organization</a:t>
            </a:r>
            <a:r>
              <a:rPr lang="en-US" altLang="en-US" sz="2400" dirty="0">
                <a:solidFill>
                  <a:srgbClr val="000099"/>
                </a:solidFill>
                <a:latin typeface="Times New Roman" pitchFamily="18" charset="0"/>
                <a:cs typeface="Times New Roman" pitchFamily="18" charset="0"/>
              </a:rPr>
              <a:t> - </a:t>
            </a:r>
            <a:r>
              <a:rPr lang="en-US" altLang="en-US" sz="2400" dirty="0">
                <a:latin typeface="Times New Roman" pitchFamily="18" charset="0"/>
                <a:cs typeface="Times New Roman" pitchFamily="18" charset="0"/>
              </a:rPr>
              <a:t>view lean as a long term journey</a:t>
            </a:r>
          </a:p>
          <a:p>
            <a:pPr>
              <a:spcBef>
                <a:spcPct val="20000"/>
              </a:spcBef>
              <a:buClr>
                <a:srgbClr val="CC0066"/>
              </a:buClr>
              <a:buFont typeface="Wingdings" pitchFamily="2" charset="2"/>
              <a:buChar char="§"/>
            </a:pPr>
            <a:r>
              <a:rPr lang="en-US" altLang="en-US" sz="2400" dirty="0">
                <a:latin typeface="Times New Roman" pitchFamily="18" charset="0"/>
                <a:cs typeface="Times New Roman" pitchFamily="18" charset="0"/>
              </a:rPr>
              <a:t>Instill a </a:t>
            </a:r>
            <a:r>
              <a:rPr lang="en-US" altLang="en-US" sz="2400" b="1" dirty="0">
                <a:solidFill>
                  <a:srgbClr val="003366"/>
                </a:solidFill>
                <a:latin typeface="Times New Roman" pitchFamily="18" charset="0"/>
                <a:cs typeface="Times New Roman" pitchFamily="18" charset="0"/>
              </a:rPr>
              <a:t>continuous improvement </a:t>
            </a:r>
            <a:r>
              <a:rPr lang="en-US" altLang="en-US" sz="2400" dirty="0">
                <a:latin typeface="Times New Roman" pitchFamily="18" charset="0"/>
                <a:cs typeface="Times New Roman" pitchFamily="18" charset="0"/>
              </a:rPr>
              <a:t>viewpoint</a:t>
            </a:r>
            <a:endParaRPr lang="en-US" altLang="en-US" sz="2400" dirty="0">
              <a:solidFill>
                <a:srgbClr val="000099"/>
              </a:solidFill>
              <a:latin typeface="Times New Roman" pitchFamily="18" charset="0"/>
              <a:cs typeface="Times New Roman" pitchFamily="18" charset="0"/>
            </a:endParaRPr>
          </a:p>
        </p:txBody>
      </p:sp>
      <p:sp>
        <p:nvSpPr>
          <p:cNvPr id="31748" name="Text Box 8"/>
          <p:cNvSpPr txBox="1">
            <a:spLocks noChangeArrowheads="1"/>
          </p:cNvSpPr>
          <p:nvPr/>
        </p:nvSpPr>
        <p:spPr bwMode="auto">
          <a:xfrm>
            <a:off x="533400" y="1447800"/>
            <a:ext cx="8047038"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000" b="1">
                <a:solidFill>
                  <a:srgbClr val="CC0066"/>
                </a:solidFill>
                <a:latin typeface="Times New Roman" pitchFamily="18" charset="0"/>
                <a:cs typeface="Times New Roman" pitchFamily="18" charset="0"/>
              </a:rPr>
              <a:t>How Do You Lead the LEAN Transformation? </a:t>
            </a:r>
          </a:p>
        </p:txBody>
      </p:sp>
    </p:spTree>
    <p:extLst>
      <p:ext uri="{BB962C8B-B14F-4D97-AF65-F5344CB8AC3E}">
        <p14:creationId xmlns:p14="http://schemas.microsoft.com/office/powerpoint/2010/main" val="1635705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Actual savings – Success story</a:t>
            </a:r>
          </a:p>
        </p:txBody>
      </p:sp>
      <p:sp>
        <p:nvSpPr>
          <p:cNvPr id="32771" name="Text Placeholder 2"/>
          <p:cNvSpPr>
            <a:spLocks noGrp="1"/>
          </p:cNvSpPr>
          <p:nvPr>
            <p:ph type="body" idx="1"/>
          </p:nvPr>
        </p:nvSpPr>
        <p:spPr>
          <a:xfrm>
            <a:off x="457200" y="1371600"/>
            <a:ext cx="4040188" cy="803275"/>
          </a:xfrm>
          <a:ln>
            <a:solidFill>
              <a:schemeClr val="tx1"/>
            </a:solidFill>
            <a:miter lim="800000"/>
            <a:headEnd/>
            <a:tailEnd/>
          </a:ln>
        </p:spPr>
        <p:txBody>
          <a:bodyPr/>
          <a:lstStyle/>
          <a:p>
            <a:pPr algn="ctr"/>
            <a:r>
              <a:rPr lang="en-US" altLang="en-US" dirty="0" smtClean="0">
                <a:latin typeface="Times New Roman" pitchFamily="18" charset="0"/>
                <a:cs typeface="Times New Roman" pitchFamily="18" charset="0"/>
              </a:rPr>
              <a:t>Expert experience </a:t>
            </a:r>
          </a:p>
        </p:txBody>
      </p:sp>
      <p:sp>
        <p:nvSpPr>
          <p:cNvPr id="32772" name="Content Placeholder 3"/>
          <p:cNvSpPr>
            <a:spLocks noGrp="1"/>
          </p:cNvSpPr>
          <p:nvPr>
            <p:ph sz="half" idx="2"/>
          </p:nvPr>
        </p:nvSpPr>
        <p:spPr>
          <a:xfrm>
            <a:off x="457200" y="2174875"/>
            <a:ext cx="4040188" cy="3844925"/>
          </a:xfrm>
          <a:ln>
            <a:solidFill>
              <a:schemeClr val="tx1"/>
            </a:solidFill>
            <a:miter lim="800000"/>
            <a:headEnd/>
            <a:tailEnd/>
          </a:ln>
        </p:spPr>
        <p:txBody>
          <a:bodyPr/>
          <a:lstStyle/>
          <a:p>
            <a:r>
              <a:rPr lang="en-US" altLang="en-US" sz="1400" dirty="0" smtClean="0">
                <a:latin typeface="Times New Roman" pitchFamily="18" charset="0"/>
                <a:cs typeface="Times New Roman" pitchFamily="18" charset="0"/>
              </a:rPr>
              <a:t>Reduce WIP CT – Estimated Saving </a:t>
            </a:r>
            <a:r>
              <a:rPr lang="en-US" altLang="en-US" sz="1400" b="1" dirty="0" smtClean="0">
                <a:solidFill>
                  <a:srgbClr val="FF0000"/>
                </a:solidFill>
                <a:latin typeface="Times New Roman" pitchFamily="18" charset="0"/>
                <a:cs typeface="Times New Roman" pitchFamily="18" charset="0"/>
              </a:rPr>
              <a:t>US$ 120K.</a:t>
            </a:r>
          </a:p>
          <a:p>
            <a:r>
              <a:rPr lang="en-US" altLang="en-US" sz="1400" dirty="0" smtClean="0">
                <a:latin typeface="Times New Roman" pitchFamily="18" charset="0"/>
                <a:cs typeface="Times New Roman" pitchFamily="18" charset="0"/>
              </a:rPr>
              <a:t>13 Second Auto line Cycle time Reduction – Estimated Saving </a:t>
            </a:r>
            <a:r>
              <a:rPr lang="en-US" altLang="en-US" sz="1400" b="1" dirty="0" smtClean="0">
                <a:solidFill>
                  <a:srgbClr val="FF0000"/>
                </a:solidFill>
                <a:latin typeface="Times New Roman" pitchFamily="18" charset="0"/>
                <a:cs typeface="Times New Roman" pitchFamily="18" charset="0"/>
              </a:rPr>
              <a:t>US$150K.</a:t>
            </a:r>
          </a:p>
          <a:p>
            <a:r>
              <a:rPr lang="en-US" altLang="en-US" sz="1400" dirty="0" smtClean="0">
                <a:latin typeface="Times New Roman" pitchFamily="18" charset="0"/>
                <a:cs typeface="Times New Roman" pitchFamily="18" charset="0"/>
              </a:rPr>
              <a:t>Improve the Recycle Media Yield from 54% to 80% - Estimated Saving </a:t>
            </a:r>
            <a:r>
              <a:rPr lang="en-US" altLang="en-US" sz="1400" b="1" dirty="0" smtClean="0">
                <a:solidFill>
                  <a:srgbClr val="FF0000"/>
                </a:solidFill>
                <a:latin typeface="Times New Roman" pitchFamily="18" charset="0"/>
                <a:cs typeface="Times New Roman" pitchFamily="18" charset="0"/>
              </a:rPr>
              <a:t>US$380K</a:t>
            </a:r>
            <a:r>
              <a:rPr lang="en-US" altLang="en-US" sz="1400" dirty="0" smtClean="0">
                <a:latin typeface="Times New Roman" pitchFamily="18" charset="0"/>
                <a:cs typeface="Times New Roman" pitchFamily="18" charset="0"/>
              </a:rPr>
              <a:t>.</a:t>
            </a:r>
          </a:p>
          <a:p>
            <a:r>
              <a:rPr lang="en-US" altLang="en-US" sz="1400" dirty="0" smtClean="0">
                <a:latin typeface="Times New Roman" pitchFamily="18" charset="0"/>
                <a:cs typeface="Times New Roman" pitchFamily="18" charset="0"/>
              </a:rPr>
              <a:t>Reduce the loss communication and routing fail in Cert Oven - Estimated Saving </a:t>
            </a:r>
            <a:r>
              <a:rPr lang="en-US" altLang="en-US" sz="1400" b="1" dirty="0" smtClean="0">
                <a:solidFill>
                  <a:srgbClr val="FF0000"/>
                </a:solidFill>
                <a:latin typeface="Times New Roman" pitchFamily="18" charset="0"/>
                <a:cs typeface="Times New Roman" pitchFamily="18" charset="0"/>
              </a:rPr>
              <a:t>US$125K</a:t>
            </a:r>
            <a:r>
              <a:rPr lang="en-US" altLang="en-US" sz="1400" dirty="0" smtClean="0">
                <a:latin typeface="Times New Roman" pitchFamily="18" charset="0"/>
                <a:cs typeface="Times New Roman" pitchFamily="18" charset="0"/>
              </a:rPr>
              <a:t>.</a:t>
            </a:r>
          </a:p>
          <a:p>
            <a:r>
              <a:rPr lang="en-US" altLang="en-US" sz="1400" dirty="0" smtClean="0">
                <a:latin typeface="Times New Roman" pitchFamily="18" charset="0"/>
                <a:cs typeface="Times New Roman" pitchFamily="18" charset="0"/>
              </a:rPr>
              <a:t>Reduce the Plant Electricity usage on Air-Con System - Estimated Saving </a:t>
            </a:r>
            <a:r>
              <a:rPr lang="en-US" altLang="en-US" sz="1400" b="1" dirty="0" smtClean="0">
                <a:solidFill>
                  <a:srgbClr val="FF0000"/>
                </a:solidFill>
                <a:latin typeface="Times New Roman" pitchFamily="18" charset="0"/>
                <a:cs typeface="Times New Roman" pitchFamily="18" charset="0"/>
              </a:rPr>
              <a:t>US$80K</a:t>
            </a:r>
            <a:r>
              <a:rPr lang="en-US" altLang="en-US" sz="1400" dirty="0" smtClean="0">
                <a:latin typeface="Times New Roman" pitchFamily="18" charset="0"/>
                <a:cs typeface="Times New Roman" pitchFamily="18" charset="0"/>
              </a:rPr>
              <a:t>.</a:t>
            </a:r>
          </a:p>
          <a:p>
            <a:r>
              <a:rPr lang="en-US" altLang="en-US" sz="1400" dirty="0" smtClean="0">
                <a:latin typeface="Times New Roman" pitchFamily="18" charset="0"/>
                <a:cs typeface="Times New Roman" pitchFamily="18" charset="0"/>
              </a:rPr>
              <a:t>U5 Rework Yield = U5 Prime Yield - Estimated Saving </a:t>
            </a:r>
            <a:r>
              <a:rPr lang="en-US" altLang="en-US" sz="1400" b="1" dirty="0" smtClean="0">
                <a:solidFill>
                  <a:srgbClr val="FF0000"/>
                </a:solidFill>
                <a:latin typeface="Times New Roman" pitchFamily="18" charset="0"/>
                <a:cs typeface="Times New Roman" pitchFamily="18" charset="0"/>
              </a:rPr>
              <a:t>US$100K.</a:t>
            </a:r>
          </a:p>
          <a:p>
            <a:r>
              <a:rPr lang="en-US" altLang="en-US" sz="1400" dirty="0" smtClean="0">
                <a:latin typeface="Times New Roman" pitchFamily="18" charset="0"/>
                <a:cs typeface="Times New Roman" pitchFamily="18" charset="0"/>
              </a:rPr>
              <a:t>Inventory Variance in shop floor - Estimated Saving </a:t>
            </a:r>
            <a:r>
              <a:rPr lang="en-US" altLang="en-US" sz="1400" b="1" dirty="0" smtClean="0">
                <a:solidFill>
                  <a:srgbClr val="FF0000"/>
                </a:solidFill>
                <a:latin typeface="Times New Roman" pitchFamily="18" charset="0"/>
                <a:cs typeface="Times New Roman" pitchFamily="18" charset="0"/>
              </a:rPr>
              <a:t>US$500K</a:t>
            </a:r>
          </a:p>
        </p:txBody>
      </p:sp>
      <p:sp>
        <p:nvSpPr>
          <p:cNvPr id="32773" name="Text Placeholder 4"/>
          <p:cNvSpPr>
            <a:spLocks noGrp="1"/>
          </p:cNvSpPr>
          <p:nvPr>
            <p:ph type="body" sz="quarter" idx="3"/>
          </p:nvPr>
        </p:nvSpPr>
        <p:spPr>
          <a:xfrm>
            <a:off x="4645025" y="1371600"/>
            <a:ext cx="4041775" cy="803275"/>
          </a:xfrm>
          <a:ln>
            <a:solidFill>
              <a:schemeClr val="tx1"/>
            </a:solidFill>
            <a:miter lim="800000"/>
            <a:headEnd/>
            <a:tailEnd/>
          </a:ln>
        </p:spPr>
        <p:txBody>
          <a:bodyPr/>
          <a:lstStyle/>
          <a:p>
            <a:r>
              <a:rPr lang="en-US" altLang="en-US" smtClean="0">
                <a:solidFill>
                  <a:srgbClr val="000099"/>
                </a:solidFill>
                <a:latin typeface="Times New Roman" pitchFamily="18" charset="0"/>
                <a:cs typeface="Times New Roman" pitchFamily="18" charset="0"/>
              </a:rPr>
              <a:t>Connecticut Department of Labor’s</a:t>
            </a:r>
          </a:p>
        </p:txBody>
      </p:sp>
      <p:sp>
        <p:nvSpPr>
          <p:cNvPr id="6" name="Content Placeholder 5"/>
          <p:cNvSpPr>
            <a:spLocks noGrp="1"/>
          </p:cNvSpPr>
          <p:nvPr>
            <p:ph sz="quarter" idx="4"/>
          </p:nvPr>
        </p:nvSpPr>
        <p:spPr>
          <a:ln>
            <a:solidFill>
              <a:schemeClr val="tx1"/>
            </a:solidFill>
          </a:ln>
        </p:spPr>
        <p:txBody>
          <a:bodyPr>
            <a:normAutofit fontScale="92500"/>
          </a:bodyPr>
          <a:lstStyle/>
          <a:p>
            <a:pPr marL="230188" indent="-230188">
              <a:lnSpc>
                <a:spcPct val="80000"/>
              </a:lnSpc>
              <a:spcAft>
                <a:spcPct val="100000"/>
              </a:spcAft>
              <a:buClr>
                <a:srgbClr val="CC0066"/>
              </a:buClr>
              <a:buFont typeface="Wingdings" pitchFamily="2" charset="2"/>
              <a:buChar char="§"/>
              <a:defRPr/>
            </a:pPr>
            <a:r>
              <a:rPr lang="en-US" b="1" dirty="0">
                <a:solidFill>
                  <a:srgbClr val="333399"/>
                </a:solidFill>
                <a:latin typeface="Times New Roman" pitchFamily="18" charset="0"/>
                <a:cs typeface="Times New Roman" pitchFamily="18" charset="0"/>
              </a:rPr>
              <a:t>590</a:t>
            </a:r>
            <a:r>
              <a:rPr lang="en-US" dirty="0">
                <a:solidFill>
                  <a:srgbClr val="333399"/>
                </a:solidFill>
                <a:latin typeface="Times New Roman" pitchFamily="18" charset="0"/>
                <a:cs typeface="Times New Roman" pitchFamily="18" charset="0"/>
              </a:rPr>
              <a:t> process steps reengineered or automated</a:t>
            </a:r>
          </a:p>
          <a:p>
            <a:pPr marL="230188" indent="-230188">
              <a:lnSpc>
                <a:spcPct val="80000"/>
              </a:lnSpc>
              <a:spcAft>
                <a:spcPct val="100000"/>
              </a:spcAft>
              <a:buClr>
                <a:srgbClr val="CC0066"/>
              </a:buClr>
              <a:buFont typeface="Wingdings" pitchFamily="2" charset="2"/>
              <a:buChar char="§"/>
              <a:defRPr/>
            </a:pPr>
            <a:r>
              <a:rPr lang="en-US" b="1" dirty="0">
                <a:solidFill>
                  <a:srgbClr val="333399"/>
                </a:solidFill>
                <a:latin typeface="Times New Roman" pitchFamily="18" charset="0"/>
                <a:cs typeface="Times New Roman" pitchFamily="18" charset="0"/>
              </a:rPr>
              <a:t> 14,868</a:t>
            </a:r>
            <a:r>
              <a:rPr lang="en-US" dirty="0">
                <a:solidFill>
                  <a:srgbClr val="333399"/>
                </a:solidFill>
                <a:latin typeface="Times New Roman" pitchFamily="18" charset="0"/>
                <a:cs typeface="Times New Roman" pitchFamily="18" charset="0"/>
              </a:rPr>
              <a:t> worker hours reengineered or automated</a:t>
            </a:r>
            <a:endParaRPr lang="en-US" b="1" dirty="0">
              <a:solidFill>
                <a:srgbClr val="333399"/>
              </a:solidFill>
              <a:latin typeface="Times New Roman" pitchFamily="18" charset="0"/>
              <a:cs typeface="Times New Roman" pitchFamily="18" charset="0"/>
            </a:endParaRPr>
          </a:p>
          <a:p>
            <a:pPr marL="230188" indent="-230188">
              <a:spcAft>
                <a:spcPct val="100000"/>
              </a:spcAft>
              <a:buClr>
                <a:srgbClr val="CC0066"/>
              </a:buClr>
              <a:buFont typeface="Wingdings" pitchFamily="2" charset="2"/>
              <a:buChar char="§"/>
              <a:defRPr/>
            </a:pPr>
            <a:r>
              <a:rPr lang="en-US" b="1" dirty="0">
                <a:solidFill>
                  <a:srgbClr val="333399"/>
                </a:solidFill>
                <a:latin typeface="Times New Roman" pitchFamily="18" charset="0"/>
                <a:cs typeface="Times New Roman" pitchFamily="18" charset="0"/>
              </a:rPr>
              <a:t> $1,270,626</a:t>
            </a:r>
            <a:r>
              <a:rPr lang="en-US" dirty="0">
                <a:solidFill>
                  <a:srgbClr val="333399"/>
                </a:solidFill>
                <a:latin typeface="Times New Roman" pitchFamily="18" charset="0"/>
                <a:cs typeface="Times New Roman" pitchFamily="18" charset="0"/>
              </a:rPr>
              <a:t> in worker hours saved</a:t>
            </a:r>
            <a:endParaRPr lang="en-US" sz="2000" dirty="0">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val="2740732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ext Box 2"/>
          <p:cNvSpPr txBox="1">
            <a:spLocks noChangeArrowheads="1"/>
          </p:cNvSpPr>
          <p:nvPr/>
        </p:nvSpPr>
        <p:spPr bwMode="auto">
          <a:xfrm>
            <a:off x="1411285" y="4007545"/>
            <a:ext cx="6321425" cy="649287"/>
          </a:xfrm>
          <a:prstGeom prst="rect">
            <a:avLst/>
          </a:prstGeom>
          <a:solidFill>
            <a:srgbClr val="FFFF99"/>
          </a:solidFill>
          <a:ln w="9525">
            <a:noFill/>
            <a:miter lim="800000"/>
            <a:headEnd/>
            <a:tailEnd/>
          </a:ln>
          <a:effectLst>
            <a:outerShdw dist="35921" dir="2700000" algn="ctr" rotWithShape="0">
              <a:schemeClr val="bg2"/>
            </a:outerShdw>
          </a:effectLst>
        </p:spPr>
        <p:txBody>
          <a:bodyPr lIns="0" tIns="0" rIns="0" bIns="0"/>
          <a:lstStyle/>
          <a:p>
            <a:pPr algn="ctr" defTabSz="423863" eaLnBrk="0" fontAlgn="auto" hangingPunct="0">
              <a:spcBef>
                <a:spcPts val="0"/>
              </a:spcBef>
              <a:spcAft>
                <a:spcPts val="0"/>
              </a:spcAft>
              <a:buClr>
                <a:srgbClr val="FF0000"/>
              </a:buClr>
              <a:buSzPct val="90000"/>
              <a:buFont typeface="Monotype Sorts" pitchFamily="2" charset="2"/>
              <a:buNone/>
              <a:defRPr/>
            </a:pPr>
            <a:r>
              <a:rPr lang="en-US" sz="2000" dirty="0">
                <a:solidFill>
                  <a:srgbClr val="000000"/>
                </a:solidFill>
                <a:effectLst>
                  <a:outerShdw blurRad="38100" dist="38100" dir="2700000" algn="tl">
                    <a:srgbClr val="FFFFFF"/>
                  </a:outerShdw>
                </a:effectLst>
              </a:rPr>
              <a:t>This is objective, accurate and challenging</a:t>
            </a:r>
          </a:p>
          <a:p>
            <a:pPr algn="ctr" defTabSz="423863" eaLnBrk="0" fontAlgn="auto" hangingPunct="0">
              <a:spcBef>
                <a:spcPts val="0"/>
              </a:spcBef>
              <a:spcAft>
                <a:spcPts val="0"/>
              </a:spcAft>
              <a:buClr>
                <a:srgbClr val="FF0000"/>
              </a:buClr>
              <a:buSzPct val="90000"/>
              <a:buFont typeface="Monotype Sorts" pitchFamily="2" charset="2"/>
              <a:buNone/>
              <a:defRPr/>
            </a:pPr>
            <a:r>
              <a:rPr lang="en-US" sz="2000" dirty="0">
                <a:solidFill>
                  <a:srgbClr val="000000"/>
                </a:solidFill>
                <a:effectLst>
                  <a:outerShdw blurRad="38100" dist="38100" dir="2700000" algn="tl">
                    <a:srgbClr val="FFFFFF"/>
                  </a:outerShdw>
                </a:effectLst>
              </a:rPr>
              <a:t>-  giving a strong basis for agreement</a:t>
            </a:r>
            <a:endParaRPr lang="en-US" sz="2000" dirty="0">
              <a:effectLst>
                <a:outerShdw blurRad="38100" dist="38100" dir="2700000" algn="tl">
                  <a:srgbClr val="FFFFFF"/>
                </a:outerShdw>
              </a:effectLst>
              <a:latin typeface="Times New Roman" pitchFamily="18" charset="0"/>
            </a:endParaRPr>
          </a:p>
        </p:txBody>
      </p:sp>
      <p:grpSp>
        <p:nvGrpSpPr>
          <p:cNvPr id="357378" name="Group 3"/>
          <p:cNvGrpSpPr>
            <a:grpSpLocks/>
          </p:cNvGrpSpPr>
          <p:nvPr/>
        </p:nvGrpSpPr>
        <p:grpSpPr bwMode="auto">
          <a:xfrm>
            <a:off x="457200" y="1328736"/>
            <a:ext cx="6553159" cy="1452727"/>
            <a:chOff x="386" y="1128"/>
            <a:chExt cx="4820" cy="1358"/>
          </a:xfrm>
        </p:grpSpPr>
        <p:sp>
          <p:nvSpPr>
            <p:cNvPr id="466948" name="Text Box 4"/>
            <p:cNvSpPr txBox="1">
              <a:spLocks noChangeArrowheads="1"/>
            </p:cNvSpPr>
            <p:nvPr/>
          </p:nvSpPr>
          <p:spPr bwMode="auto">
            <a:xfrm>
              <a:off x="624" y="1128"/>
              <a:ext cx="4582" cy="214"/>
            </a:xfrm>
            <a:prstGeom prst="rect">
              <a:avLst/>
            </a:prstGeom>
            <a:noFill/>
            <a:ln w="9525">
              <a:noFill/>
              <a:miter lim="800000"/>
              <a:headEnd/>
              <a:tailEnd/>
            </a:ln>
            <a:effectLst/>
          </p:spPr>
          <p:txBody>
            <a:bodyPr lIns="0" tIns="0" rIns="0" bIns="0"/>
            <a:lstStyle/>
            <a:p>
              <a:pPr defTabSz="423863" eaLnBrk="0" fontAlgn="auto" hangingPunct="0">
                <a:spcBef>
                  <a:spcPts val="0"/>
                </a:spcBef>
                <a:spcAft>
                  <a:spcPts val="0"/>
                </a:spcAft>
                <a:buClr>
                  <a:srgbClr val="FF0000"/>
                </a:buClr>
                <a:buSzPct val="90000"/>
                <a:buFont typeface="Monotype Sorts" pitchFamily="2" charset="2"/>
                <a:buNone/>
                <a:defRPr/>
              </a:pPr>
              <a:r>
                <a:rPr lang="en-US" sz="2000" b="1" i="1" dirty="0">
                  <a:effectLst>
                    <a:outerShdw blurRad="38100" dist="38100" dir="2700000" algn="tl">
                      <a:srgbClr val="FFFFFF"/>
                    </a:outerShdw>
                  </a:effectLst>
                </a:rPr>
                <a:t>Every activity</a:t>
              </a:r>
              <a:r>
                <a:rPr lang="en-US" sz="2000" b="1" dirty="0">
                  <a:effectLst>
                    <a:outerShdw blurRad="38100" dist="38100" dir="2700000" algn="tl">
                      <a:srgbClr val="FFFFFF"/>
                    </a:outerShdw>
                  </a:effectLst>
                </a:rPr>
                <a:t> should be considered as waste, </a:t>
              </a:r>
              <a:r>
                <a:rPr lang="en-US" sz="2000" b="1" i="1" dirty="0">
                  <a:effectLst>
                    <a:outerShdw blurRad="38100" dist="38100" dir="2700000" algn="tl">
                      <a:srgbClr val="FFFFFF"/>
                    </a:outerShdw>
                  </a:effectLst>
                </a:rPr>
                <a:t>unless</a:t>
              </a:r>
              <a:r>
                <a:rPr lang="en-US" sz="2000" b="1" dirty="0">
                  <a:effectLst>
                    <a:outerShdw blurRad="38100" dist="38100" dir="2700000" algn="tl">
                      <a:srgbClr val="FFFFFF"/>
                    </a:outerShdw>
                  </a:effectLst>
                </a:rPr>
                <a:t> it:</a:t>
              </a:r>
              <a:endParaRPr lang="en-US" sz="2000" b="1" dirty="0">
                <a:effectLst>
                  <a:outerShdw blurRad="38100" dist="38100" dir="2700000" algn="tl">
                    <a:srgbClr val="FFFFFF"/>
                  </a:outerShdw>
                </a:effectLst>
                <a:latin typeface="Times New Roman" pitchFamily="18" charset="0"/>
              </a:endParaRPr>
            </a:p>
          </p:txBody>
        </p:sp>
        <p:sp>
          <p:nvSpPr>
            <p:cNvPr id="466949" name="Text Box 5"/>
            <p:cNvSpPr txBox="1">
              <a:spLocks noChangeArrowheads="1"/>
            </p:cNvSpPr>
            <p:nvPr/>
          </p:nvSpPr>
          <p:spPr bwMode="auto">
            <a:xfrm>
              <a:off x="386" y="1653"/>
              <a:ext cx="4820" cy="833"/>
            </a:xfrm>
            <a:prstGeom prst="rect">
              <a:avLst/>
            </a:prstGeom>
            <a:noFill/>
            <a:ln w="9525">
              <a:noFill/>
              <a:miter lim="800000"/>
              <a:headEnd/>
              <a:tailEnd/>
            </a:ln>
            <a:effectLst/>
          </p:spPr>
          <p:txBody>
            <a:bodyPr lIns="0" tIns="0" rIns="0" bIns="0"/>
            <a:lstStyle/>
            <a:p>
              <a:pPr marL="931863" lvl="2" indent="-111125" defTabSz="423863" eaLnBrk="0" fontAlgn="auto" hangingPunct="0">
                <a:spcBef>
                  <a:spcPts val="0"/>
                </a:spcBef>
                <a:spcAft>
                  <a:spcPts val="0"/>
                </a:spcAft>
                <a:buClr>
                  <a:schemeClr val="bg1"/>
                </a:buClr>
                <a:defRPr/>
              </a:pPr>
              <a:r>
                <a:rPr lang="en-US" b="1" dirty="0">
                  <a:effectLst>
                    <a:outerShdw blurRad="38100" dist="38100" dir="2700000" algn="tl">
                      <a:srgbClr val="FFFFFF"/>
                    </a:outerShdw>
                  </a:effectLst>
                </a:rPr>
                <a:t> - </a:t>
              </a:r>
              <a:r>
                <a:rPr lang="en-US" dirty="0">
                  <a:effectLst>
                    <a:outerShdw blurRad="38100" dist="38100" dir="2700000" algn="tl">
                      <a:srgbClr val="FFFFFF"/>
                    </a:outerShdw>
                  </a:effectLst>
                </a:rPr>
                <a:t>Meets an explicit customer requirement </a:t>
              </a:r>
            </a:p>
            <a:p>
              <a:pPr marL="931863" lvl="2" indent="-111125" defTabSz="423863" eaLnBrk="0" fontAlgn="auto" hangingPunct="0">
                <a:spcBef>
                  <a:spcPts val="0"/>
                </a:spcBef>
                <a:spcAft>
                  <a:spcPts val="0"/>
                </a:spcAft>
                <a:buClr>
                  <a:schemeClr val="bg1"/>
                </a:buClr>
                <a:defRPr/>
              </a:pPr>
              <a:r>
                <a:rPr lang="en-US" dirty="0">
                  <a:effectLst>
                    <a:outerShdw blurRad="38100" dist="38100" dir="2700000" algn="tl">
                      <a:srgbClr val="FFFFFF"/>
                    </a:outerShdw>
                  </a:effectLst>
                </a:rPr>
                <a:t> - Cannot be shown to be performed more Economically</a:t>
              </a:r>
              <a:endParaRPr lang="en-US" dirty="0">
                <a:effectLst>
                  <a:outerShdw blurRad="38100" dist="38100" dir="2700000" algn="tl">
                    <a:srgbClr val="FFFFFF"/>
                  </a:outerShdw>
                </a:effectLst>
                <a:latin typeface="Times New Roman" pitchFamily="18" charset="0"/>
              </a:endParaRPr>
            </a:p>
          </p:txBody>
        </p:sp>
      </p:grpSp>
      <p:sp>
        <p:nvSpPr>
          <p:cNvPr id="466950" name="Text Box 6"/>
          <p:cNvSpPr txBox="1">
            <a:spLocks noChangeArrowheads="1"/>
          </p:cNvSpPr>
          <p:nvPr/>
        </p:nvSpPr>
        <p:spPr bwMode="auto">
          <a:xfrm>
            <a:off x="152400" y="2590800"/>
            <a:ext cx="8839200" cy="1217613"/>
          </a:xfrm>
          <a:prstGeom prst="rect">
            <a:avLst/>
          </a:prstGeom>
          <a:gradFill rotWithShape="0">
            <a:gsLst>
              <a:gs pos="0">
                <a:srgbClr val="FFFFFF"/>
              </a:gs>
              <a:gs pos="100000">
                <a:srgbClr val="99CCFF"/>
              </a:gs>
            </a:gsLst>
            <a:path path="shape">
              <a:fillToRect l="50000" t="50000" r="50000" b="50000"/>
            </a:path>
          </a:gradFill>
          <a:ln w="9525">
            <a:noFill/>
            <a:miter lim="800000"/>
            <a:headEnd/>
            <a:tailEnd/>
          </a:ln>
          <a:effectLst/>
        </p:spPr>
        <p:txBody>
          <a:bodyPr lIns="0" tIns="0" rIns="0" bIns="0"/>
          <a:lstStyle/>
          <a:p>
            <a:pPr defTabSz="423863" eaLnBrk="0" fontAlgn="auto" hangingPunct="0">
              <a:spcBef>
                <a:spcPts val="0"/>
              </a:spcBef>
              <a:spcAft>
                <a:spcPts val="0"/>
              </a:spcAft>
              <a:buClr>
                <a:srgbClr val="FF0000"/>
              </a:buClr>
              <a:buSzPct val="90000"/>
              <a:buFont typeface="Monotype Sorts" pitchFamily="2" charset="2"/>
              <a:buNone/>
              <a:defRPr/>
            </a:pPr>
            <a:endParaRPr lang="en-US" sz="2000" dirty="0">
              <a:solidFill>
                <a:srgbClr val="000000"/>
              </a:solidFill>
              <a:effectLst>
                <a:outerShdw blurRad="38100" dist="38100" dir="2700000" algn="tl">
                  <a:srgbClr val="C0C0C0"/>
                </a:outerShdw>
              </a:effectLst>
            </a:endParaRPr>
          </a:p>
          <a:p>
            <a:pPr algn="ctr" defTabSz="423863" eaLnBrk="0" fontAlgn="auto" hangingPunct="0">
              <a:spcBef>
                <a:spcPts val="0"/>
              </a:spcBef>
              <a:spcAft>
                <a:spcPts val="0"/>
              </a:spcAft>
              <a:buClr>
                <a:srgbClr val="FF0000"/>
              </a:buClr>
              <a:buSzPct val="90000"/>
              <a:buFont typeface="Monotype Sorts" pitchFamily="2" charset="2"/>
              <a:buNone/>
              <a:defRPr/>
            </a:pPr>
            <a:r>
              <a:rPr lang="en-US" sz="2000" dirty="0">
                <a:solidFill>
                  <a:srgbClr val="000000"/>
                </a:solidFill>
                <a:effectLst>
                  <a:outerShdw blurRad="38100" dist="38100" dir="2700000" algn="tl">
                    <a:srgbClr val="C0C0C0"/>
                  </a:outerShdw>
                </a:effectLst>
              </a:rPr>
              <a:t>If the activity does not meet a known customer requirement or </a:t>
            </a:r>
          </a:p>
          <a:p>
            <a:pPr algn="ctr" defTabSz="423863" eaLnBrk="0" fontAlgn="auto" hangingPunct="0">
              <a:spcBef>
                <a:spcPts val="0"/>
              </a:spcBef>
              <a:spcAft>
                <a:spcPts val="0"/>
              </a:spcAft>
              <a:buClr>
                <a:srgbClr val="FF0000"/>
              </a:buClr>
              <a:buSzPct val="90000"/>
              <a:buFont typeface="Monotype Sorts" pitchFamily="2" charset="2"/>
              <a:buNone/>
              <a:defRPr/>
            </a:pPr>
            <a:r>
              <a:rPr lang="en-US" sz="2000" dirty="0">
                <a:solidFill>
                  <a:srgbClr val="000000"/>
                </a:solidFill>
                <a:effectLst>
                  <a:outerShdw blurRad="38100" dist="38100" dir="2700000" algn="tl">
                    <a:srgbClr val="C0C0C0"/>
                  </a:outerShdw>
                </a:effectLst>
              </a:rPr>
              <a:t>could be performed more economically, why continue in the same manner?</a:t>
            </a:r>
          </a:p>
          <a:p>
            <a:pPr defTabSz="423863" eaLnBrk="0" fontAlgn="auto" hangingPunct="0">
              <a:spcBef>
                <a:spcPts val="0"/>
              </a:spcBef>
              <a:spcAft>
                <a:spcPts val="0"/>
              </a:spcAft>
              <a:buClr>
                <a:srgbClr val="FF0000"/>
              </a:buClr>
              <a:buSzPct val="90000"/>
              <a:buFont typeface="Monotype Sorts" pitchFamily="2" charset="2"/>
              <a:buNone/>
              <a:defRPr/>
            </a:pPr>
            <a:endParaRPr lang="en-US" sz="2200" dirty="0">
              <a:effectLst>
                <a:outerShdw blurRad="38100" dist="38100" dir="2700000" algn="tl">
                  <a:srgbClr val="C0C0C0"/>
                </a:outerShdw>
              </a:effectLst>
              <a:latin typeface="Times New Roman" pitchFamily="18" charset="0"/>
            </a:endParaRPr>
          </a:p>
        </p:txBody>
      </p:sp>
      <p:sp>
        <p:nvSpPr>
          <p:cNvPr id="357380" name="Rectangle 7"/>
          <p:cNvSpPr>
            <a:spLocks noGrp="1" noChangeArrowheads="1"/>
          </p:cNvSpPr>
          <p:nvPr>
            <p:ph type="title"/>
          </p:nvPr>
        </p:nvSpPr>
        <p:spPr/>
        <p:txBody>
          <a:bodyPr>
            <a:normAutofit fontScale="90000"/>
          </a:bodyPr>
          <a:lstStyle/>
          <a:p>
            <a:pPr fontAlgn="auto">
              <a:spcBef>
                <a:spcPts val="0"/>
              </a:spcBef>
              <a:spcAft>
                <a:spcPts val="0"/>
              </a:spcAft>
              <a:defRPr/>
            </a:pPr>
            <a:r>
              <a:rPr lang="en-US" sz="3600" b="1" dirty="0">
                <a:solidFill>
                  <a:srgbClr val="002060"/>
                </a:solidFill>
                <a:effectLst>
                  <a:outerShdw blurRad="38100" dist="38100" dir="2700000" algn="tl">
                    <a:srgbClr val="000000"/>
                  </a:outerShdw>
                </a:effectLst>
              </a:rPr>
              <a:t>VALUE ADDED &amp; NON-VALUE ADDED </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381" y="1316840"/>
            <a:ext cx="1614488" cy="114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67682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logo m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8112" y="2407349"/>
            <a:ext cx="2043233" cy="75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1326" t="11207" r="23866" b="49784"/>
          <a:stretch/>
        </p:blipFill>
        <p:spPr bwMode="auto">
          <a:xfrm>
            <a:off x="281354" y="2346434"/>
            <a:ext cx="2753239" cy="119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9" descr="logonp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570" y="2346434"/>
            <a:ext cx="2352522" cy="11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887720" y="3695700"/>
            <a:ext cx="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59873" y="3695700"/>
            <a:ext cx="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7473" y="3695700"/>
            <a:ext cx="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062" y="4000500"/>
            <a:ext cx="73855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5835" y="4385846"/>
            <a:ext cx="728084" cy="369332"/>
          </a:xfrm>
          <a:prstGeom prst="rect">
            <a:avLst/>
          </a:prstGeom>
          <a:noFill/>
        </p:spPr>
        <p:txBody>
          <a:bodyPr wrap="none" rtlCol="0">
            <a:spAutoFit/>
          </a:bodyPr>
          <a:lstStyle/>
          <a:p>
            <a:r>
              <a:rPr lang="en-US" dirty="0" smtClean="0"/>
              <a:t> 1962</a:t>
            </a:r>
            <a:endParaRPr lang="en-US" dirty="0"/>
          </a:p>
        </p:txBody>
      </p:sp>
      <p:sp>
        <p:nvSpPr>
          <p:cNvPr id="23" name="TextBox 22"/>
          <p:cNvSpPr txBox="1"/>
          <p:nvPr/>
        </p:nvSpPr>
        <p:spPr>
          <a:xfrm>
            <a:off x="4064607" y="4385846"/>
            <a:ext cx="699230" cy="369332"/>
          </a:xfrm>
          <a:prstGeom prst="rect">
            <a:avLst/>
          </a:prstGeom>
          <a:noFill/>
        </p:spPr>
        <p:txBody>
          <a:bodyPr wrap="none" rtlCol="0">
            <a:spAutoFit/>
          </a:bodyPr>
          <a:lstStyle/>
          <a:p>
            <a:r>
              <a:rPr lang="en-US" dirty="0" smtClean="0"/>
              <a:t> 1991</a:t>
            </a:r>
            <a:endParaRPr lang="en-US" dirty="0"/>
          </a:p>
        </p:txBody>
      </p:sp>
      <p:sp>
        <p:nvSpPr>
          <p:cNvPr id="24" name="TextBox 23"/>
          <p:cNvSpPr txBox="1"/>
          <p:nvPr/>
        </p:nvSpPr>
        <p:spPr>
          <a:xfrm>
            <a:off x="7162800" y="4385846"/>
            <a:ext cx="1845377" cy="369332"/>
          </a:xfrm>
          <a:prstGeom prst="rect">
            <a:avLst/>
          </a:prstGeom>
          <a:noFill/>
        </p:spPr>
        <p:txBody>
          <a:bodyPr wrap="none" rtlCol="0">
            <a:spAutoFit/>
          </a:bodyPr>
          <a:lstStyle/>
          <a:p>
            <a:r>
              <a:rPr lang="en-US" dirty="0" smtClean="0"/>
              <a:t> 2008-until now</a:t>
            </a:r>
            <a:endParaRPr lang="en-US" dirty="0"/>
          </a:p>
        </p:txBody>
      </p:sp>
      <p:sp>
        <p:nvSpPr>
          <p:cNvPr id="25" name="Rectangle 2"/>
          <p:cNvSpPr>
            <a:spLocks noGrp="1"/>
          </p:cNvSpPr>
          <p:nvPr>
            <p:ph type="title"/>
          </p:nvPr>
        </p:nvSpPr>
        <p:spPr/>
        <p:txBody>
          <a:bodyPr>
            <a:normAutofit/>
          </a:bodyPr>
          <a:lstStyle/>
          <a:p>
            <a:pPr algn="ctr">
              <a:defRPr/>
            </a:pPr>
            <a:r>
              <a:rPr lang="en-US" b="1" dirty="0" smtClean="0">
                <a:solidFill>
                  <a:srgbClr val="000099"/>
                </a:solidFill>
                <a:effectLst>
                  <a:outerShdw blurRad="38100" dist="38100" dir="2700000" algn="tl">
                    <a:srgbClr val="000000"/>
                  </a:outerShdw>
                </a:effectLst>
                <a:cs typeface="Arial" pitchFamily="34" charset="0"/>
              </a:rPr>
              <a:t>SEJARAH MPC</a:t>
            </a:r>
          </a:p>
        </p:txBody>
      </p:sp>
    </p:spTree>
    <p:extLst>
      <p:ext uri="{BB962C8B-B14F-4D97-AF65-F5344CB8AC3E}">
        <p14:creationId xmlns:p14="http://schemas.microsoft.com/office/powerpoint/2010/main" val="2932286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594" name="Group 3"/>
          <p:cNvGrpSpPr>
            <a:grpSpLocks/>
          </p:cNvGrpSpPr>
          <p:nvPr/>
        </p:nvGrpSpPr>
        <p:grpSpPr bwMode="auto">
          <a:xfrm>
            <a:off x="655956" y="1854122"/>
            <a:ext cx="8101013" cy="2278063"/>
            <a:chOff x="789" y="1310"/>
            <a:chExt cx="4786" cy="1531"/>
          </a:xfrm>
        </p:grpSpPr>
        <p:grpSp>
          <p:nvGrpSpPr>
            <p:cNvPr id="366600" name="Group 4"/>
            <p:cNvGrpSpPr>
              <a:grpSpLocks/>
            </p:cNvGrpSpPr>
            <p:nvPr/>
          </p:nvGrpSpPr>
          <p:grpSpPr bwMode="auto">
            <a:xfrm>
              <a:off x="1037" y="2421"/>
              <a:ext cx="4078" cy="420"/>
              <a:chOff x="927" y="2631"/>
              <a:chExt cx="4079" cy="420"/>
            </a:xfrm>
          </p:grpSpPr>
          <p:sp>
            <p:nvSpPr>
              <p:cNvPr id="366609" name="Rectangle 5"/>
              <p:cNvSpPr>
                <a:spLocks noChangeArrowheads="1"/>
              </p:cNvSpPr>
              <p:nvPr/>
            </p:nvSpPr>
            <p:spPr bwMode="auto">
              <a:xfrm>
                <a:off x="970" y="2631"/>
                <a:ext cx="449"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0" name="Rectangle 6"/>
              <p:cNvSpPr>
                <a:spLocks noChangeArrowheads="1"/>
              </p:cNvSpPr>
              <p:nvPr/>
            </p:nvSpPr>
            <p:spPr bwMode="auto">
              <a:xfrm>
                <a:off x="927"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1" name="Rectangle 7"/>
              <p:cNvSpPr>
                <a:spLocks noChangeArrowheads="1"/>
              </p:cNvSpPr>
              <p:nvPr/>
            </p:nvSpPr>
            <p:spPr bwMode="auto">
              <a:xfrm>
                <a:off x="4963"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2" name="Rectangle 8"/>
              <p:cNvSpPr>
                <a:spLocks noChangeArrowheads="1"/>
              </p:cNvSpPr>
              <p:nvPr/>
            </p:nvSpPr>
            <p:spPr bwMode="auto">
              <a:xfrm>
                <a:off x="3664"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3" name="Rectangle 9"/>
              <p:cNvSpPr>
                <a:spLocks noChangeArrowheads="1"/>
              </p:cNvSpPr>
              <p:nvPr/>
            </p:nvSpPr>
            <p:spPr bwMode="auto">
              <a:xfrm>
                <a:off x="2620"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4" name="Rectangle 10"/>
              <p:cNvSpPr>
                <a:spLocks noChangeArrowheads="1"/>
              </p:cNvSpPr>
              <p:nvPr/>
            </p:nvSpPr>
            <p:spPr bwMode="auto">
              <a:xfrm>
                <a:off x="1947"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5" name="Rectangle 11"/>
              <p:cNvSpPr>
                <a:spLocks noChangeArrowheads="1"/>
              </p:cNvSpPr>
              <p:nvPr/>
            </p:nvSpPr>
            <p:spPr bwMode="auto">
              <a:xfrm>
                <a:off x="1397" y="2631"/>
                <a:ext cx="43" cy="420"/>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6" name="Rectangle 12"/>
              <p:cNvSpPr>
                <a:spLocks noChangeArrowheads="1"/>
              </p:cNvSpPr>
              <p:nvPr/>
            </p:nvSpPr>
            <p:spPr bwMode="auto">
              <a:xfrm>
                <a:off x="1440" y="2631"/>
                <a:ext cx="292"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7" name="Rectangle 13"/>
              <p:cNvSpPr>
                <a:spLocks noChangeArrowheads="1"/>
              </p:cNvSpPr>
              <p:nvPr/>
            </p:nvSpPr>
            <p:spPr bwMode="auto">
              <a:xfrm>
                <a:off x="3707" y="2631"/>
                <a:ext cx="449"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8" name="Rectangle 14"/>
              <p:cNvSpPr>
                <a:spLocks noChangeArrowheads="1"/>
              </p:cNvSpPr>
              <p:nvPr/>
            </p:nvSpPr>
            <p:spPr bwMode="auto">
              <a:xfrm>
                <a:off x="1990" y="2631"/>
                <a:ext cx="630"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19" name="Rectangle 15"/>
              <p:cNvSpPr>
                <a:spLocks noChangeArrowheads="1"/>
              </p:cNvSpPr>
              <p:nvPr/>
            </p:nvSpPr>
            <p:spPr bwMode="auto">
              <a:xfrm>
                <a:off x="1732" y="2631"/>
                <a:ext cx="215"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20" name="Rectangle 16"/>
              <p:cNvSpPr>
                <a:spLocks noChangeArrowheads="1"/>
              </p:cNvSpPr>
              <p:nvPr/>
            </p:nvSpPr>
            <p:spPr bwMode="auto">
              <a:xfrm>
                <a:off x="4156" y="2631"/>
                <a:ext cx="807"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21" name="Rectangle 17"/>
              <p:cNvSpPr>
                <a:spLocks noChangeArrowheads="1"/>
              </p:cNvSpPr>
              <p:nvPr/>
            </p:nvSpPr>
            <p:spPr bwMode="auto">
              <a:xfrm>
                <a:off x="2663" y="2631"/>
                <a:ext cx="1001" cy="42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grpSp>
        <p:sp>
          <p:nvSpPr>
            <p:cNvPr id="366601" name="AutoShape 18"/>
            <p:cNvSpPr>
              <a:spLocks noChangeArrowheads="1"/>
            </p:cNvSpPr>
            <p:nvPr/>
          </p:nvSpPr>
          <p:spPr bwMode="auto">
            <a:xfrm>
              <a:off x="952" y="1630"/>
              <a:ext cx="218" cy="761"/>
            </a:xfrm>
            <a:prstGeom prst="downArrow">
              <a:avLst>
                <a:gd name="adj1" fmla="val 50000"/>
                <a:gd name="adj2" fmla="val 87271"/>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02" name="WordArt 19"/>
            <p:cNvSpPr>
              <a:spLocks noChangeArrowheads="1" noChangeShapeType="1" noTextEdit="1"/>
            </p:cNvSpPr>
            <p:nvPr/>
          </p:nvSpPr>
          <p:spPr bwMode="auto">
            <a:xfrm>
              <a:off x="789" y="1310"/>
              <a:ext cx="582" cy="270"/>
            </a:xfrm>
            <a:prstGeom prst="rect">
              <a:avLst/>
            </a:prstGeom>
          </p:spPr>
          <p:txBody>
            <a:bodyPr wrap="none" fromWordArt="1">
              <a:prstTxWarp prst="textPlain">
                <a:avLst>
                  <a:gd name="adj" fmla="val 50000"/>
                </a:avLst>
              </a:prstTxWarp>
            </a:bodyPr>
            <a:lstStyle/>
            <a:p>
              <a:pPr algn="ctr"/>
              <a:r>
                <a:rPr lang="en-MY" sz="2400" kern="10" dirty="0">
                  <a:ln w="9525">
                    <a:solidFill>
                      <a:srgbClr val="000000"/>
                    </a:solidFill>
                    <a:round/>
                    <a:headEnd/>
                    <a:tailEnd/>
                  </a:ln>
                  <a:solidFill>
                    <a:srgbClr val="FFC000"/>
                  </a:solidFill>
                  <a:latin typeface="Arial Black"/>
                </a:rPr>
                <a:t>Request</a:t>
              </a:r>
            </a:p>
          </p:txBody>
        </p:sp>
        <p:sp>
          <p:nvSpPr>
            <p:cNvPr id="366603" name="WordArt 20"/>
            <p:cNvSpPr>
              <a:spLocks noChangeArrowheads="1" noChangeShapeType="1" noTextEdit="1"/>
            </p:cNvSpPr>
            <p:nvPr/>
          </p:nvSpPr>
          <p:spPr bwMode="auto">
            <a:xfrm>
              <a:off x="4562" y="1310"/>
              <a:ext cx="1013" cy="270"/>
            </a:xfrm>
            <a:prstGeom prst="rect">
              <a:avLst/>
            </a:prstGeom>
          </p:spPr>
          <p:txBody>
            <a:bodyPr wrap="none" fromWordArt="1">
              <a:prstTxWarp prst="textPlain">
                <a:avLst>
                  <a:gd name="adj" fmla="val 50000"/>
                </a:avLst>
              </a:prstTxWarp>
            </a:bodyPr>
            <a:lstStyle/>
            <a:p>
              <a:pPr algn="ctr"/>
              <a:r>
                <a:rPr lang="en-MY" sz="2400" kern="10">
                  <a:ln w="9525">
                    <a:solidFill>
                      <a:srgbClr val="000000"/>
                    </a:solidFill>
                    <a:round/>
                    <a:headEnd/>
                    <a:tailEnd/>
                  </a:ln>
                  <a:solidFill>
                    <a:srgbClr val="FFC000"/>
                  </a:solidFill>
                  <a:latin typeface="Arial Black"/>
                </a:rPr>
                <a:t>Delivery</a:t>
              </a:r>
            </a:p>
          </p:txBody>
        </p:sp>
        <p:sp>
          <p:nvSpPr>
            <p:cNvPr id="366604" name="AutoShape 21"/>
            <p:cNvSpPr>
              <a:spLocks noChangeArrowheads="1"/>
            </p:cNvSpPr>
            <p:nvPr/>
          </p:nvSpPr>
          <p:spPr bwMode="auto">
            <a:xfrm>
              <a:off x="4963" y="1630"/>
              <a:ext cx="218" cy="761"/>
            </a:xfrm>
            <a:prstGeom prst="downArrow">
              <a:avLst>
                <a:gd name="adj1" fmla="val 50000"/>
                <a:gd name="adj2" fmla="val 87271"/>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cs typeface="Arial" pitchFamily="34" charset="0"/>
              </a:endParaRPr>
            </a:p>
          </p:txBody>
        </p:sp>
        <p:sp>
          <p:nvSpPr>
            <p:cNvPr id="366605" name="AutoShape 22"/>
            <p:cNvSpPr>
              <a:spLocks/>
            </p:cNvSpPr>
            <p:nvPr/>
          </p:nvSpPr>
          <p:spPr bwMode="auto">
            <a:xfrm rot="5400000">
              <a:off x="2391" y="1832"/>
              <a:ext cx="508" cy="645"/>
            </a:xfrm>
            <a:prstGeom prst="leftBrace">
              <a:avLst>
                <a:gd name="adj1" fmla="val 10581"/>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6486" tIns="43243" rIns="86486" bIns="43243" anchor="ctr"/>
            <a:lstStyle/>
            <a:p>
              <a:pPr algn="ctr" defTabSz="865188"/>
              <a:endParaRPr lang="en-US" sz="1700" b="1">
                <a:cs typeface="Arial" pitchFamily="34" charset="0"/>
              </a:endParaRPr>
            </a:p>
          </p:txBody>
        </p:sp>
        <p:sp>
          <p:nvSpPr>
            <p:cNvPr id="366606" name="Text Box 23"/>
            <p:cNvSpPr txBox="1">
              <a:spLocks noChangeArrowheads="1"/>
            </p:cNvSpPr>
            <p:nvPr/>
          </p:nvSpPr>
          <p:spPr bwMode="auto">
            <a:xfrm>
              <a:off x="2282" y="1467"/>
              <a:ext cx="72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486" tIns="43243" rIns="86486" bIns="43243">
              <a:spAutoFit/>
            </a:bodyPr>
            <a:lstStyle>
              <a:lvl1pPr defTabSz="865188">
                <a:defRPr>
                  <a:solidFill>
                    <a:schemeClr val="tx1"/>
                  </a:solidFill>
                  <a:latin typeface="Calibri" pitchFamily="34" charset="0"/>
                </a:defRPr>
              </a:lvl1pPr>
              <a:lvl2pPr marL="742950" indent="-285750" defTabSz="865188">
                <a:defRPr>
                  <a:solidFill>
                    <a:schemeClr val="tx1"/>
                  </a:solidFill>
                  <a:latin typeface="Calibri" pitchFamily="34" charset="0"/>
                </a:defRPr>
              </a:lvl2pPr>
              <a:lvl3pPr marL="1143000" indent="-228600" defTabSz="865188">
                <a:defRPr>
                  <a:solidFill>
                    <a:schemeClr val="tx1"/>
                  </a:solidFill>
                  <a:latin typeface="Calibri" pitchFamily="34" charset="0"/>
                </a:defRPr>
              </a:lvl3pPr>
              <a:lvl4pPr marL="1600200" indent="-228600" defTabSz="865188">
                <a:defRPr>
                  <a:solidFill>
                    <a:schemeClr val="tx1"/>
                  </a:solidFill>
                  <a:latin typeface="Calibri" pitchFamily="34" charset="0"/>
                </a:defRPr>
              </a:lvl4pPr>
              <a:lvl5pPr marL="2057400" indent="-228600" defTabSz="865188">
                <a:defRPr>
                  <a:solidFill>
                    <a:schemeClr val="tx1"/>
                  </a:solidFill>
                  <a:latin typeface="Calibri" pitchFamily="34" charset="0"/>
                </a:defRPr>
              </a:lvl5pPr>
              <a:lvl6pPr marL="2514600" indent="-228600" defTabSz="865188" fontAlgn="base">
                <a:spcBef>
                  <a:spcPct val="0"/>
                </a:spcBef>
                <a:spcAft>
                  <a:spcPct val="0"/>
                </a:spcAft>
                <a:defRPr>
                  <a:solidFill>
                    <a:schemeClr val="tx1"/>
                  </a:solidFill>
                  <a:latin typeface="Calibri" pitchFamily="34" charset="0"/>
                </a:defRPr>
              </a:lvl6pPr>
              <a:lvl7pPr marL="2971800" indent="-228600" defTabSz="865188" fontAlgn="base">
                <a:spcBef>
                  <a:spcPct val="0"/>
                </a:spcBef>
                <a:spcAft>
                  <a:spcPct val="0"/>
                </a:spcAft>
                <a:defRPr>
                  <a:solidFill>
                    <a:schemeClr val="tx1"/>
                  </a:solidFill>
                  <a:latin typeface="Calibri" pitchFamily="34" charset="0"/>
                </a:defRPr>
              </a:lvl7pPr>
              <a:lvl8pPr marL="3429000" indent="-228600" defTabSz="865188" fontAlgn="base">
                <a:spcBef>
                  <a:spcPct val="0"/>
                </a:spcBef>
                <a:spcAft>
                  <a:spcPct val="0"/>
                </a:spcAft>
                <a:defRPr>
                  <a:solidFill>
                    <a:schemeClr val="tx1"/>
                  </a:solidFill>
                  <a:latin typeface="Calibri" pitchFamily="34" charset="0"/>
                </a:defRPr>
              </a:lvl8pPr>
              <a:lvl9pPr marL="3886200" indent="-228600" defTabSz="865188" fontAlgn="base">
                <a:spcBef>
                  <a:spcPct val="0"/>
                </a:spcBef>
                <a:spcAft>
                  <a:spcPct val="0"/>
                </a:spcAft>
                <a:defRPr>
                  <a:solidFill>
                    <a:schemeClr val="tx1"/>
                  </a:solidFill>
                  <a:latin typeface="Calibri" pitchFamily="34" charset="0"/>
                </a:defRPr>
              </a:lvl9pPr>
            </a:lstStyle>
            <a:p>
              <a:pPr algn="ctr"/>
              <a:r>
                <a:rPr lang="en-US" sz="1700" b="1" dirty="0">
                  <a:latin typeface="Arial" pitchFamily="34" charset="0"/>
                  <a:cs typeface="Arial" pitchFamily="34" charset="0"/>
                </a:rPr>
                <a:t>Non-value</a:t>
              </a:r>
            </a:p>
            <a:p>
              <a:pPr algn="ctr"/>
              <a:r>
                <a:rPr lang="en-US" sz="1700" b="1" dirty="0">
                  <a:latin typeface="Arial" pitchFamily="34" charset="0"/>
                  <a:cs typeface="Arial" pitchFamily="34" charset="0"/>
                </a:rPr>
                <a:t>Added</a:t>
              </a:r>
            </a:p>
          </p:txBody>
        </p:sp>
        <p:sp>
          <p:nvSpPr>
            <p:cNvPr id="366607" name="AutoShape 24"/>
            <p:cNvSpPr>
              <a:spLocks noChangeArrowheads="1"/>
            </p:cNvSpPr>
            <p:nvPr/>
          </p:nvSpPr>
          <p:spPr bwMode="auto">
            <a:xfrm flipV="1">
              <a:off x="3739" y="1883"/>
              <a:ext cx="107" cy="508"/>
            </a:xfrm>
            <a:prstGeom prst="upArrow">
              <a:avLst>
                <a:gd name="adj1" fmla="val 50000"/>
                <a:gd name="adj2" fmla="val 118692"/>
              </a:avLst>
            </a:prstGeom>
            <a:solidFill>
              <a:srgbClr val="009900"/>
            </a:solidFill>
            <a:ln w="9525" algn="ctr">
              <a:solidFill>
                <a:srgbClr val="000000"/>
              </a:solidFill>
              <a:miter lim="800000"/>
              <a:headEnd/>
              <a:tailEnd/>
            </a:ln>
          </p:spPr>
          <p:txBody>
            <a:bodyPr rot="10800000" wrap="none" anchor="ctr"/>
            <a:lstStyle/>
            <a:p>
              <a:endParaRPr lang="en-US" b="1">
                <a:cs typeface="Arial" pitchFamily="34" charset="0"/>
              </a:endParaRPr>
            </a:p>
          </p:txBody>
        </p:sp>
        <p:sp>
          <p:nvSpPr>
            <p:cNvPr id="366608" name="Text Box 25"/>
            <p:cNvSpPr txBox="1">
              <a:spLocks noChangeArrowheads="1"/>
            </p:cNvSpPr>
            <p:nvPr/>
          </p:nvSpPr>
          <p:spPr bwMode="auto">
            <a:xfrm>
              <a:off x="3522" y="1428"/>
              <a:ext cx="50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486" tIns="43243" rIns="86486" bIns="43243">
              <a:spAutoFit/>
            </a:bodyPr>
            <a:lstStyle>
              <a:lvl1pPr defTabSz="865188">
                <a:defRPr>
                  <a:solidFill>
                    <a:schemeClr val="tx1"/>
                  </a:solidFill>
                  <a:latin typeface="Calibri" pitchFamily="34" charset="0"/>
                </a:defRPr>
              </a:lvl1pPr>
              <a:lvl2pPr marL="742950" indent="-285750" defTabSz="865188">
                <a:defRPr>
                  <a:solidFill>
                    <a:schemeClr val="tx1"/>
                  </a:solidFill>
                  <a:latin typeface="Calibri" pitchFamily="34" charset="0"/>
                </a:defRPr>
              </a:lvl2pPr>
              <a:lvl3pPr marL="1143000" indent="-228600" defTabSz="865188">
                <a:defRPr>
                  <a:solidFill>
                    <a:schemeClr val="tx1"/>
                  </a:solidFill>
                  <a:latin typeface="Calibri" pitchFamily="34" charset="0"/>
                </a:defRPr>
              </a:lvl3pPr>
              <a:lvl4pPr marL="1600200" indent="-228600" defTabSz="865188">
                <a:defRPr>
                  <a:solidFill>
                    <a:schemeClr val="tx1"/>
                  </a:solidFill>
                  <a:latin typeface="Calibri" pitchFamily="34" charset="0"/>
                </a:defRPr>
              </a:lvl4pPr>
              <a:lvl5pPr marL="2057400" indent="-228600" defTabSz="865188">
                <a:defRPr>
                  <a:solidFill>
                    <a:schemeClr val="tx1"/>
                  </a:solidFill>
                  <a:latin typeface="Calibri" pitchFamily="34" charset="0"/>
                </a:defRPr>
              </a:lvl5pPr>
              <a:lvl6pPr marL="2514600" indent="-228600" defTabSz="865188" fontAlgn="base">
                <a:spcBef>
                  <a:spcPct val="0"/>
                </a:spcBef>
                <a:spcAft>
                  <a:spcPct val="0"/>
                </a:spcAft>
                <a:defRPr>
                  <a:solidFill>
                    <a:schemeClr val="tx1"/>
                  </a:solidFill>
                  <a:latin typeface="Calibri" pitchFamily="34" charset="0"/>
                </a:defRPr>
              </a:lvl6pPr>
              <a:lvl7pPr marL="2971800" indent="-228600" defTabSz="865188" fontAlgn="base">
                <a:spcBef>
                  <a:spcPct val="0"/>
                </a:spcBef>
                <a:spcAft>
                  <a:spcPct val="0"/>
                </a:spcAft>
                <a:defRPr>
                  <a:solidFill>
                    <a:schemeClr val="tx1"/>
                  </a:solidFill>
                  <a:latin typeface="Calibri" pitchFamily="34" charset="0"/>
                </a:defRPr>
              </a:lvl7pPr>
              <a:lvl8pPr marL="3429000" indent="-228600" defTabSz="865188" fontAlgn="base">
                <a:spcBef>
                  <a:spcPct val="0"/>
                </a:spcBef>
                <a:spcAft>
                  <a:spcPct val="0"/>
                </a:spcAft>
                <a:defRPr>
                  <a:solidFill>
                    <a:schemeClr val="tx1"/>
                  </a:solidFill>
                  <a:latin typeface="Calibri" pitchFamily="34" charset="0"/>
                </a:defRPr>
              </a:lvl8pPr>
              <a:lvl9pPr marL="3886200" indent="-228600" defTabSz="865188" fontAlgn="base">
                <a:spcBef>
                  <a:spcPct val="0"/>
                </a:spcBef>
                <a:spcAft>
                  <a:spcPct val="0"/>
                </a:spcAft>
                <a:defRPr>
                  <a:solidFill>
                    <a:schemeClr val="tx1"/>
                  </a:solidFill>
                  <a:latin typeface="Calibri" pitchFamily="34" charset="0"/>
                </a:defRPr>
              </a:lvl9pPr>
            </a:lstStyle>
            <a:p>
              <a:pPr algn="ctr"/>
              <a:r>
                <a:rPr lang="en-US" sz="1700" b="1">
                  <a:latin typeface="Arial" pitchFamily="34" charset="0"/>
                  <a:cs typeface="Arial" pitchFamily="34" charset="0"/>
                </a:rPr>
                <a:t>Value </a:t>
              </a:r>
            </a:p>
            <a:p>
              <a:pPr algn="ctr"/>
              <a:r>
                <a:rPr lang="en-US" sz="1700" b="1">
                  <a:latin typeface="Arial" pitchFamily="34" charset="0"/>
                  <a:cs typeface="Arial" pitchFamily="34" charset="0"/>
                </a:rPr>
                <a:t>Added</a:t>
              </a:r>
            </a:p>
          </p:txBody>
        </p:sp>
      </p:grpSp>
      <p:sp>
        <p:nvSpPr>
          <p:cNvPr id="366595" name="Text Box 26"/>
          <p:cNvSpPr txBox="1">
            <a:spLocks noChangeArrowheads="1"/>
          </p:cNvSpPr>
          <p:nvPr/>
        </p:nvSpPr>
        <p:spPr bwMode="auto">
          <a:xfrm>
            <a:off x="1061179" y="4724400"/>
            <a:ext cx="72104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86" tIns="43243" rIns="86486" bIns="43243">
            <a:spAutoFit/>
          </a:bodyPr>
          <a:lstStyle>
            <a:lvl1pPr defTabSz="865188">
              <a:defRPr>
                <a:solidFill>
                  <a:schemeClr val="tx1"/>
                </a:solidFill>
                <a:latin typeface="Calibri" pitchFamily="34" charset="0"/>
              </a:defRPr>
            </a:lvl1pPr>
            <a:lvl2pPr marL="742950" indent="-285750" defTabSz="865188">
              <a:defRPr>
                <a:solidFill>
                  <a:schemeClr val="tx1"/>
                </a:solidFill>
                <a:latin typeface="Calibri" pitchFamily="34" charset="0"/>
              </a:defRPr>
            </a:lvl2pPr>
            <a:lvl3pPr marL="1143000" indent="-228600" defTabSz="865188">
              <a:defRPr>
                <a:solidFill>
                  <a:schemeClr val="tx1"/>
                </a:solidFill>
                <a:latin typeface="Calibri" pitchFamily="34" charset="0"/>
              </a:defRPr>
            </a:lvl3pPr>
            <a:lvl4pPr marL="1600200" indent="-228600" defTabSz="865188">
              <a:defRPr>
                <a:solidFill>
                  <a:schemeClr val="tx1"/>
                </a:solidFill>
                <a:latin typeface="Calibri" pitchFamily="34" charset="0"/>
              </a:defRPr>
            </a:lvl4pPr>
            <a:lvl5pPr marL="2057400" indent="-228600" defTabSz="865188">
              <a:defRPr>
                <a:solidFill>
                  <a:schemeClr val="tx1"/>
                </a:solidFill>
                <a:latin typeface="Calibri" pitchFamily="34" charset="0"/>
              </a:defRPr>
            </a:lvl5pPr>
            <a:lvl6pPr marL="2514600" indent="-228600" defTabSz="865188" fontAlgn="base">
              <a:spcBef>
                <a:spcPct val="0"/>
              </a:spcBef>
              <a:spcAft>
                <a:spcPct val="0"/>
              </a:spcAft>
              <a:defRPr>
                <a:solidFill>
                  <a:schemeClr val="tx1"/>
                </a:solidFill>
                <a:latin typeface="Calibri" pitchFamily="34" charset="0"/>
              </a:defRPr>
            </a:lvl6pPr>
            <a:lvl7pPr marL="2971800" indent="-228600" defTabSz="865188" fontAlgn="base">
              <a:spcBef>
                <a:spcPct val="0"/>
              </a:spcBef>
              <a:spcAft>
                <a:spcPct val="0"/>
              </a:spcAft>
              <a:defRPr>
                <a:solidFill>
                  <a:schemeClr val="tx1"/>
                </a:solidFill>
                <a:latin typeface="Calibri" pitchFamily="34" charset="0"/>
              </a:defRPr>
            </a:lvl7pPr>
            <a:lvl8pPr marL="3429000" indent="-228600" defTabSz="865188" fontAlgn="base">
              <a:spcBef>
                <a:spcPct val="0"/>
              </a:spcBef>
              <a:spcAft>
                <a:spcPct val="0"/>
              </a:spcAft>
              <a:defRPr>
                <a:solidFill>
                  <a:schemeClr val="tx1"/>
                </a:solidFill>
                <a:latin typeface="Calibri" pitchFamily="34" charset="0"/>
              </a:defRPr>
            </a:lvl8pPr>
            <a:lvl9pPr marL="3886200" indent="-228600" defTabSz="865188" fontAlgn="base">
              <a:spcBef>
                <a:spcPct val="0"/>
              </a:spcBef>
              <a:spcAft>
                <a:spcPct val="0"/>
              </a:spcAft>
              <a:defRPr>
                <a:solidFill>
                  <a:schemeClr val="tx1"/>
                </a:solidFill>
                <a:latin typeface="Calibri" pitchFamily="34" charset="0"/>
              </a:defRPr>
            </a:lvl9pPr>
          </a:lstStyle>
          <a:p>
            <a:pPr algn="ctr"/>
            <a:r>
              <a:rPr lang="en-US" sz="2300" dirty="0">
                <a:latin typeface="Arial" pitchFamily="34" charset="0"/>
                <a:cs typeface="Arial" pitchFamily="34" charset="0"/>
              </a:rPr>
              <a:t>Typically, less than 1% of a time </a:t>
            </a:r>
          </a:p>
          <a:p>
            <a:pPr algn="ctr"/>
            <a:r>
              <a:rPr lang="en-US" sz="2300" dirty="0">
                <a:latin typeface="Arial" pitchFamily="34" charset="0"/>
                <a:cs typeface="Arial" pitchFamily="34" charset="0"/>
              </a:rPr>
              <a:t>that we own a product or service is spent adding value.</a:t>
            </a:r>
          </a:p>
        </p:txBody>
      </p:sp>
      <p:sp>
        <p:nvSpPr>
          <p:cNvPr id="2" name="Title 1"/>
          <p:cNvSpPr>
            <a:spLocks noGrp="1"/>
          </p:cNvSpPr>
          <p:nvPr>
            <p:ph type="title"/>
          </p:nvPr>
        </p:nvSpPr>
        <p:spPr/>
        <p:txBody>
          <a:bodyPr>
            <a:normAutofit/>
          </a:bodyPr>
          <a:lstStyle/>
          <a:p>
            <a:r>
              <a:rPr lang="en-MY" dirty="0"/>
              <a:t>Typical </a:t>
            </a:r>
            <a:r>
              <a:rPr lang="en-MY" dirty="0" smtClean="0"/>
              <a:t>Timeline</a:t>
            </a:r>
            <a:endParaRPr lang="en-MY" dirty="0"/>
          </a:p>
        </p:txBody>
      </p:sp>
      <p:sp>
        <p:nvSpPr>
          <p:cNvPr id="366597" name="Text Box 23"/>
          <p:cNvSpPr txBox="1">
            <a:spLocks noChangeArrowheads="1"/>
          </p:cNvSpPr>
          <p:nvPr/>
        </p:nvSpPr>
        <p:spPr bwMode="auto">
          <a:xfrm>
            <a:off x="2619895" y="1332210"/>
            <a:ext cx="26654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486" tIns="43243" rIns="86486" bIns="43243">
            <a:spAutoFit/>
          </a:bodyPr>
          <a:lstStyle>
            <a:lvl1pPr defTabSz="865188">
              <a:defRPr>
                <a:solidFill>
                  <a:schemeClr val="tx1"/>
                </a:solidFill>
                <a:latin typeface="Calibri" pitchFamily="34" charset="0"/>
              </a:defRPr>
            </a:lvl1pPr>
            <a:lvl2pPr marL="742950" indent="-285750" defTabSz="865188">
              <a:defRPr>
                <a:solidFill>
                  <a:schemeClr val="tx1"/>
                </a:solidFill>
                <a:latin typeface="Calibri" pitchFamily="34" charset="0"/>
              </a:defRPr>
            </a:lvl2pPr>
            <a:lvl3pPr marL="1143000" indent="-228600" defTabSz="865188">
              <a:defRPr>
                <a:solidFill>
                  <a:schemeClr val="tx1"/>
                </a:solidFill>
                <a:latin typeface="Calibri" pitchFamily="34" charset="0"/>
              </a:defRPr>
            </a:lvl3pPr>
            <a:lvl4pPr marL="1600200" indent="-228600" defTabSz="865188">
              <a:defRPr>
                <a:solidFill>
                  <a:schemeClr val="tx1"/>
                </a:solidFill>
                <a:latin typeface="Calibri" pitchFamily="34" charset="0"/>
              </a:defRPr>
            </a:lvl4pPr>
            <a:lvl5pPr marL="2057400" indent="-228600" defTabSz="865188">
              <a:defRPr>
                <a:solidFill>
                  <a:schemeClr val="tx1"/>
                </a:solidFill>
                <a:latin typeface="Calibri" pitchFamily="34" charset="0"/>
              </a:defRPr>
            </a:lvl5pPr>
            <a:lvl6pPr marL="2514600" indent="-228600" defTabSz="865188" fontAlgn="base">
              <a:spcBef>
                <a:spcPct val="0"/>
              </a:spcBef>
              <a:spcAft>
                <a:spcPct val="0"/>
              </a:spcAft>
              <a:defRPr>
                <a:solidFill>
                  <a:schemeClr val="tx1"/>
                </a:solidFill>
                <a:latin typeface="Calibri" pitchFamily="34" charset="0"/>
              </a:defRPr>
            </a:lvl6pPr>
            <a:lvl7pPr marL="2971800" indent="-228600" defTabSz="865188" fontAlgn="base">
              <a:spcBef>
                <a:spcPct val="0"/>
              </a:spcBef>
              <a:spcAft>
                <a:spcPct val="0"/>
              </a:spcAft>
              <a:defRPr>
                <a:solidFill>
                  <a:schemeClr val="tx1"/>
                </a:solidFill>
                <a:latin typeface="Calibri" pitchFamily="34" charset="0"/>
              </a:defRPr>
            </a:lvl7pPr>
            <a:lvl8pPr marL="3429000" indent="-228600" defTabSz="865188" fontAlgn="base">
              <a:spcBef>
                <a:spcPct val="0"/>
              </a:spcBef>
              <a:spcAft>
                <a:spcPct val="0"/>
              </a:spcAft>
              <a:defRPr>
                <a:solidFill>
                  <a:schemeClr val="tx1"/>
                </a:solidFill>
                <a:latin typeface="Calibri" pitchFamily="34" charset="0"/>
              </a:defRPr>
            </a:lvl8pPr>
            <a:lvl9pPr marL="3886200" indent="-228600" defTabSz="865188" fontAlgn="base">
              <a:spcBef>
                <a:spcPct val="0"/>
              </a:spcBef>
              <a:spcAft>
                <a:spcPct val="0"/>
              </a:spcAft>
              <a:defRPr>
                <a:solidFill>
                  <a:schemeClr val="tx1"/>
                </a:solidFill>
                <a:latin typeface="Calibri" pitchFamily="34" charset="0"/>
              </a:defRPr>
            </a:lvl9pPr>
          </a:lstStyle>
          <a:p>
            <a:pPr algn="ctr"/>
            <a:r>
              <a:rPr lang="en-US" sz="1700" b="1" dirty="0">
                <a:latin typeface="Arial" pitchFamily="34" charset="0"/>
                <a:cs typeface="Arial" pitchFamily="34" charset="0"/>
              </a:rPr>
              <a:t>3M (MUDA/MURA/MURI)</a:t>
            </a:r>
          </a:p>
        </p:txBody>
      </p:sp>
      <p:cxnSp>
        <p:nvCxnSpPr>
          <p:cNvPr id="5" name="Straight Arrow Connector 4"/>
          <p:cNvCxnSpPr>
            <a:endCxn id="366597" idx="2"/>
          </p:cNvCxnSpPr>
          <p:nvPr/>
        </p:nvCxnSpPr>
        <p:spPr>
          <a:xfrm flipV="1">
            <a:off x="3799407" y="1681460"/>
            <a:ext cx="152400" cy="4064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63634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Narrow" pitchFamily="34" charset="0"/>
              </a:rPr>
              <a:t>VALUE VERSUS NON-VALUE-ADDED</a:t>
            </a:r>
            <a:endParaRPr lang="en-MY" dirty="0"/>
          </a:p>
        </p:txBody>
      </p:sp>
      <p:sp>
        <p:nvSpPr>
          <p:cNvPr id="363522" name="Rectangle 4"/>
          <p:cNvSpPr>
            <a:spLocks noChangeArrowheads="1"/>
          </p:cNvSpPr>
          <p:nvPr/>
        </p:nvSpPr>
        <p:spPr bwMode="auto">
          <a:xfrm>
            <a:off x="458788" y="2286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000" b="1">
              <a:latin typeface="Arial Narrow" pitchFamily="34" charset="0"/>
            </a:endParaRPr>
          </a:p>
        </p:txBody>
      </p:sp>
      <p:sp>
        <p:nvSpPr>
          <p:cNvPr id="363524" name="Text Box 62"/>
          <p:cNvSpPr txBox="1">
            <a:spLocks noChangeArrowheads="1"/>
          </p:cNvSpPr>
          <p:nvPr/>
        </p:nvSpPr>
        <p:spPr bwMode="auto">
          <a:xfrm>
            <a:off x="1784350" y="1214437"/>
            <a:ext cx="25542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latin typeface="Arial Narrow" pitchFamily="34" charset="0"/>
              </a:rPr>
              <a:t>Value-Added Activities</a:t>
            </a:r>
          </a:p>
          <a:p>
            <a:endParaRPr lang="en-US" sz="800" b="1" dirty="0">
              <a:latin typeface="Arial Narrow" pitchFamily="34" charset="0"/>
            </a:endParaRPr>
          </a:p>
          <a:p>
            <a:pPr>
              <a:buClr>
                <a:srgbClr val="6C9A76"/>
              </a:buClr>
              <a:buFontTx/>
              <a:buChar char="•"/>
            </a:pPr>
            <a:r>
              <a:rPr lang="en-US" sz="1600" dirty="0">
                <a:latin typeface="Arial Narrow" pitchFamily="34" charset="0"/>
              </a:rPr>
              <a:t>  Entering order</a:t>
            </a:r>
          </a:p>
          <a:p>
            <a:pPr>
              <a:buClr>
                <a:srgbClr val="6C9A76"/>
              </a:buClr>
              <a:buFontTx/>
              <a:buChar char="•"/>
            </a:pPr>
            <a:r>
              <a:rPr lang="en-US" sz="1600" dirty="0">
                <a:latin typeface="Arial Narrow" pitchFamily="34" charset="0"/>
              </a:rPr>
              <a:t>  Ordering materials, supplies</a:t>
            </a:r>
          </a:p>
          <a:p>
            <a:pPr>
              <a:buClr>
                <a:srgbClr val="6C9A76"/>
              </a:buClr>
              <a:buFontTx/>
              <a:buChar char="•"/>
            </a:pPr>
            <a:r>
              <a:rPr lang="en-US" sz="1600" dirty="0">
                <a:latin typeface="Arial Narrow" pitchFamily="34" charset="0"/>
              </a:rPr>
              <a:t>  Preparing drawings</a:t>
            </a:r>
          </a:p>
          <a:p>
            <a:pPr>
              <a:buClr>
                <a:srgbClr val="6C9A76"/>
              </a:buClr>
              <a:buFontTx/>
              <a:buChar char="•"/>
            </a:pPr>
            <a:r>
              <a:rPr lang="en-US" sz="1600" dirty="0">
                <a:latin typeface="Arial Narrow" pitchFamily="34" charset="0"/>
              </a:rPr>
              <a:t>  Assembling</a:t>
            </a:r>
          </a:p>
          <a:p>
            <a:pPr>
              <a:buClr>
                <a:srgbClr val="6C9A76"/>
              </a:buClr>
              <a:buFontTx/>
              <a:buChar char="•"/>
            </a:pPr>
            <a:r>
              <a:rPr lang="en-US" sz="1600" dirty="0">
                <a:latin typeface="Arial Narrow" pitchFamily="34" charset="0"/>
              </a:rPr>
              <a:t>  Shipping to customers</a:t>
            </a:r>
          </a:p>
          <a:p>
            <a:pPr>
              <a:buClr>
                <a:srgbClr val="6C9A76"/>
              </a:buClr>
              <a:buFontTx/>
              <a:buChar char="•"/>
            </a:pPr>
            <a:r>
              <a:rPr lang="en-US" sz="1600" dirty="0">
                <a:latin typeface="Arial Narrow" pitchFamily="34" charset="0"/>
              </a:rPr>
              <a:t>  Processing customer deposits</a:t>
            </a:r>
          </a:p>
          <a:p>
            <a:pPr>
              <a:buClr>
                <a:srgbClr val="6C9A76"/>
              </a:buClr>
              <a:buFontTx/>
              <a:buChar char="•"/>
            </a:pPr>
            <a:r>
              <a:rPr lang="en-US" sz="1600" dirty="0">
                <a:latin typeface="Arial Narrow" pitchFamily="34" charset="0"/>
              </a:rPr>
              <a:t>  Examining patients</a:t>
            </a:r>
          </a:p>
          <a:p>
            <a:pPr>
              <a:buClr>
                <a:srgbClr val="6C9A76"/>
              </a:buClr>
              <a:buFontTx/>
              <a:buChar char="•"/>
            </a:pPr>
            <a:r>
              <a:rPr lang="en-US" sz="1600" dirty="0">
                <a:latin typeface="Arial Narrow" pitchFamily="34" charset="0"/>
              </a:rPr>
              <a:t>  Filing insurance claims</a:t>
            </a:r>
          </a:p>
          <a:p>
            <a:pPr>
              <a:buClr>
                <a:srgbClr val="6C9A76"/>
              </a:buClr>
              <a:buFontTx/>
              <a:buChar char="•"/>
            </a:pPr>
            <a:r>
              <a:rPr lang="en-US" sz="1600" dirty="0">
                <a:latin typeface="Arial Narrow" pitchFamily="34" charset="0"/>
              </a:rPr>
              <a:t>  Dispensing event tickets</a:t>
            </a:r>
          </a:p>
          <a:p>
            <a:pPr>
              <a:buClr>
                <a:srgbClr val="6C9A76"/>
              </a:buClr>
              <a:buFontTx/>
              <a:buChar char="•"/>
            </a:pPr>
            <a:r>
              <a:rPr lang="en-US" sz="1600" dirty="0">
                <a:latin typeface="Arial Narrow" pitchFamily="34" charset="0"/>
              </a:rPr>
              <a:t>  Fueling airplane</a:t>
            </a:r>
          </a:p>
          <a:p>
            <a:pPr>
              <a:buClr>
                <a:srgbClr val="6C9A76"/>
              </a:buClr>
              <a:buFontTx/>
              <a:buChar char="•"/>
            </a:pPr>
            <a:endParaRPr lang="en-US" dirty="0">
              <a:latin typeface="Arial Narrow" pitchFamily="34" charset="0"/>
            </a:endParaRPr>
          </a:p>
        </p:txBody>
      </p:sp>
      <p:sp>
        <p:nvSpPr>
          <p:cNvPr id="363525" name="Text Box 63"/>
          <p:cNvSpPr txBox="1">
            <a:spLocks noChangeArrowheads="1"/>
          </p:cNvSpPr>
          <p:nvPr/>
        </p:nvSpPr>
        <p:spPr bwMode="auto">
          <a:xfrm>
            <a:off x="4700587" y="1219200"/>
            <a:ext cx="29146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latin typeface="Arial Narrow" pitchFamily="34" charset="0"/>
              </a:rPr>
              <a:t>Non-Value-Added Activities</a:t>
            </a:r>
          </a:p>
          <a:p>
            <a:endParaRPr lang="en-US" sz="800" b="1" dirty="0">
              <a:latin typeface="Arial Narrow" pitchFamily="34" charset="0"/>
            </a:endParaRPr>
          </a:p>
          <a:p>
            <a:pPr>
              <a:buClr>
                <a:srgbClr val="6C9A76"/>
              </a:buClr>
              <a:buFontTx/>
              <a:buChar char="•"/>
            </a:pPr>
            <a:r>
              <a:rPr lang="en-US" sz="1600" dirty="0">
                <a:latin typeface="Arial Narrow" pitchFamily="34" charset="0"/>
              </a:rPr>
              <a:t>  Waiting/sorting</a:t>
            </a:r>
          </a:p>
          <a:p>
            <a:pPr>
              <a:buClr>
                <a:srgbClr val="6C9A76"/>
              </a:buClr>
              <a:buFontTx/>
              <a:buChar char="•"/>
            </a:pPr>
            <a:r>
              <a:rPr lang="en-US" sz="1600" dirty="0">
                <a:latin typeface="Arial Narrow" pitchFamily="34" charset="0"/>
              </a:rPr>
              <a:t>  Moving</a:t>
            </a:r>
          </a:p>
          <a:p>
            <a:pPr>
              <a:buClr>
                <a:srgbClr val="6C9A76"/>
              </a:buClr>
              <a:buFontTx/>
              <a:buChar char="•"/>
            </a:pPr>
            <a:r>
              <a:rPr lang="en-US" sz="1600" dirty="0">
                <a:latin typeface="Arial Narrow" pitchFamily="34" charset="0"/>
              </a:rPr>
              <a:t>  Kitting/staging</a:t>
            </a:r>
          </a:p>
          <a:p>
            <a:pPr>
              <a:buClr>
                <a:srgbClr val="6C9A76"/>
              </a:buClr>
              <a:buFontTx/>
              <a:buChar char="•"/>
            </a:pPr>
            <a:r>
              <a:rPr lang="en-US" sz="1600" dirty="0">
                <a:latin typeface="Arial Narrow" pitchFamily="34" charset="0"/>
              </a:rPr>
              <a:t>  Counting</a:t>
            </a:r>
          </a:p>
          <a:p>
            <a:pPr>
              <a:buClr>
                <a:srgbClr val="6C9A76"/>
              </a:buClr>
              <a:buFontTx/>
              <a:buChar char="•"/>
            </a:pPr>
            <a:r>
              <a:rPr lang="en-US" sz="1600" dirty="0">
                <a:latin typeface="Arial Narrow" pitchFamily="34" charset="0"/>
              </a:rPr>
              <a:t>  Inspecting</a:t>
            </a:r>
          </a:p>
          <a:p>
            <a:pPr>
              <a:buClr>
                <a:srgbClr val="6C9A76"/>
              </a:buClr>
              <a:buFontTx/>
              <a:buChar char="•"/>
            </a:pPr>
            <a:r>
              <a:rPr lang="en-US" sz="1600" dirty="0">
                <a:latin typeface="Arial Narrow" pitchFamily="34" charset="0"/>
              </a:rPr>
              <a:t>  Checking</a:t>
            </a:r>
          </a:p>
          <a:p>
            <a:pPr>
              <a:buClr>
                <a:srgbClr val="6C9A76"/>
              </a:buClr>
              <a:buFontTx/>
              <a:buChar char="•"/>
            </a:pPr>
            <a:r>
              <a:rPr lang="en-US" sz="1600" dirty="0">
                <a:latin typeface="Arial Narrow" pitchFamily="34" charset="0"/>
              </a:rPr>
              <a:t>  Recording</a:t>
            </a:r>
          </a:p>
          <a:p>
            <a:pPr>
              <a:buClr>
                <a:srgbClr val="6C9A76"/>
              </a:buClr>
              <a:buFontTx/>
              <a:buChar char="•"/>
            </a:pPr>
            <a:r>
              <a:rPr lang="en-US" sz="1600" dirty="0">
                <a:latin typeface="Arial Narrow" pitchFamily="34" charset="0"/>
              </a:rPr>
              <a:t>  Obtaining approvals</a:t>
            </a:r>
          </a:p>
          <a:p>
            <a:pPr>
              <a:buClr>
                <a:srgbClr val="6C9A76"/>
              </a:buClr>
              <a:buFontTx/>
              <a:buChar char="•"/>
            </a:pPr>
            <a:r>
              <a:rPr lang="en-US" sz="1600" dirty="0">
                <a:latin typeface="Arial Narrow" pitchFamily="34" charset="0"/>
              </a:rPr>
              <a:t>  Testing</a:t>
            </a:r>
          </a:p>
          <a:p>
            <a:pPr>
              <a:buClr>
                <a:srgbClr val="6C9A76"/>
              </a:buClr>
              <a:buFontTx/>
              <a:buChar char="•"/>
            </a:pPr>
            <a:r>
              <a:rPr lang="en-US" sz="1600" dirty="0">
                <a:latin typeface="Arial Narrow" pitchFamily="34" charset="0"/>
              </a:rPr>
              <a:t>  Reviewing</a:t>
            </a:r>
          </a:p>
          <a:p>
            <a:pPr>
              <a:buClr>
                <a:srgbClr val="6C9A76"/>
              </a:buClr>
              <a:buFontTx/>
              <a:buChar char="•"/>
            </a:pPr>
            <a:r>
              <a:rPr lang="en-US" sz="1600" dirty="0">
                <a:latin typeface="Arial Narrow" pitchFamily="34" charset="0"/>
              </a:rPr>
              <a:t>  Copying</a:t>
            </a:r>
          </a:p>
          <a:p>
            <a:pPr>
              <a:buClr>
                <a:srgbClr val="6C9A76"/>
              </a:buClr>
              <a:buFontTx/>
              <a:buChar char="•"/>
            </a:pPr>
            <a:r>
              <a:rPr lang="en-US" sz="1600" dirty="0">
                <a:latin typeface="Arial Narrow" pitchFamily="34" charset="0"/>
              </a:rPr>
              <a:t>  Filing</a:t>
            </a:r>
          </a:p>
          <a:p>
            <a:pPr>
              <a:buClr>
                <a:srgbClr val="6C9A76"/>
              </a:buClr>
              <a:buFontTx/>
              <a:buChar char="•"/>
            </a:pPr>
            <a:r>
              <a:rPr lang="en-US" sz="1600" dirty="0">
                <a:latin typeface="Arial Narrow" pitchFamily="34" charset="0"/>
              </a:rPr>
              <a:t>  Revising/reworking</a:t>
            </a:r>
          </a:p>
          <a:p>
            <a:pPr>
              <a:buClr>
                <a:srgbClr val="6C9A76"/>
              </a:buClr>
              <a:buFontTx/>
              <a:buChar char="•"/>
            </a:pPr>
            <a:r>
              <a:rPr lang="en-US" sz="1600" dirty="0">
                <a:latin typeface="Arial Narrow" pitchFamily="34" charset="0"/>
              </a:rPr>
              <a:t>  Tracking work</a:t>
            </a:r>
          </a:p>
          <a:p>
            <a:pPr>
              <a:buClr>
                <a:srgbClr val="6C9A76"/>
              </a:buClr>
              <a:buFontTx/>
              <a:buChar char="•"/>
            </a:pPr>
            <a:endParaRPr lang="en-US" sz="1600" dirty="0">
              <a:latin typeface="Arial Narrow" pitchFamily="34" charset="0"/>
            </a:endParaRPr>
          </a:p>
        </p:txBody>
      </p:sp>
      <p:sp>
        <p:nvSpPr>
          <p:cNvPr id="363526" name="Line 64"/>
          <p:cNvSpPr>
            <a:spLocks noChangeShapeType="1"/>
          </p:cNvSpPr>
          <p:nvPr/>
        </p:nvSpPr>
        <p:spPr bwMode="auto">
          <a:xfrm>
            <a:off x="1747837" y="1595437"/>
            <a:ext cx="5943600" cy="0"/>
          </a:xfrm>
          <a:prstGeom prst="line">
            <a:avLst/>
          </a:prstGeom>
          <a:noFill/>
          <a:ln w="25400">
            <a:solidFill>
              <a:srgbClr val="405E46"/>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363527" name="Line 65"/>
          <p:cNvSpPr>
            <a:spLocks noChangeShapeType="1"/>
          </p:cNvSpPr>
          <p:nvPr/>
        </p:nvSpPr>
        <p:spPr bwMode="auto">
          <a:xfrm>
            <a:off x="4491037" y="1595437"/>
            <a:ext cx="0" cy="3505200"/>
          </a:xfrm>
          <a:prstGeom prst="line">
            <a:avLst/>
          </a:prstGeom>
          <a:noFill/>
          <a:ln w="25400">
            <a:solidFill>
              <a:srgbClr val="405E46"/>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363528" name="Text Box 66"/>
          <p:cNvSpPr txBox="1">
            <a:spLocks noChangeArrowheads="1"/>
          </p:cNvSpPr>
          <p:nvPr/>
        </p:nvSpPr>
        <p:spPr bwMode="auto">
          <a:xfrm>
            <a:off x="6629400" y="5715000"/>
            <a:ext cx="197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Char char="-"/>
            </a:pPr>
            <a:r>
              <a:rPr lang="en-US" sz="1000">
                <a:latin typeface="Arial Narrow" pitchFamily="34" charset="0"/>
              </a:rPr>
              <a:t> Charlene B. Adair &amp; Bruce A. Murray,</a:t>
            </a:r>
          </a:p>
          <a:p>
            <a:r>
              <a:rPr lang="en-US" sz="1000" i="1">
                <a:latin typeface="Arial Narrow" pitchFamily="34" charset="0"/>
              </a:rPr>
              <a:t>  Breakthrough Process Redesign</a:t>
            </a:r>
          </a:p>
        </p:txBody>
      </p:sp>
    </p:spTree>
    <p:extLst>
      <p:ext uri="{BB962C8B-B14F-4D97-AF65-F5344CB8AC3E}">
        <p14:creationId xmlns:p14="http://schemas.microsoft.com/office/powerpoint/2010/main" val="337366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3200"/>
            <a:ext cx="7772400" cy="1524000"/>
          </a:xfrm>
        </p:spPr>
        <p:txBody>
          <a:bodyPr>
            <a:normAutofit/>
          </a:bodyPr>
          <a:lstStyle/>
          <a:p>
            <a:r>
              <a:rPr lang="en-US" b="1" dirty="0" smtClean="0">
                <a:solidFill>
                  <a:sysClr val="windowText" lastClr="000000"/>
                </a:solidFill>
                <a:latin typeface="Century Gothic" pitchFamily="34" charset="0"/>
              </a:rPr>
              <a:t>LEAN METHOD: </a:t>
            </a:r>
            <a:br>
              <a:rPr lang="en-US" b="1" dirty="0" smtClean="0">
                <a:solidFill>
                  <a:sysClr val="windowText" lastClr="000000"/>
                </a:solidFill>
                <a:latin typeface="Century Gothic" pitchFamily="34" charset="0"/>
              </a:rPr>
            </a:br>
            <a:r>
              <a:rPr lang="en-US" b="1" dirty="0" smtClean="0">
                <a:solidFill>
                  <a:sysClr val="windowText" lastClr="000000"/>
                </a:solidFill>
                <a:latin typeface="Century Gothic" pitchFamily="34" charset="0"/>
              </a:rPr>
              <a:t>VALUE STREAM MAPPING</a:t>
            </a:r>
            <a:endParaRPr lang="en-US" b="1" dirty="0">
              <a:solidFill>
                <a:sysClr val="windowText" lastClr="000000"/>
              </a:solidFill>
              <a:latin typeface="Century Gothic" pitchFamily="34" charset="0"/>
            </a:endParaRPr>
          </a:p>
        </p:txBody>
      </p:sp>
      <p:pic>
        <p:nvPicPr>
          <p:cNvPr id="8" name="Picture 11" descr="Logo MPC (Lates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91862"/>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364955" y="347534"/>
            <a:ext cx="1981199" cy="1575604"/>
            <a:chOff x="277344" y="3455797"/>
            <a:chExt cx="2039395" cy="1649601"/>
          </a:xfrm>
        </p:grpSpPr>
        <p:sp>
          <p:nvSpPr>
            <p:cNvPr id="11" name="Rectangle 10"/>
            <p:cNvSpPr/>
            <p:nvPr userDrawn="1"/>
          </p:nvSpPr>
          <p:spPr>
            <a:xfrm>
              <a:off x="762000" y="38100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2" descr="C:\Users\hanisah\Documents\LEAN\Logo Lean.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344" y="3455797"/>
              <a:ext cx="2039395" cy="1649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888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flipV="1">
            <a:off x="990600" y="1600200"/>
            <a:ext cx="7162800" cy="2743200"/>
          </a:xfrm>
          <a:prstGeom prst="upArrowCallout">
            <a:avLst>
              <a:gd name="adj1" fmla="val 60080"/>
              <a:gd name="adj2" fmla="val 65278"/>
              <a:gd name="adj3" fmla="val 23722"/>
              <a:gd name="adj4" fmla="val 6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solidFill>
                <a:sysClr val="windowText" lastClr="000000"/>
              </a:solidFill>
            </a:endParaRPr>
          </a:p>
        </p:txBody>
      </p:sp>
      <p:sp>
        <p:nvSpPr>
          <p:cNvPr id="10" name="Rectangle 3"/>
          <p:cNvSpPr>
            <a:spLocks noChangeArrowheads="1"/>
          </p:cNvSpPr>
          <p:nvPr/>
        </p:nvSpPr>
        <p:spPr bwMode="auto">
          <a:xfrm>
            <a:off x="990600" y="1752600"/>
            <a:ext cx="7162800" cy="3810000"/>
          </a:xfrm>
          <a:prstGeom prst="rect">
            <a:avLst/>
          </a:prstGeom>
          <a:noFill/>
          <a:ln w="9525">
            <a:noFill/>
            <a:miter lim="800000"/>
            <a:headEnd/>
            <a:tailEnd/>
          </a:ln>
        </p:spPr>
        <p:txBody>
          <a:bodyPr lIns="91432" tIns="45716" rIns="91432" bIns="45716"/>
          <a:lstStyle/>
          <a:p>
            <a:pPr algn="ctr" eaLnBrk="0" hangingPunct="0">
              <a:spcBef>
                <a:spcPct val="50000"/>
              </a:spcBef>
              <a:buFont typeface="Wingdings" pitchFamily="2" charset="2"/>
              <a:buNone/>
              <a:defRPr/>
            </a:pPr>
            <a:r>
              <a:rPr lang="en-US" sz="2000" b="1" dirty="0">
                <a:solidFill>
                  <a:schemeClr val="bg1"/>
                </a:solidFill>
                <a:latin typeface="+mn-lt"/>
              </a:rPr>
              <a:t>VSM is a graphical tool that </a:t>
            </a:r>
            <a:r>
              <a:rPr lang="en-US" sz="2000" b="1" i="1" u="sng" dirty="0">
                <a:latin typeface="+mn-lt"/>
              </a:rPr>
              <a:t>helps you to see and understand the flow of material and information</a:t>
            </a:r>
            <a:r>
              <a:rPr lang="en-US" sz="2000" b="1" i="1" u="sng" dirty="0">
                <a:solidFill>
                  <a:schemeClr val="bg1"/>
                </a:solidFill>
                <a:latin typeface="+mn-lt"/>
              </a:rPr>
              <a:t> </a:t>
            </a:r>
            <a:r>
              <a:rPr lang="en-US" sz="2000" b="1" dirty="0">
                <a:solidFill>
                  <a:schemeClr val="bg1"/>
                </a:solidFill>
                <a:latin typeface="+mn-lt"/>
              </a:rPr>
              <a:t>as a “product/service” makes its way through their value stream.</a:t>
            </a:r>
          </a:p>
          <a:p>
            <a:pPr algn="ctr" eaLnBrk="0" hangingPunct="0">
              <a:spcBef>
                <a:spcPct val="50000"/>
              </a:spcBef>
              <a:buFont typeface="Wingdings" pitchFamily="2" charset="2"/>
              <a:buNone/>
              <a:defRPr/>
            </a:pPr>
            <a:endParaRPr lang="en-US" sz="2400" b="1" dirty="0">
              <a:latin typeface="+mn-lt"/>
            </a:endParaRPr>
          </a:p>
          <a:p>
            <a:pPr algn="ctr" eaLnBrk="0" hangingPunct="0">
              <a:spcBef>
                <a:spcPct val="50000"/>
              </a:spcBef>
              <a:buFont typeface="Wingdings" pitchFamily="2" charset="2"/>
              <a:buNone/>
              <a:defRPr/>
            </a:pPr>
            <a:endParaRPr lang="en-US" sz="2400" b="1" dirty="0" smtClean="0">
              <a:solidFill>
                <a:srgbClr val="BF3019"/>
              </a:solidFill>
              <a:latin typeface="+mn-lt"/>
            </a:endParaRPr>
          </a:p>
          <a:p>
            <a:pPr algn="ctr" eaLnBrk="0" hangingPunct="0">
              <a:spcBef>
                <a:spcPct val="50000"/>
              </a:spcBef>
              <a:buFont typeface="Wingdings" pitchFamily="2" charset="2"/>
              <a:buNone/>
              <a:defRPr/>
            </a:pPr>
            <a:r>
              <a:rPr lang="en-US" sz="2400" b="1" dirty="0" smtClean="0">
                <a:solidFill>
                  <a:srgbClr val="BF3019"/>
                </a:solidFill>
                <a:latin typeface="+mn-lt"/>
              </a:rPr>
              <a:t>You </a:t>
            </a:r>
            <a:r>
              <a:rPr lang="en-US" sz="2400" b="1" dirty="0">
                <a:solidFill>
                  <a:srgbClr val="BF3019"/>
                </a:solidFill>
                <a:latin typeface="+mn-lt"/>
              </a:rPr>
              <a:t>then look for opportunities to eliminate or reduce WASTE in the process.</a:t>
            </a:r>
          </a:p>
          <a:p>
            <a:pPr algn="ctr" eaLnBrk="0" hangingPunct="0">
              <a:spcBef>
                <a:spcPct val="50000"/>
              </a:spcBef>
              <a:buFont typeface="Wingdings" pitchFamily="2" charset="2"/>
              <a:buNone/>
              <a:defRPr/>
            </a:pPr>
            <a:endParaRPr lang="en-US" sz="2400" b="1" dirty="0">
              <a:solidFill>
                <a:srgbClr val="BF3019"/>
              </a:solidFill>
              <a:latin typeface="+mn-lt"/>
            </a:endParaRPr>
          </a:p>
        </p:txBody>
      </p:sp>
      <p:sp>
        <p:nvSpPr>
          <p:cNvPr id="2" name="Rectangle 1"/>
          <p:cNvSpPr>
            <a:spLocks noChangeArrowheads="1"/>
          </p:cNvSpPr>
          <p:nvPr/>
        </p:nvSpPr>
        <p:spPr bwMode="auto">
          <a:xfrm>
            <a:off x="800100" y="5239544"/>
            <a:ext cx="754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dirty="0"/>
              <a:t>A value stream usually includes </a:t>
            </a:r>
            <a:r>
              <a:rPr lang="en-US" altLang="en-US" i="1" dirty="0"/>
              <a:t>people, tools and technologies, physical facilities, communication channels and policies and procedures. </a:t>
            </a:r>
          </a:p>
        </p:txBody>
      </p:sp>
      <p:sp>
        <p:nvSpPr>
          <p:cNvPr id="7" name="Title 4"/>
          <p:cNvSpPr>
            <a:spLocks noGrp="1"/>
          </p:cNvSpPr>
          <p:nvPr>
            <p:ph type="title"/>
          </p:nvPr>
        </p:nvSpPr>
        <p:spPr/>
        <p:txBody>
          <a:bodyPr/>
          <a:lstStyle/>
          <a:p>
            <a:r>
              <a:rPr lang="en-US" dirty="0" smtClean="0"/>
              <a:t>WHAT IS VALUE STREAM MAPPING</a:t>
            </a:r>
            <a:endParaRPr lang="en-MY" dirty="0"/>
          </a:p>
        </p:txBody>
      </p:sp>
    </p:spTree>
    <p:extLst>
      <p:ext uri="{BB962C8B-B14F-4D97-AF65-F5344CB8AC3E}">
        <p14:creationId xmlns:p14="http://schemas.microsoft.com/office/powerpoint/2010/main" val="1927312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chor="t"/>
          <a:lstStyle/>
          <a:p>
            <a:r>
              <a:rPr lang="en-US" smtClean="0"/>
              <a:t>What is a Value Stream?</a:t>
            </a:r>
          </a:p>
        </p:txBody>
      </p:sp>
      <p:sp>
        <p:nvSpPr>
          <p:cNvPr id="43011" name="Rectangle 3"/>
          <p:cNvSpPr>
            <a:spLocks noGrp="1" noChangeArrowheads="1"/>
          </p:cNvSpPr>
          <p:nvPr>
            <p:ph type="subTitle" idx="4294967295"/>
          </p:nvPr>
        </p:nvSpPr>
        <p:spPr>
          <a:xfrm>
            <a:off x="304800" y="1143000"/>
            <a:ext cx="8534400" cy="762000"/>
          </a:xfrm>
          <a:solidFill>
            <a:schemeClr val="accent3">
              <a:lumMod val="40000"/>
              <a:lumOff val="60000"/>
            </a:schemeClr>
          </a:solidFill>
        </p:spPr>
        <p:txBody>
          <a:bodyPr>
            <a:normAutofit/>
          </a:bodyPr>
          <a:lstStyle/>
          <a:p>
            <a:pPr>
              <a:defRPr/>
            </a:pPr>
            <a:r>
              <a:rPr lang="en-US" sz="2000" dirty="0"/>
              <a:t>A value stream involves all the steps, both value added and non value added, required to complete a product or service from beginning to end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82" y="2173287"/>
            <a:ext cx="6919118"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60566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88565" y="1366980"/>
            <a:ext cx="75501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0" hangingPunct="0"/>
            <a:r>
              <a:rPr lang="en-US" altLang="en-US" sz="2800" b="1" dirty="0">
                <a:solidFill>
                  <a:srgbClr val="FF0000"/>
                </a:solidFill>
                <a:latin typeface="Helvetica" pitchFamily="34" charset="0"/>
              </a:rPr>
              <a:t>Implementation without a plan </a:t>
            </a:r>
          </a:p>
          <a:p>
            <a:pPr algn="ctr" eaLnBrk="0" hangingPunct="0"/>
            <a:r>
              <a:rPr lang="en-US" altLang="en-US" sz="2800" b="1" dirty="0">
                <a:solidFill>
                  <a:srgbClr val="FF0000"/>
                </a:solidFill>
                <a:latin typeface="Helvetica" pitchFamily="34" charset="0"/>
              </a:rPr>
              <a:t>will lead to </a:t>
            </a:r>
            <a:r>
              <a:rPr lang="en-US" altLang="en-US" sz="2800" b="1" dirty="0" smtClean="0">
                <a:solidFill>
                  <a:srgbClr val="FF0000"/>
                </a:solidFill>
                <a:latin typeface="Helvetica" pitchFamily="34" charset="0"/>
              </a:rPr>
              <a:t>disaster!</a:t>
            </a:r>
            <a:endParaRPr lang="en-US" altLang="en-US" sz="2800" b="1" dirty="0">
              <a:solidFill>
                <a:srgbClr val="FF0000"/>
              </a:solidFill>
              <a:latin typeface="Helvetica" pitchFamily="34" charset="0"/>
            </a:endParaRPr>
          </a:p>
        </p:txBody>
      </p:sp>
      <p:sp>
        <p:nvSpPr>
          <p:cNvPr id="6147" name="Rectangle 3"/>
          <p:cNvSpPr>
            <a:spLocks noChangeArrowheads="1"/>
          </p:cNvSpPr>
          <p:nvPr/>
        </p:nvSpPr>
        <p:spPr bwMode="auto">
          <a:xfrm>
            <a:off x="918665" y="3048000"/>
            <a:ext cx="42449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p>
            <a:pPr algn="r" eaLnBrk="0" hangingPunct="0"/>
            <a:r>
              <a:rPr lang="en-US" altLang="en-US" b="1" dirty="0"/>
              <a:t>A Value Stream Map is a simple picture that helps you focus on flow and eliminate the waste</a:t>
            </a:r>
          </a:p>
        </p:txBody>
      </p:sp>
      <p:sp>
        <p:nvSpPr>
          <p:cNvPr id="496" name="Rectangle 495"/>
          <p:cNvSpPr>
            <a:spLocks noChangeArrowheads="1"/>
          </p:cNvSpPr>
          <p:nvPr/>
        </p:nvSpPr>
        <p:spPr bwMode="auto">
          <a:xfrm>
            <a:off x="3428431" y="5487537"/>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i="1" dirty="0"/>
              <a:t>“Constantly shorten the time it takes to convert customer orders into deliveries.”           </a:t>
            </a:r>
            <a:r>
              <a:rPr lang="en-US" altLang="en-US" sz="1400" b="1" dirty="0"/>
              <a:t>Toyota Motor Company, TPS</a:t>
            </a:r>
          </a:p>
        </p:txBody>
      </p:sp>
      <p:sp>
        <p:nvSpPr>
          <p:cNvPr id="2" name="Title 1"/>
          <p:cNvSpPr>
            <a:spLocks noGrp="1"/>
          </p:cNvSpPr>
          <p:nvPr>
            <p:ph type="title"/>
          </p:nvPr>
        </p:nvSpPr>
        <p:spPr/>
        <p:txBody>
          <a:bodyPr/>
          <a:lstStyle/>
          <a:p>
            <a:r>
              <a:rPr lang="en-US" dirty="0" smtClean="0"/>
              <a:t>WHY DO VALUE STREAM MAPPING?</a:t>
            </a:r>
            <a:endParaRPr lang="en-MY" dirty="0"/>
          </a:p>
        </p:txBody>
      </p:sp>
      <p:grpSp>
        <p:nvGrpSpPr>
          <p:cNvPr id="498" name="Group 496"/>
          <p:cNvGrpSpPr>
            <a:grpSpLocks/>
          </p:cNvGrpSpPr>
          <p:nvPr/>
        </p:nvGrpSpPr>
        <p:grpSpPr bwMode="auto">
          <a:xfrm>
            <a:off x="501992" y="4501246"/>
            <a:ext cx="4383088" cy="928687"/>
            <a:chOff x="-823" y="3668"/>
            <a:chExt cx="2761" cy="585"/>
          </a:xfrm>
        </p:grpSpPr>
        <p:sp>
          <p:nvSpPr>
            <p:cNvPr id="499" name="Rectangle 497"/>
            <p:cNvSpPr>
              <a:spLocks noChangeArrowheads="1"/>
            </p:cNvSpPr>
            <p:nvPr/>
          </p:nvSpPr>
          <p:spPr bwMode="auto">
            <a:xfrm>
              <a:off x="92" y="3689"/>
              <a:ext cx="184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US" altLang="en-US" sz="2800" b="1" i="1" dirty="0">
                  <a:solidFill>
                    <a:srgbClr val="3333CC"/>
                  </a:solidFill>
                  <a:latin typeface="Helvetica" pitchFamily="34" charset="0"/>
                </a:rPr>
                <a:t>…Eyes for Waste</a:t>
              </a:r>
            </a:p>
            <a:p>
              <a:pPr eaLnBrk="0" hangingPunct="0"/>
              <a:r>
                <a:rPr lang="en-US" altLang="en-US" sz="2800" b="1" i="1" dirty="0">
                  <a:solidFill>
                    <a:srgbClr val="3333CC"/>
                  </a:solidFill>
                  <a:latin typeface="Helvetica" pitchFamily="34" charset="0"/>
                </a:rPr>
                <a:t>…Eyes for Flow</a:t>
              </a:r>
            </a:p>
          </p:txBody>
        </p:sp>
        <p:pic>
          <p:nvPicPr>
            <p:cNvPr id="500" name="Picture 4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 y="3668"/>
              <a:ext cx="814" cy="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81087"/>
            <a:ext cx="192405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3640" y="2343055"/>
            <a:ext cx="3751191" cy="248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920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4/3*#ppt_w"/>
                                          </p:val>
                                        </p:tav>
                                        <p:tav tm="100000">
                                          <p:val>
                                            <p:strVal val="#ppt_w"/>
                                          </p:val>
                                        </p:tav>
                                      </p:tavLst>
                                    </p:anim>
                                    <p:anim calcmode="lin" valueType="num">
                                      <p:cBhvr>
                                        <p:cTn id="8" dur="500" fill="hold"/>
                                        <p:tgtEl>
                                          <p:spTgt spid="6146"/>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wipe(left)">
                                      <p:cBhvr>
                                        <p:cTn id="13" dur="500"/>
                                        <p:tgtEl>
                                          <p:spTgt spid="61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6"/>
                                        </p:tgtEl>
                                        <p:attrNameLst>
                                          <p:attrName>style.visibility</p:attrName>
                                        </p:attrNameLst>
                                      </p:cBhvr>
                                      <p:to>
                                        <p:strVal val="visible"/>
                                      </p:to>
                                    </p:set>
                                    <p:animEffect transition="in" filter="fade">
                                      <p:cBhvr>
                                        <p:cTn id="18" dur="500"/>
                                        <p:tgtEl>
                                          <p:spTgt spid="49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498"/>
                                        </p:tgtEl>
                                        <p:attrNameLst>
                                          <p:attrName>style.visibility</p:attrName>
                                        </p:attrNameLst>
                                      </p:cBhvr>
                                      <p:to>
                                        <p:strVal val="visible"/>
                                      </p:to>
                                    </p:set>
                                    <p:anim calcmode="lin" valueType="num">
                                      <p:cBhvr>
                                        <p:cTn id="23" dur="500" fill="hold"/>
                                        <p:tgtEl>
                                          <p:spTgt spid="498"/>
                                        </p:tgtEl>
                                        <p:attrNameLst>
                                          <p:attrName>ppt_w</p:attrName>
                                        </p:attrNameLst>
                                      </p:cBhvr>
                                      <p:tavLst>
                                        <p:tav tm="0">
                                          <p:val>
                                            <p:fltVal val="0"/>
                                          </p:val>
                                        </p:tav>
                                        <p:tav tm="100000">
                                          <p:val>
                                            <p:strVal val="#ppt_w"/>
                                          </p:val>
                                        </p:tav>
                                      </p:tavLst>
                                    </p:anim>
                                    <p:anim calcmode="lin" valueType="num">
                                      <p:cBhvr>
                                        <p:cTn id="24" dur="500" fill="hold"/>
                                        <p:tgtEl>
                                          <p:spTgt spid="498"/>
                                        </p:tgtEl>
                                        <p:attrNameLst>
                                          <p:attrName>ppt_h</p:attrName>
                                        </p:attrNameLst>
                                      </p:cBhvr>
                                      <p:tavLst>
                                        <p:tav tm="0">
                                          <p:val>
                                            <p:fltVal val="0"/>
                                          </p:val>
                                        </p:tav>
                                        <p:tav tm="100000">
                                          <p:val>
                                            <p:strVal val="#ppt_h"/>
                                          </p:val>
                                        </p:tav>
                                      </p:tavLst>
                                    </p:anim>
                                    <p:anim calcmode="lin" valueType="num">
                                      <p:cBhvr>
                                        <p:cTn id="25" dur="500" fill="hold"/>
                                        <p:tgtEl>
                                          <p:spTgt spid="498"/>
                                        </p:tgtEl>
                                        <p:attrNameLst>
                                          <p:attrName>ppt_x</p:attrName>
                                        </p:attrNameLst>
                                      </p:cBhvr>
                                      <p:tavLst>
                                        <p:tav tm="0">
                                          <p:val>
                                            <p:fltVal val="0.5"/>
                                          </p:val>
                                        </p:tav>
                                        <p:tav tm="100000">
                                          <p:val>
                                            <p:strVal val="#ppt_x"/>
                                          </p:val>
                                        </p:tav>
                                      </p:tavLst>
                                    </p:anim>
                                    <p:anim calcmode="lin" valueType="num">
                                      <p:cBhvr>
                                        <p:cTn id="26" dur="500" fill="hold"/>
                                        <p:tgtEl>
                                          <p:spTgt spid="4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P spid="49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09588" y="269875"/>
            <a:ext cx="6424612" cy="584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b="1">
                <a:solidFill>
                  <a:schemeClr val="tx2"/>
                </a:solidFill>
                <a:latin typeface="Arial" pitchFamily="34" charset="0"/>
              </a:rPr>
              <a:t>Why do Value Stream mapping?</a:t>
            </a:r>
            <a:endParaRPr lang="en-US" altLang="en-US" b="1" i="1">
              <a:solidFill>
                <a:schemeClr val="tx2"/>
              </a:solidFill>
              <a:latin typeface="Arial" pitchFamily="34" charset="0"/>
            </a:endParaRPr>
          </a:p>
        </p:txBody>
      </p:sp>
      <p:sp>
        <p:nvSpPr>
          <p:cNvPr id="256003" name="Text Box 3"/>
          <p:cNvSpPr txBox="1">
            <a:spLocks noChangeArrowheads="1"/>
          </p:cNvSpPr>
          <p:nvPr/>
        </p:nvSpPr>
        <p:spPr bwMode="auto">
          <a:xfrm>
            <a:off x="1714500" y="1236663"/>
            <a:ext cx="7429500"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lgn="l">
              <a:defRPr sz="2400">
                <a:solidFill>
                  <a:schemeClr val="tx1"/>
                </a:solidFill>
                <a:latin typeface="Arial" charset="0"/>
              </a:defRPr>
            </a:lvl1pPr>
            <a:lvl2pPr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marL="342900" indent="-342900">
              <a:spcBef>
                <a:spcPts val="1200"/>
              </a:spcBef>
              <a:buFont typeface="Arial" pitchFamily="34" charset="0"/>
              <a:buChar char="•"/>
              <a:defRPr/>
            </a:pPr>
            <a:r>
              <a:rPr lang="en-US" sz="2200" b="1" dirty="0" smtClean="0">
                <a:latin typeface="+mn-lt"/>
              </a:rPr>
              <a:t>Visualize the whole process </a:t>
            </a:r>
            <a:r>
              <a:rPr lang="en-US" sz="2200" dirty="0" smtClean="0">
                <a:latin typeface="+mn-lt"/>
              </a:rPr>
              <a:t>(across functional boundaries)</a:t>
            </a:r>
          </a:p>
          <a:p>
            <a:pPr marL="342900" indent="-342900">
              <a:spcBef>
                <a:spcPts val="1200"/>
              </a:spcBef>
              <a:buFont typeface="Arial" pitchFamily="34" charset="0"/>
              <a:buChar char="•"/>
              <a:defRPr/>
            </a:pPr>
            <a:r>
              <a:rPr lang="en-US" sz="2200" b="1" dirty="0" smtClean="0">
                <a:latin typeface="+mn-lt"/>
              </a:rPr>
              <a:t>Highlight sources of waste </a:t>
            </a:r>
            <a:r>
              <a:rPr lang="en-US" sz="2200" dirty="0" smtClean="0">
                <a:latin typeface="+mn-lt"/>
              </a:rPr>
              <a:t>and put in place a plan to eliminate them</a:t>
            </a:r>
          </a:p>
          <a:p>
            <a:pPr marL="342900" indent="-342900">
              <a:spcBef>
                <a:spcPts val="1200"/>
              </a:spcBef>
              <a:buFont typeface="Arial" pitchFamily="34" charset="0"/>
              <a:buChar char="•"/>
              <a:defRPr/>
            </a:pPr>
            <a:r>
              <a:rPr lang="en-US" sz="2200" dirty="0" smtClean="0">
                <a:latin typeface="+mn-lt"/>
              </a:rPr>
              <a:t>Provides a </a:t>
            </a:r>
            <a:r>
              <a:rPr lang="en-US" sz="2200" b="1" dirty="0" smtClean="0">
                <a:latin typeface="+mn-lt"/>
              </a:rPr>
              <a:t>common language for improvement</a:t>
            </a:r>
          </a:p>
          <a:p>
            <a:pPr marL="342900" indent="-342900">
              <a:spcBef>
                <a:spcPts val="1200"/>
              </a:spcBef>
              <a:buFont typeface="Arial" pitchFamily="34" charset="0"/>
              <a:buChar char="•"/>
              <a:defRPr/>
            </a:pPr>
            <a:r>
              <a:rPr lang="en-US" sz="2200" b="1" dirty="0" smtClean="0">
                <a:latin typeface="+mn-lt"/>
              </a:rPr>
              <a:t>Makes decisions </a:t>
            </a:r>
            <a:r>
              <a:rPr lang="en-US" sz="2200" dirty="0" smtClean="0">
                <a:latin typeface="+mn-lt"/>
              </a:rPr>
              <a:t>about flow apparent</a:t>
            </a:r>
          </a:p>
          <a:p>
            <a:pPr marL="342900" indent="-342900">
              <a:spcBef>
                <a:spcPts val="1200"/>
              </a:spcBef>
              <a:buFont typeface="Arial" pitchFamily="34" charset="0"/>
              <a:buChar char="•"/>
              <a:defRPr/>
            </a:pPr>
            <a:r>
              <a:rPr lang="en-US" sz="2200" b="1" dirty="0" smtClean="0">
                <a:latin typeface="+mn-lt"/>
              </a:rPr>
              <a:t>Ties together lean techniques</a:t>
            </a:r>
          </a:p>
          <a:p>
            <a:pPr marL="342900" indent="-342900">
              <a:spcBef>
                <a:spcPts val="1200"/>
              </a:spcBef>
              <a:buFont typeface="Arial" pitchFamily="34" charset="0"/>
              <a:buChar char="•"/>
              <a:defRPr/>
            </a:pPr>
            <a:r>
              <a:rPr lang="en-US" sz="2200" dirty="0" smtClean="0">
                <a:latin typeface="+mn-lt"/>
              </a:rPr>
              <a:t>Forms the </a:t>
            </a:r>
            <a:r>
              <a:rPr lang="en-US" sz="2200" b="1" dirty="0" smtClean="0">
                <a:latin typeface="+mn-lt"/>
              </a:rPr>
              <a:t>basis of an improvement plan</a:t>
            </a:r>
          </a:p>
          <a:p>
            <a:pPr marL="342900" indent="-342900">
              <a:spcBef>
                <a:spcPts val="1200"/>
              </a:spcBef>
              <a:buFont typeface="Arial" pitchFamily="34" charset="0"/>
              <a:buChar char="•"/>
              <a:defRPr/>
            </a:pPr>
            <a:r>
              <a:rPr lang="en-US" sz="2200" dirty="0">
                <a:latin typeface="+mn-lt"/>
              </a:rPr>
              <a:t>Shows </a:t>
            </a:r>
            <a:r>
              <a:rPr lang="en-US" sz="2200" b="1" dirty="0">
                <a:latin typeface="+mn-lt"/>
              </a:rPr>
              <a:t>linkage</a:t>
            </a:r>
            <a:r>
              <a:rPr lang="en-US" sz="2200" dirty="0">
                <a:latin typeface="+mn-lt"/>
              </a:rPr>
              <a:t> between </a:t>
            </a:r>
            <a:r>
              <a:rPr lang="en-US" sz="2200" b="1" dirty="0">
                <a:latin typeface="+mn-lt"/>
              </a:rPr>
              <a:t>information flow </a:t>
            </a:r>
            <a:r>
              <a:rPr lang="en-US" sz="2200" dirty="0">
                <a:latin typeface="+mn-lt"/>
              </a:rPr>
              <a:t>and </a:t>
            </a:r>
            <a:r>
              <a:rPr lang="en-US" sz="2200" b="1" dirty="0">
                <a:latin typeface="+mn-lt"/>
              </a:rPr>
              <a:t>material flows</a:t>
            </a:r>
            <a:r>
              <a:rPr lang="en-US" sz="2200" dirty="0">
                <a:latin typeface="+mn-lt"/>
              </a:rPr>
              <a:t>. No other tool does this.</a:t>
            </a:r>
          </a:p>
          <a:p>
            <a:pPr marL="342900" indent="-342900">
              <a:spcBef>
                <a:spcPts val="1200"/>
              </a:spcBef>
              <a:buFont typeface="Arial" pitchFamily="34" charset="0"/>
              <a:buChar char="•"/>
              <a:defRPr/>
            </a:pPr>
            <a:endParaRPr lang="en-US" sz="2200" dirty="0">
              <a:latin typeface="+mn-lt"/>
            </a:endParaRPr>
          </a:p>
        </p:txBody>
      </p:sp>
      <p:sp>
        <p:nvSpPr>
          <p:cNvPr id="2" name="Rectangle 1"/>
          <p:cNvSpPr/>
          <p:nvPr/>
        </p:nvSpPr>
        <p:spPr>
          <a:xfrm>
            <a:off x="1828800" y="5791200"/>
            <a:ext cx="6172200" cy="9239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2" indent="-285750">
              <a:buFont typeface="Wingdings" pitchFamily="2" charset="2"/>
              <a:buChar char="ü"/>
              <a:defRPr/>
            </a:pPr>
            <a:r>
              <a:rPr lang="en-US" dirty="0"/>
              <a:t>Gather </a:t>
            </a:r>
            <a:r>
              <a:rPr lang="en-US" b="1" dirty="0">
                <a:solidFill>
                  <a:srgbClr val="FF3300"/>
                </a:solidFill>
              </a:rPr>
              <a:t>data</a:t>
            </a:r>
            <a:r>
              <a:rPr lang="en-US" dirty="0"/>
              <a:t> and turn it into an </a:t>
            </a:r>
            <a:r>
              <a:rPr lang="en-US" b="1" dirty="0">
                <a:solidFill>
                  <a:srgbClr val="FF3300"/>
                </a:solidFill>
              </a:rPr>
              <a:t>understanding</a:t>
            </a:r>
          </a:p>
          <a:p>
            <a:pPr marL="285750" lvl="2" indent="-285750">
              <a:buFont typeface="Wingdings" pitchFamily="2" charset="2"/>
              <a:buChar char="ü"/>
              <a:defRPr/>
            </a:pPr>
            <a:r>
              <a:rPr lang="en-US" dirty="0"/>
              <a:t>Turn </a:t>
            </a:r>
            <a:r>
              <a:rPr lang="en-US" b="1" dirty="0">
                <a:solidFill>
                  <a:srgbClr val="FF3300"/>
                </a:solidFill>
              </a:rPr>
              <a:t>understanding</a:t>
            </a:r>
            <a:r>
              <a:rPr lang="en-US" dirty="0"/>
              <a:t> into a </a:t>
            </a:r>
            <a:r>
              <a:rPr lang="en-US" b="1" dirty="0">
                <a:solidFill>
                  <a:srgbClr val="FF3300"/>
                </a:solidFill>
              </a:rPr>
              <a:t>plan</a:t>
            </a:r>
          </a:p>
          <a:p>
            <a:pPr marL="285750" lvl="2" indent="-285750">
              <a:buFont typeface="Wingdings" pitchFamily="2" charset="2"/>
              <a:buChar char="ü"/>
              <a:defRPr/>
            </a:pPr>
            <a:r>
              <a:rPr lang="en-US" dirty="0"/>
              <a:t>Turn a </a:t>
            </a:r>
            <a:r>
              <a:rPr lang="en-US" b="1" dirty="0">
                <a:solidFill>
                  <a:srgbClr val="FF3300"/>
                </a:solidFill>
              </a:rPr>
              <a:t>plan</a:t>
            </a:r>
            <a:r>
              <a:rPr lang="en-US" dirty="0"/>
              <a:t> into an </a:t>
            </a:r>
            <a:r>
              <a:rPr lang="en-US" b="1" dirty="0">
                <a:solidFill>
                  <a:srgbClr val="FF3300"/>
                </a:solidFill>
              </a:rPr>
              <a:t>action</a:t>
            </a:r>
          </a:p>
        </p:txBody>
      </p:sp>
      <p:pic>
        <p:nvPicPr>
          <p:cNvPr id="9219" name="Picture 3" descr="C:\Users\hanisah\Pictures\iCOn\pic katun!!!\21ILBA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6664"/>
            <a:ext cx="1524000"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69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chor="t">
            <a:normAutofit/>
          </a:bodyPr>
          <a:lstStyle/>
          <a:p>
            <a:r>
              <a:rPr lang="en-US" altLang="en-US" dirty="0" smtClean="0"/>
              <a:t>Value Stream Mapping</a:t>
            </a:r>
          </a:p>
        </p:txBody>
      </p:sp>
      <p:sp>
        <p:nvSpPr>
          <p:cNvPr id="19459" name="Rectangle 3"/>
          <p:cNvSpPr>
            <a:spLocks noGrp="1" noChangeArrowheads="1"/>
          </p:cNvSpPr>
          <p:nvPr>
            <p:ph type="body" idx="4294967295"/>
          </p:nvPr>
        </p:nvSpPr>
        <p:spPr>
          <a:xfrm>
            <a:off x="685800" y="1371600"/>
            <a:ext cx="7772400" cy="4114800"/>
          </a:xfrm>
          <a:noFill/>
        </p:spPr>
        <p:txBody>
          <a:bodyPr/>
          <a:lstStyle/>
          <a:p>
            <a:pPr>
              <a:spcBef>
                <a:spcPct val="55000"/>
              </a:spcBef>
            </a:pPr>
            <a:r>
              <a:rPr lang="en-US" altLang="en-US" sz="2800" dirty="0" smtClean="0"/>
              <a:t>A tool originally used by the Toyota Production System experts to study processes</a:t>
            </a:r>
          </a:p>
          <a:p>
            <a:pPr>
              <a:spcBef>
                <a:spcPct val="55000"/>
              </a:spcBef>
            </a:pPr>
            <a:r>
              <a:rPr lang="en-US" altLang="en-US" sz="2800" dirty="0" smtClean="0"/>
              <a:t>Developed and refined by John Shook and Mike </a:t>
            </a:r>
            <a:r>
              <a:rPr lang="en-US" altLang="en-US" sz="2800" dirty="0" err="1" smtClean="0"/>
              <a:t>Rother</a:t>
            </a:r>
            <a:r>
              <a:rPr lang="en-US" altLang="en-US" sz="2800" dirty="0" smtClean="0"/>
              <a:t> in </a:t>
            </a:r>
            <a:r>
              <a:rPr lang="en-US" altLang="en-US" sz="2800" u="sng" dirty="0" smtClean="0"/>
              <a:t>Learning to See</a:t>
            </a:r>
          </a:p>
          <a:p>
            <a:pPr>
              <a:spcBef>
                <a:spcPct val="55000"/>
              </a:spcBef>
            </a:pPr>
            <a:r>
              <a:rPr lang="en-US" altLang="en-US" sz="2800" dirty="0" smtClean="0"/>
              <a:t>Used in manufacturing, engineering and administrative offices by lean experts to improve business processes</a:t>
            </a:r>
          </a:p>
        </p:txBody>
      </p:sp>
    </p:spTree>
    <p:extLst>
      <p:ext uri="{BB962C8B-B14F-4D97-AF65-F5344CB8AC3E}">
        <p14:creationId xmlns:p14="http://schemas.microsoft.com/office/powerpoint/2010/main" val="156897796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371600"/>
            <a:ext cx="7772400" cy="1143000"/>
          </a:xfrm>
          <a:noFill/>
        </p:spPr>
        <p:txBody>
          <a:bodyPr anchor="t"/>
          <a:lstStyle/>
          <a:p>
            <a:r>
              <a:rPr lang="en-US" altLang="en-US" smtClean="0"/>
              <a:t>What is a Value Stream?</a:t>
            </a:r>
          </a:p>
        </p:txBody>
      </p:sp>
      <p:sp>
        <p:nvSpPr>
          <p:cNvPr id="43011" name="Rectangle 3"/>
          <p:cNvSpPr>
            <a:spLocks noGrp="1" noChangeArrowheads="1"/>
          </p:cNvSpPr>
          <p:nvPr>
            <p:ph type="subTitle" idx="1"/>
          </p:nvPr>
        </p:nvSpPr>
        <p:spPr>
          <a:xfrm>
            <a:off x="990600" y="2743200"/>
            <a:ext cx="7391400" cy="1752600"/>
          </a:xfrm>
        </p:spPr>
        <p:txBody>
          <a:bodyPr>
            <a:noAutofit/>
          </a:bodyPr>
          <a:lstStyle/>
          <a:p>
            <a:pPr>
              <a:defRPr/>
            </a:pPr>
            <a:r>
              <a:rPr lang="en-US" sz="2000" dirty="0">
                <a:solidFill>
                  <a:schemeClr val="tx1"/>
                </a:solidFill>
              </a:rPr>
              <a:t>A value stream involves all the steps, both value added and non value added, required to complete a product or service from beginning to end</a:t>
            </a:r>
          </a:p>
        </p:txBody>
      </p:sp>
    </p:spTree>
    <p:extLst>
      <p:ext uri="{BB962C8B-B14F-4D97-AF65-F5344CB8AC3E}">
        <p14:creationId xmlns:p14="http://schemas.microsoft.com/office/powerpoint/2010/main" val="393645157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altLang="en-US" smtClean="0"/>
              <a:t>3 Types of VSM</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3250"/>
            <a:ext cx="3552825" cy="20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3733800"/>
            <a:ext cx="30956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87437"/>
            <a:ext cx="266700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Box 6"/>
          <p:cNvSpPr txBox="1">
            <a:spLocks noChangeArrowheads="1"/>
          </p:cNvSpPr>
          <p:nvPr/>
        </p:nvSpPr>
        <p:spPr bwMode="auto">
          <a:xfrm>
            <a:off x="1446213" y="3232150"/>
            <a:ext cx="221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a:latin typeface="Arial" pitchFamily="34" charset="0"/>
              </a:rPr>
              <a:t>Current State VSM</a:t>
            </a:r>
          </a:p>
        </p:txBody>
      </p:sp>
      <p:sp>
        <p:nvSpPr>
          <p:cNvPr id="22535" name="TextBox 10"/>
          <p:cNvSpPr txBox="1">
            <a:spLocks noChangeArrowheads="1"/>
          </p:cNvSpPr>
          <p:nvPr/>
        </p:nvSpPr>
        <p:spPr bwMode="auto">
          <a:xfrm>
            <a:off x="6324600" y="323215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a:latin typeface="Arial" pitchFamily="34" charset="0"/>
              </a:rPr>
              <a:t>Future State VSM</a:t>
            </a:r>
          </a:p>
        </p:txBody>
      </p:sp>
      <p:sp>
        <p:nvSpPr>
          <p:cNvPr id="12" name="TextBox 11"/>
          <p:cNvSpPr txBox="1">
            <a:spLocks noChangeArrowheads="1"/>
          </p:cNvSpPr>
          <p:nvPr/>
        </p:nvSpPr>
        <p:spPr bwMode="auto">
          <a:xfrm>
            <a:off x="2532063" y="5649913"/>
            <a:ext cx="412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a:latin typeface="Arial" pitchFamily="34" charset="0"/>
              </a:rPr>
              <a:t>Current State VSM with Opportunity</a:t>
            </a:r>
          </a:p>
        </p:txBody>
      </p:sp>
      <p:sp>
        <p:nvSpPr>
          <p:cNvPr id="8" name="Right Arrow 7"/>
          <p:cNvSpPr/>
          <p:nvPr/>
        </p:nvSpPr>
        <p:spPr>
          <a:xfrm rot="2334893">
            <a:off x="1879600" y="3902075"/>
            <a:ext cx="838200" cy="4572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4" name="Right Arrow 13"/>
          <p:cNvSpPr/>
          <p:nvPr/>
        </p:nvSpPr>
        <p:spPr>
          <a:xfrm rot="19461381">
            <a:off x="6327775" y="3960813"/>
            <a:ext cx="838200" cy="4572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531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691752" y="234600"/>
            <a:ext cx="6288950" cy="457200"/>
          </a:xfrm>
          <a:extLst>
            <a:ext uri="{909E8E84-426E-40DD-AFC4-6F175D3DCCD1}">
              <a14:hiddenFill xmlns:a14="http://schemas.microsoft.com/office/drawing/2010/main">
                <a:solidFill>
                  <a:schemeClr val="bg1"/>
                </a:solidFill>
              </a14:hiddenFill>
            </a:ext>
          </a:extLst>
        </p:spPr>
        <p:txBody>
          <a:bodyPr>
            <a:normAutofit fontScale="90000"/>
          </a:bodyPr>
          <a:lstStyle/>
          <a:p>
            <a:pPr eaLnBrk="1" hangingPunct="1">
              <a:defRPr/>
            </a:pPr>
            <a:r>
              <a:rPr lang="en-US" sz="3200" b="1" dirty="0" smtClean="0">
                <a:solidFill>
                  <a:srgbClr val="000099"/>
                </a:solidFill>
                <a:effectLst>
                  <a:outerShdw blurRad="38100" dist="38100" dir="2700000" algn="tl">
                    <a:srgbClr val="000000"/>
                  </a:outerShdw>
                </a:effectLst>
                <a:cs typeface="Arial" pitchFamily="34" charset="0"/>
              </a:rPr>
              <a:t>MPC HQ &amp; Regional Office</a:t>
            </a:r>
          </a:p>
        </p:txBody>
      </p:sp>
      <p:pic>
        <p:nvPicPr>
          <p:cNvPr id="14339" name="Picture 2" descr="http://www.malaysia-maps.com/images/map-malaysia-main-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1" y="609600"/>
            <a:ext cx="414996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www.malaysia-maps.com/images/map-malaysia-borneo-stat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09600"/>
            <a:ext cx="414996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1"/>
          <p:cNvSpPr>
            <a:spLocks noChangeArrowheads="1"/>
          </p:cNvSpPr>
          <p:nvPr/>
        </p:nvSpPr>
        <p:spPr bwMode="auto">
          <a:xfrm>
            <a:off x="0" y="278"/>
            <a:ext cx="184731" cy="369332"/>
          </a:xfrm>
          <a:prstGeom prst="rect">
            <a:avLst/>
          </a:prstGeom>
          <a:noFill/>
          <a:ln w="9525">
            <a:noFill/>
            <a:miter lim="800000"/>
            <a:headEnd/>
            <a:tailEnd/>
          </a:ln>
        </p:spPr>
        <p:txBody>
          <a:bodyPr wrap="none" anchor="ctr">
            <a:spAutoFit/>
          </a:bodyPr>
          <a:lstStyle/>
          <a:p>
            <a:pPr eaLnBrk="1" hangingPunct="1">
              <a:spcBef>
                <a:spcPct val="0"/>
              </a:spcBef>
              <a:buFontTx/>
              <a:buNone/>
              <a:defRPr/>
            </a:pPr>
            <a:endParaRPr lang="en-US" sz="1800">
              <a:effectLst>
                <a:outerShdw blurRad="38100" dist="38100" dir="2700000" algn="tl">
                  <a:srgbClr val="000000">
                    <a:alpha val="43137"/>
                  </a:srgbClr>
                </a:outerShdw>
              </a:effectLst>
              <a:latin typeface="Arial" charset="0"/>
            </a:endParaRPr>
          </a:p>
        </p:txBody>
      </p:sp>
      <p:sp>
        <p:nvSpPr>
          <p:cNvPr id="6171" name="Text Box 20"/>
          <p:cNvSpPr txBox="1">
            <a:spLocks noChangeArrowheads="1"/>
          </p:cNvSpPr>
          <p:nvPr/>
        </p:nvSpPr>
        <p:spPr bwMode="auto">
          <a:xfrm>
            <a:off x="3227007" y="5750542"/>
            <a:ext cx="1295400" cy="406400"/>
          </a:xfrm>
          <a:prstGeom prst="rect">
            <a:avLst/>
          </a:prstGeom>
          <a:solidFill>
            <a:srgbClr val="FFFFCC"/>
          </a:solidFill>
          <a:ln w="9525">
            <a:noFill/>
            <a:miter lim="800000"/>
            <a:headEnd/>
            <a:tailEnd/>
          </a:ln>
        </p:spPr>
        <p:txBody>
          <a:bodyPr>
            <a:spAutoFit/>
          </a:bodyPr>
          <a:lstStyle/>
          <a:p>
            <a:pPr algn="ctr" eaLnBrk="1" hangingPunct="1">
              <a:spcBef>
                <a:spcPct val="0"/>
              </a:spcBef>
              <a:buFontTx/>
              <a:buNone/>
              <a:defRPr/>
            </a:pPr>
            <a:r>
              <a:rPr lang="en-US" sz="1000" dirty="0">
                <a:solidFill>
                  <a:srgbClr val="000000"/>
                </a:solidFill>
                <a:effectLst>
                  <a:outerShdw blurRad="38100" dist="38100" dir="2700000" algn="tl">
                    <a:srgbClr val="FFFFFF"/>
                  </a:outerShdw>
                </a:effectLst>
                <a:latin typeface="Arial" pitchFamily="34" charset="0"/>
              </a:rPr>
              <a:t>MPC Wilayah Selatan</a:t>
            </a:r>
            <a:endParaRPr lang="en-US" sz="1000" dirty="0">
              <a:solidFill>
                <a:srgbClr val="000000"/>
              </a:solidFill>
              <a:effectLst>
                <a:outerShdw blurRad="38100" dist="38100" dir="2700000" algn="tl">
                  <a:srgbClr val="FFFFFF"/>
                </a:outerShdw>
              </a:effectLst>
              <a:latin typeface="Calibri" pitchFamily="34" charset="0"/>
            </a:endParaRPr>
          </a:p>
        </p:txBody>
      </p:sp>
      <p:sp>
        <p:nvSpPr>
          <p:cNvPr id="6169" name="Text Box 22"/>
          <p:cNvSpPr txBox="1">
            <a:spLocks noChangeArrowheads="1"/>
          </p:cNvSpPr>
          <p:nvPr/>
        </p:nvSpPr>
        <p:spPr bwMode="auto">
          <a:xfrm>
            <a:off x="4724400" y="3697290"/>
            <a:ext cx="1066800" cy="406400"/>
          </a:xfrm>
          <a:prstGeom prst="rect">
            <a:avLst/>
          </a:prstGeom>
          <a:solidFill>
            <a:srgbClr val="FFFFCC"/>
          </a:solidFill>
          <a:ln w="9525">
            <a:solidFill>
              <a:srgbClr val="000000"/>
            </a:solidFill>
            <a:miter lim="800000"/>
            <a:headEnd/>
            <a:tailEnd/>
          </a:ln>
        </p:spPr>
        <p:txBody>
          <a:bodyPr>
            <a:spAutoFit/>
          </a:bodyPr>
          <a:lstStyle/>
          <a:p>
            <a:pPr algn="ctr" eaLnBrk="1" hangingPunct="1">
              <a:spcBef>
                <a:spcPct val="0"/>
              </a:spcBef>
              <a:buFontTx/>
              <a:buNone/>
              <a:defRPr/>
            </a:pPr>
            <a:r>
              <a:rPr lang="en-US" sz="1000">
                <a:solidFill>
                  <a:srgbClr val="000000"/>
                </a:solidFill>
                <a:effectLst>
                  <a:outerShdw blurRad="38100" dist="38100" dir="2700000" algn="tl">
                    <a:srgbClr val="FFFFFF"/>
                  </a:outerShdw>
                </a:effectLst>
                <a:latin typeface="Calibri" pitchFamily="34" charset="0"/>
              </a:rPr>
              <a:t>MPC Wilayah Sarawak</a:t>
            </a:r>
          </a:p>
        </p:txBody>
      </p:sp>
      <p:sp>
        <p:nvSpPr>
          <p:cNvPr id="6166" name="Text Box 30"/>
          <p:cNvSpPr txBox="1">
            <a:spLocks noChangeArrowheads="1"/>
          </p:cNvSpPr>
          <p:nvPr/>
        </p:nvSpPr>
        <p:spPr bwMode="auto">
          <a:xfrm>
            <a:off x="799384" y="1911665"/>
            <a:ext cx="1066800" cy="406400"/>
          </a:xfrm>
          <a:prstGeom prst="rect">
            <a:avLst/>
          </a:prstGeom>
          <a:solidFill>
            <a:srgbClr val="FFFFCC"/>
          </a:solidFill>
          <a:ln w="9525">
            <a:solidFill>
              <a:srgbClr val="000000"/>
            </a:solidFill>
            <a:miter lim="800000"/>
            <a:headEnd/>
            <a:tailEnd/>
          </a:ln>
        </p:spPr>
        <p:txBody>
          <a:bodyPr>
            <a:spAutoFit/>
          </a:bodyPr>
          <a:lstStyle/>
          <a:p>
            <a:pPr algn="ctr" eaLnBrk="1" hangingPunct="1">
              <a:buFontTx/>
              <a:buNone/>
              <a:defRPr/>
            </a:pPr>
            <a:r>
              <a:rPr lang="en-US" sz="1000" dirty="0">
                <a:solidFill>
                  <a:srgbClr val="000000"/>
                </a:solidFill>
                <a:effectLst>
                  <a:outerShdw blurRad="38100" dist="38100" dir="2700000" algn="tl">
                    <a:srgbClr val="FFFFFF"/>
                  </a:outerShdw>
                </a:effectLst>
                <a:latin typeface="Calibri" pitchFamily="34" charset="0"/>
              </a:rPr>
              <a:t>MPC Wilayah Utara</a:t>
            </a:r>
          </a:p>
        </p:txBody>
      </p:sp>
      <p:pic>
        <p:nvPicPr>
          <p:cNvPr id="1105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76" y="3867151"/>
            <a:ext cx="2889126" cy="208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73" name="Text Box 32"/>
          <p:cNvSpPr txBox="1">
            <a:spLocks noChangeArrowheads="1"/>
          </p:cNvSpPr>
          <p:nvPr/>
        </p:nvSpPr>
        <p:spPr bwMode="auto">
          <a:xfrm>
            <a:off x="247638" y="5418256"/>
            <a:ext cx="1981200" cy="269876"/>
          </a:xfrm>
          <a:prstGeom prst="rect">
            <a:avLst/>
          </a:prstGeom>
          <a:solidFill>
            <a:srgbClr val="FFFFCC"/>
          </a:solidFill>
          <a:ln w="9525">
            <a:solidFill>
              <a:srgbClr val="000000"/>
            </a:solidFill>
            <a:miter lim="800000"/>
            <a:headEnd/>
            <a:tailEnd/>
          </a:ln>
        </p:spPr>
        <p:txBody>
          <a:bodyPr>
            <a:spAutoFit/>
          </a:bodyPr>
          <a:lstStyle/>
          <a:p>
            <a:pPr algn="ctr" eaLnBrk="1" hangingPunct="1">
              <a:buFontTx/>
              <a:buNone/>
              <a:defRPr/>
            </a:pPr>
            <a:r>
              <a:rPr lang="en-US" sz="1100" dirty="0">
                <a:solidFill>
                  <a:srgbClr val="000000"/>
                </a:solidFill>
                <a:effectLst>
                  <a:outerShdw blurRad="38100" dist="38100" dir="2700000" algn="tl">
                    <a:srgbClr val="FFFFFF"/>
                  </a:outerShdw>
                </a:effectLst>
                <a:latin typeface="Calibri" pitchFamily="34" charset="0"/>
              </a:rPr>
              <a:t>MPC </a:t>
            </a:r>
            <a:r>
              <a:rPr lang="en-US" sz="1100" dirty="0" err="1">
                <a:solidFill>
                  <a:srgbClr val="000000"/>
                </a:solidFill>
                <a:effectLst>
                  <a:outerShdw blurRad="38100" dist="38100" dir="2700000" algn="tl">
                    <a:srgbClr val="FFFFFF"/>
                  </a:outerShdw>
                </a:effectLst>
                <a:latin typeface="Calibri" pitchFamily="34" charset="0"/>
              </a:rPr>
              <a:t>Ibu</a:t>
            </a:r>
            <a:r>
              <a:rPr lang="en-US" sz="1100" dirty="0">
                <a:solidFill>
                  <a:srgbClr val="000000"/>
                </a:solidFill>
                <a:effectLst>
                  <a:outerShdw blurRad="38100" dist="38100" dir="2700000" algn="tl">
                    <a:srgbClr val="FFFFFF"/>
                  </a:outerShdw>
                </a:effectLst>
                <a:latin typeface="Calibri" pitchFamily="34" charset="0"/>
              </a:rPr>
              <a:t> </a:t>
            </a:r>
            <a:r>
              <a:rPr lang="en-US" sz="1100" dirty="0" err="1">
                <a:solidFill>
                  <a:srgbClr val="000000"/>
                </a:solidFill>
                <a:effectLst>
                  <a:outerShdw blurRad="38100" dist="38100" dir="2700000" algn="tl">
                    <a:srgbClr val="FFFFFF"/>
                  </a:outerShdw>
                </a:effectLst>
                <a:latin typeface="Calibri" pitchFamily="34" charset="0"/>
              </a:rPr>
              <a:t>Pejabat</a:t>
            </a:r>
            <a:r>
              <a:rPr lang="en-US" sz="1100" dirty="0">
                <a:solidFill>
                  <a:srgbClr val="000000"/>
                </a:solidFill>
                <a:effectLst>
                  <a:outerShdw blurRad="38100" dist="38100" dir="2700000" algn="tl">
                    <a:srgbClr val="FFFFFF"/>
                  </a:outerShdw>
                </a:effectLst>
                <a:latin typeface="Calibri" pitchFamily="34" charset="0"/>
              </a:rPr>
              <a:t>, P. Jaya</a:t>
            </a:r>
          </a:p>
        </p:txBody>
      </p:sp>
      <p:pic>
        <p:nvPicPr>
          <p:cNvPr id="1105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353" y="658257"/>
            <a:ext cx="1445072" cy="120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7"/>
          <p:cNvGrpSpPr>
            <a:grpSpLocks/>
          </p:cNvGrpSpPr>
          <p:nvPr/>
        </p:nvGrpSpPr>
        <p:grpSpPr bwMode="auto">
          <a:xfrm>
            <a:off x="2456914" y="727573"/>
            <a:ext cx="1524000" cy="685800"/>
            <a:chOff x="2286000" y="990600"/>
            <a:chExt cx="1524000" cy="685800"/>
          </a:xfrm>
        </p:grpSpPr>
        <p:sp>
          <p:nvSpPr>
            <p:cNvPr id="6161" name="Text Box 32"/>
            <p:cNvSpPr txBox="1">
              <a:spLocks noChangeArrowheads="1"/>
            </p:cNvSpPr>
            <p:nvPr/>
          </p:nvSpPr>
          <p:spPr bwMode="auto">
            <a:xfrm>
              <a:off x="2286000" y="990600"/>
              <a:ext cx="1524000" cy="438150"/>
            </a:xfrm>
            <a:prstGeom prst="rect">
              <a:avLst/>
            </a:prstGeom>
            <a:solidFill>
              <a:srgbClr val="FFFFCC"/>
            </a:solidFill>
            <a:ln w="9525">
              <a:solidFill>
                <a:srgbClr val="000000"/>
              </a:solidFill>
              <a:miter lim="800000"/>
              <a:headEnd/>
              <a:tailEnd/>
            </a:ln>
          </p:spPr>
          <p:txBody>
            <a:bodyPr>
              <a:spAutoFit/>
            </a:bodyPr>
            <a:lstStyle/>
            <a:p>
              <a:pPr algn="ctr" eaLnBrk="1" hangingPunct="1">
                <a:spcBef>
                  <a:spcPct val="0"/>
                </a:spcBef>
                <a:buFontTx/>
                <a:buNone/>
                <a:defRPr/>
              </a:pPr>
              <a:r>
                <a:rPr lang="en-US" sz="1100">
                  <a:solidFill>
                    <a:srgbClr val="000000"/>
                  </a:solidFill>
                  <a:effectLst>
                    <a:outerShdw blurRad="38100" dist="38100" dir="2700000" algn="tl">
                      <a:srgbClr val="FFFFFF"/>
                    </a:outerShdw>
                  </a:effectLst>
                  <a:latin typeface="Calibri" pitchFamily="34" charset="0"/>
                </a:rPr>
                <a:t>MPC Pejabat Wilayah Kelantan</a:t>
              </a:r>
            </a:p>
          </p:txBody>
        </p:sp>
        <p:sp>
          <p:nvSpPr>
            <p:cNvPr id="6162" name="Oval 29"/>
            <p:cNvSpPr>
              <a:spLocks noChangeArrowheads="1"/>
            </p:cNvSpPr>
            <p:nvPr/>
          </p:nvSpPr>
          <p:spPr bwMode="auto">
            <a:xfrm>
              <a:off x="2438400" y="1524000"/>
              <a:ext cx="152400" cy="152400"/>
            </a:xfrm>
            <a:prstGeom prst="ellipse">
              <a:avLst/>
            </a:prstGeom>
            <a:solidFill>
              <a:srgbClr val="FF3300"/>
            </a:solidFill>
            <a:ln w="9525" algn="ctr">
              <a:solidFill>
                <a:schemeClr val="tx1"/>
              </a:solidFill>
              <a:round/>
              <a:headEnd/>
              <a:tailEnd/>
            </a:ln>
            <a:effectLst>
              <a:prstShdw prst="shdw12">
                <a:schemeClr val="bg2">
                  <a:alpha val="50000"/>
                </a:schemeClr>
              </a:prstShdw>
            </a:effectLst>
          </p:spPr>
          <p:txBody>
            <a:bodyPr wrap="none" anchor="ctr"/>
            <a:lstStyle/>
            <a:p>
              <a:pPr eaLnBrk="1" hangingPunct="1">
                <a:spcBef>
                  <a:spcPct val="0"/>
                </a:spcBef>
                <a:buFontTx/>
                <a:buNone/>
                <a:defRPr/>
              </a:pPr>
              <a:endParaRPr lang="en-MY" sz="1800">
                <a:effectLst>
                  <a:outerShdw blurRad="38100" dist="38100" dir="2700000" algn="tl">
                    <a:srgbClr val="000000">
                      <a:alpha val="43137"/>
                    </a:srgbClr>
                  </a:outerShdw>
                </a:effectLst>
                <a:latin typeface="Arial" charset="0"/>
              </a:endParaRPr>
            </a:p>
          </p:txBody>
        </p:sp>
      </p:grpSp>
      <p:pic>
        <p:nvPicPr>
          <p:cNvPr id="1105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409" y="1098391"/>
            <a:ext cx="1788678" cy="152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28"/>
          <p:cNvGrpSpPr>
            <a:grpSpLocks/>
          </p:cNvGrpSpPr>
          <p:nvPr/>
        </p:nvGrpSpPr>
        <p:grpSpPr bwMode="auto">
          <a:xfrm>
            <a:off x="2819400" y="1905000"/>
            <a:ext cx="1524000" cy="609600"/>
            <a:chOff x="2819400" y="1905000"/>
            <a:chExt cx="1524000" cy="609600"/>
          </a:xfrm>
        </p:grpSpPr>
        <p:sp>
          <p:nvSpPr>
            <p:cNvPr id="6160" name="Oval 30"/>
            <p:cNvSpPr>
              <a:spLocks noChangeArrowheads="1"/>
            </p:cNvSpPr>
            <p:nvPr/>
          </p:nvSpPr>
          <p:spPr bwMode="auto">
            <a:xfrm>
              <a:off x="3138854" y="2362200"/>
              <a:ext cx="152400" cy="152400"/>
            </a:xfrm>
            <a:prstGeom prst="ellipse">
              <a:avLst/>
            </a:prstGeom>
            <a:solidFill>
              <a:srgbClr val="FF3300"/>
            </a:solidFill>
            <a:ln w="9525" algn="ctr">
              <a:solidFill>
                <a:schemeClr val="tx1"/>
              </a:solidFill>
              <a:round/>
              <a:headEnd/>
              <a:tailEnd/>
            </a:ln>
            <a:effectLst>
              <a:prstShdw prst="shdw12">
                <a:schemeClr val="bg2">
                  <a:alpha val="50000"/>
                </a:schemeClr>
              </a:prstShdw>
            </a:effectLst>
          </p:spPr>
          <p:txBody>
            <a:bodyPr wrap="none" anchor="ctr"/>
            <a:lstStyle/>
            <a:p>
              <a:pPr eaLnBrk="1" hangingPunct="1">
                <a:spcBef>
                  <a:spcPct val="0"/>
                </a:spcBef>
                <a:buFontTx/>
                <a:buNone/>
                <a:defRPr/>
              </a:pPr>
              <a:endParaRPr lang="en-MY" sz="1800">
                <a:effectLst>
                  <a:outerShdw blurRad="38100" dist="38100" dir="2700000" algn="tl">
                    <a:srgbClr val="000000">
                      <a:alpha val="43137"/>
                    </a:srgbClr>
                  </a:outerShdw>
                </a:effectLst>
                <a:latin typeface="Arial" charset="0"/>
              </a:endParaRPr>
            </a:p>
          </p:txBody>
        </p:sp>
        <p:sp>
          <p:nvSpPr>
            <p:cNvPr id="6159" name="Text Box 32"/>
            <p:cNvSpPr txBox="1">
              <a:spLocks noChangeArrowheads="1"/>
            </p:cNvSpPr>
            <p:nvPr/>
          </p:nvSpPr>
          <p:spPr bwMode="auto">
            <a:xfrm>
              <a:off x="2819400" y="1905000"/>
              <a:ext cx="1524000" cy="438150"/>
            </a:xfrm>
            <a:prstGeom prst="rect">
              <a:avLst/>
            </a:prstGeom>
            <a:solidFill>
              <a:srgbClr val="FFFFCC"/>
            </a:solidFill>
            <a:ln w="9525">
              <a:solidFill>
                <a:srgbClr val="000000"/>
              </a:solidFill>
              <a:miter lim="800000"/>
              <a:headEnd/>
              <a:tailEnd/>
            </a:ln>
          </p:spPr>
          <p:txBody>
            <a:bodyPr>
              <a:spAutoFit/>
            </a:bodyPr>
            <a:lstStyle/>
            <a:p>
              <a:pPr algn="ctr" eaLnBrk="1" hangingPunct="1">
                <a:spcBef>
                  <a:spcPct val="0"/>
                </a:spcBef>
                <a:buFontTx/>
                <a:buNone/>
                <a:defRPr/>
              </a:pPr>
              <a:r>
                <a:rPr lang="en-US" sz="1100" dirty="0">
                  <a:solidFill>
                    <a:srgbClr val="000000"/>
                  </a:solidFill>
                  <a:effectLst>
                    <a:outerShdw blurRad="38100" dist="38100" dir="2700000" algn="tl">
                      <a:srgbClr val="FFFFFF"/>
                    </a:outerShdw>
                  </a:effectLst>
                  <a:latin typeface="Calibri" pitchFamily="34" charset="0"/>
                </a:rPr>
                <a:t>MPC </a:t>
              </a:r>
              <a:r>
                <a:rPr lang="en-US" sz="1100" dirty="0" err="1">
                  <a:solidFill>
                    <a:srgbClr val="000000"/>
                  </a:solidFill>
                  <a:effectLst>
                    <a:outerShdw blurRad="38100" dist="38100" dir="2700000" algn="tl">
                      <a:srgbClr val="FFFFFF"/>
                    </a:outerShdw>
                  </a:effectLst>
                  <a:latin typeface="Calibri" pitchFamily="34" charset="0"/>
                </a:rPr>
                <a:t>Pejabat</a:t>
              </a:r>
              <a:r>
                <a:rPr lang="en-US" sz="1100" dirty="0">
                  <a:solidFill>
                    <a:srgbClr val="000000"/>
                  </a:solidFill>
                  <a:effectLst>
                    <a:outerShdw blurRad="38100" dist="38100" dir="2700000" algn="tl">
                      <a:srgbClr val="FFFFFF"/>
                    </a:outerShdw>
                  </a:effectLst>
                  <a:latin typeface="Calibri" pitchFamily="34" charset="0"/>
                </a:rPr>
                <a:t> Wilayah</a:t>
              </a:r>
            </a:p>
            <a:p>
              <a:pPr algn="ctr" eaLnBrk="1" hangingPunct="1">
                <a:spcBef>
                  <a:spcPct val="0"/>
                </a:spcBef>
                <a:buFontTx/>
                <a:buNone/>
                <a:defRPr/>
              </a:pPr>
              <a:r>
                <a:rPr lang="en-US" sz="1100" dirty="0">
                  <a:solidFill>
                    <a:srgbClr val="000000"/>
                  </a:solidFill>
                  <a:effectLst>
                    <a:outerShdw blurRad="38100" dist="38100" dir="2700000" algn="tl">
                      <a:srgbClr val="FFFFFF"/>
                    </a:outerShdw>
                  </a:effectLst>
                  <a:latin typeface="Calibri" pitchFamily="34" charset="0"/>
                </a:rPr>
                <a:t>Terengganu</a:t>
              </a:r>
            </a:p>
          </p:txBody>
        </p:sp>
      </p:grpSp>
      <p:pic>
        <p:nvPicPr>
          <p:cNvPr id="130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527" y="4465436"/>
            <a:ext cx="2381474" cy="19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128"/>
          <a:stretch/>
        </p:blipFill>
        <p:spPr bwMode="auto">
          <a:xfrm>
            <a:off x="5791200" y="2405343"/>
            <a:ext cx="2532631" cy="20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3810" y="575253"/>
            <a:ext cx="1495565" cy="12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7" name="Text Box 28"/>
          <p:cNvSpPr txBox="1">
            <a:spLocks noChangeArrowheads="1"/>
          </p:cNvSpPr>
          <p:nvPr/>
        </p:nvSpPr>
        <p:spPr bwMode="auto">
          <a:xfrm>
            <a:off x="6649410" y="1498600"/>
            <a:ext cx="914400" cy="406400"/>
          </a:xfrm>
          <a:prstGeom prst="rect">
            <a:avLst/>
          </a:prstGeom>
          <a:solidFill>
            <a:srgbClr val="FFFFCC"/>
          </a:solidFill>
          <a:ln w="9525">
            <a:solidFill>
              <a:srgbClr val="000000"/>
            </a:solidFill>
            <a:miter lim="800000"/>
            <a:headEnd/>
            <a:tailEnd/>
          </a:ln>
        </p:spPr>
        <p:txBody>
          <a:bodyPr>
            <a:spAutoFit/>
          </a:bodyPr>
          <a:lstStyle/>
          <a:p>
            <a:pPr algn="ctr" eaLnBrk="1" hangingPunct="1">
              <a:spcBef>
                <a:spcPct val="0"/>
              </a:spcBef>
              <a:buFontTx/>
              <a:buNone/>
              <a:defRPr/>
            </a:pPr>
            <a:r>
              <a:rPr lang="en-US" sz="1000" dirty="0">
                <a:solidFill>
                  <a:srgbClr val="000000"/>
                </a:solidFill>
                <a:effectLst>
                  <a:outerShdw blurRad="38100" dist="38100" dir="2700000" algn="tl">
                    <a:srgbClr val="FFFFFF"/>
                  </a:outerShdw>
                </a:effectLst>
                <a:latin typeface="Calibri" pitchFamily="34" charset="0"/>
              </a:rPr>
              <a:t>MPC Wilayah Sabah</a:t>
            </a:r>
          </a:p>
        </p:txBody>
      </p:sp>
      <p:pic>
        <p:nvPicPr>
          <p:cNvPr id="130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5049" y="2497659"/>
            <a:ext cx="1971478" cy="15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3" name="Text Box 30"/>
          <p:cNvSpPr txBox="1">
            <a:spLocks noChangeArrowheads="1"/>
          </p:cNvSpPr>
          <p:nvPr/>
        </p:nvSpPr>
        <p:spPr bwMode="auto">
          <a:xfrm>
            <a:off x="3036124" y="3867149"/>
            <a:ext cx="1214803" cy="553998"/>
          </a:xfrm>
          <a:prstGeom prst="rect">
            <a:avLst/>
          </a:prstGeom>
          <a:solidFill>
            <a:srgbClr val="FFFFCC"/>
          </a:solidFill>
          <a:ln w="9525">
            <a:solidFill>
              <a:srgbClr val="000000"/>
            </a:solidFill>
            <a:miter lim="800000"/>
            <a:headEnd/>
            <a:tailEnd/>
          </a:ln>
        </p:spPr>
        <p:txBody>
          <a:bodyPr>
            <a:spAutoFit/>
          </a:bodyPr>
          <a:lstStyle/>
          <a:p>
            <a:pPr algn="ctr" eaLnBrk="1" hangingPunct="1">
              <a:buFontTx/>
              <a:buNone/>
              <a:defRPr/>
            </a:pPr>
            <a:r>
              <a:rPr lang="en-US" sz="1000">
                <a:solidFill>
                  <a:srgbClr val="000000"/>
                </a:solidFill>
                <a:effectLst>
                  <a:outerShdw blurRad="38100" dist="38100" dir="2700000" algn="tl">
                    <a:srgbClr val="FFFFFF"/>
                  </a:outerShdw>
                </a:effectLst>
                <a:latin typeface="Calibri" pitchFamily="34" charset="0"/>
              </a:rPr>
              <a:t>MPC Pejabat Wilayah Pantai Timur </a:t>
            </a:r>
          </a:p>
        </p:txBody>
      </p:sp>
      <p:pic>
        <p:nvPicPr>
          <p:cNvPr id="1300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581" y="2266805"/>
            <a:ext cx="184638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87768"/>
      </p:ext>
    </p:extLst>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nchor="t">
            <a:normAutofit/>
          </a:bodyPr>
          <a:lstStyle/>
          <a:p>
            <a:r>
              <a:rPr lang="en-US" altLang="en-US" sz="2800" dirty="0" smtClean="0"/>
              <a:t>What Makes Value Stream Mapping Unique?</a:t>
            </a:r>
          </a:p>
        </p:txBody>
      </p:sp>
      <p:sp>
        <p:nvSpPr>
          <p:cNvPr id="21507" name="Rectangle 3"/>
          <p:cNvSpPr>
            <a:spLocks noGrp="1" noChangeArrowheads="1"/>
          </p:cNvSpPr>
          <p:nvPr>
            <p:ph type="body" idx="4294967295"/>
          </p:nvPr>
        </p:nvSpPr>
        <p:spPr>
          <a:xfrm>
            <a:off x="609600" y="1524000"/>
            <a:ext cx="8001000" cy="4114800"/>
          </a:xfrm>
          <a:noFill/>
        </p:spPr>
        <p:txBody>
          <a:bodyPr/>
          <a:lstStyle/>
          <a:p>
            <a:pPr>
              <a:lnSpc>
                <a:spcPct val="90000"/>
              </a:lnSpc>
              <a:spcBef>
                <a:spcPct val="55000"/>
              </a:spcBef>
            </a:pPr>
            <a:r>
              <a:rPr lang="en-US" altLang="en-US" sz="2400" smtClean="0"/>
              <a:t>Visualizes the Process Flow from a systems perspective</a:t>
            </a:r>
          </a:p>
          <a:p>
            <a:pPr>
              <a:lnSpc>
                <a:spcPct val="90000"/>
              </a:lnSpc>
              <a:spcBef>
                <a:spcPct val="55000"/>
              </a:spcBef>
            </a:pPr>
            <a:r>
              <a:rPr lang="en-US" altLang="en-US" sz="2400" smtClean="0"/>
              <a:t>Focuses on the customer and the customer’s  requirements</a:t>
            </a:r>
          </a:p>
          <a:p>
            <a:pPr>
              <a:lnSpc>
                <a:spcPct val="90000"/>
              </a:lnSpc>
              <a:spcBef>
                <a:spcPct val="55000"/>
              </a:spcBef>
            </a:pPr>
            <a:r>
              <a:rPr lang="en-US" altLang="en-US" sz="2400" smtClean="0"/>
              <a:t>Includes information flow and product movement</a:t>
            </a:r>
          </a:p>
          <a:p>
            <a:pPr>
              <a:lnSpc>
                <a:spcPct val="90000"/>
              </a:lnSpc>
              <a:spcBef>
                <a:spcPct val="55000"/>
              </a:spcBef>
            </a:pPr>
            <a:r>
              <a:rPr lang="en-US" altLang="en-US" sz="2400" smtClean="0"/>
              <a:t>Summarizes the timeline as it relates to delivery to the customer</a:t>
            </a:r>
          </a:p>
          <a:p>
            <a:pPr>
              <a:lnSpc>
                <a:spcPct val="90000"/>
              </a:lnSpc>
              <a:spcBef>
                <a:spcPct val="55000"/>
              </a:spcBef>
            </a:pPr>
            <a:r>
              <a:rPr lang="en-US" altLang="en-US" sz="2400" smtClean="0"/>
              <a:t>Documents performance characteristics of both the Value Stream and the individual process steps</a:t>
            </a:r>
          </a:p>
        </p:txBody>
      </p:sp>
    </p:spTree>
    <p:extLst>
      <p:ext uri="{BB962C8B-B14F-4D97-AF65-F5344CB8AC3E}">
        <p14:creationId xmlns:p14="http://schemas.microsoft.com/office/powerpoint/2010/main" val="194551549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06" name="Group 6"/>
          <p:cNvGrpSpPr>
            <a:grpSpLocks/>
          </p:cNvGrpSpPr>
          <p:nvPr/>
        </p:nvGrpSpPr>
        <p:grpSpPr bwMode="auto">
          <a:xfrm>
            <a:off x="2133600" y="4114800"/>
            <a:ext cx="3962400" cy="833438"/>
            <a:chOff x="1344" y="2592"/>
            <a:chExt cx="2496" cy="678"/>
          </a:xfrm>
        </p:grpSpPr>
        <p:sp>
          <p:nvSpPr>
            <p:cNvPr id="22575" name="Text Box 7"/>
            <p:cNvSpPr txBox="1">
              <a:spLocks noChangeArrowheads="1"/>
            </p:cNvSpPr>
            <p:nvPr/>
          </p:nvSpPr>
          <p:spPr bwMode="auto">
            <a:xfrm>
              <a:off x="1344" y="2592"/>
              <a:ext cx="816" cy="678"/>
            </a:xfrm>
            <a:prstGeom prst="rect">
              <a:avLst/>
            </a:prstGeom>
            <a:solidFill>
              <a:srgbClr val="FF0000"/>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b="1" u="sng">
                  <a:solidFill>
                    <a:schemeClr val="bg1"/>
                  </a:solidFill>
                </a:rPr>
                <a:t>Process 1</a:t>
              </a:r>
            </a:p>
            <a:p>
              <a:pPr algn="ctr" eaLnBrk="1" hangingPunct="1">
                <a:spcBef>
                  <a:spcPct val="50000"/>
                </a:spcBef>
              </a:pPr>
              <a:endParaRPr lang="en-US" altLang="en-US" sz="1000" b="1" u="sng"/>
            </a:p>
            <a:p>
              <a:pPr algn="ctr" eaLnBrk="1" hangingPunct="1">
                <a:spcBef>
                  <a:spcPct val="50000"/>
                </a:spcBef>
              </a:pPr>
              <a:endParaRPr lang="en-US" altLang="en-US" sz="1000" b="1" u="sng"/>
            </a:p>
          </p:txBody>
        </p:sp>
        <p:sp>
          <p:nvSpPr>
            <p:cNvPr id="22576" name="Text Box 8"/>
            <p:cNvSpPr txBox="1">
              <a:spLocks noChangeArrowheads="1"/>
            </p:cNvSpPr>
            <p:nvPr/>
          </p:nvSpPr>
          <p:spPr bwMode="auto">
            <a:xfrm>
              <a:off x="3024" y="2592"/>
              <a:ext cx="816" cy="678"/>
            </a:xfrm>
            <a:prstGeom prst="rect">
              <a:avLst/>
            </a:prstGeom>
            <a:solidFill>
              <a:srgbClr val="FF0000"/>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b="1" u="sng">
                  <a:solidFill>
                    <a:schemeClr val="bg1"/>
                  </a:solidFill>
                </a:rPr>
                <a:t>Process 2</a:t>
              </a:r>
            </a:p>
            <a:p>
              <a:pPr algn="ctr" eaLnBrk="1" hangingPunct="1">
                <a:spcBef>
                  <a:spcPct val="50000"/>
                </a:spcBef>
              </a:pPr>
              <a:endParaRPr lang="en-US" altLang="en-US" sz="1000" b="1" u="sng">
                <a:solidFill>
                  <a:schemeClr val="bg1"/>
                </a:solidFill>
              </a:endParaRPr>
            </a:p>
            <a:p>
              <a:pPr algn="ctr" eaLnBrk="1" hangingPunct="1">
                <a:spcBef>
                  <a:spcPct val="50000"/>
                </a:spcBef>
              </a:pPr>
              <a:endParaRPr lang="en-US" altLang="en-US" sz="1000" b="1" u="sng">
                <a:solidFill>
                  <a:srgbClr val="000099"/>
                </a:solidFill>
              </a:endParaRPr>
            </a:p>
          </p:txBody>
        </p:sp>
      </p:grpSp>
      <p:grpSp>
        <p:nvGrpSpPr>
          <p:cNvPr id="409610" name="Group 10"/>
          <p:cNvGrpSpPr>
            <a:grpSpLocks/>
          </p:cNvGrpSpPr>
          <p:nvPr/>
        </p:nvGrpSpPr>
        <p:grpSpPr bwMode="auto">
          <a:xfrm>
            <a:off x="2133600" y="4970463"/>
            <a:ext cx="4419600" cy="1201737"/>
            <a:chOff x="1344" y="3120"/>
            <a:chExt cx="2784" cy="1089"/>
          </a:xfrm>
        </p:grpSpPr>
        <p:sp>
          <p:nvSpPr>
            <p:cNvPr id="22573" name="Text Box 11"/>
            <p:cNvSpPr txBox="1">
              <a:spLocks noChangeArrowheads="1"/>
            </p:cNvSpPr>
            <p:nvPr/>
          </p:nvSpPr>
          <p:spPr bwMode="auto">
            <a:xfrm>
              <a:off x="1344" y="3120"/>
              <a:ext cx="1104" cy="1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u="sng"/>
                <a:t>Process Time</a:t>
              </a:r>
            </a:p>
            <a:p>
              <a:pPr eaLnBrk="1" hangingPunct="1">
                <a:spcBef>
                  <a:spcPct val="50000"/>
                </a:spcBef>
              </a:pPr>
              <a:r>
                <a:rPr lang="en-US" altLang="en-US" b="1" u="sng"/>
                <a:t>Wait Time</a:t>
              </a:r>
            </a:p>
            <a:p>
              <a:pPr eaLnBrk="1" hangingPunct="1">
                <a:spcBef>
                  <a:spcPct val="50000"/>
                </a:spcBef>
              </a:pPr>
              <a:r>
                <a:rPr lang="en-US" altLang="en-US" b="1" u="sng"/>
                <a:t>FTQ</a:t>
              </a:r>
              <a:endParaRPr lang="en-US" altLang="en-US" sz="1000" b="1" u="sng">
                <a:solidFill>
                  <a:srgbClr val="000099"/>
                </a:solidFill>
              </a:endParaRPr>
            </a:p>
          </p:txBody>
        </p:sp>
        <p:sp>
          <p:nvSpPr>
            <p:cNvPr id="22574" name="Text Box 12"/>
            <p:cNvSpPr txBox="1">
              <a:spLocks noChangeArrowheads="1"/>
            </p:cNvSpPr>
            <p:nvPr/>
          </p:nvSpPr>
          <p:spPr bwMode="auto">
            <a:xfrm>
              <a:off x="3024" y="3120"/>
              <a:ext cx="1104" cy="1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u="sng"/>
                <a:t>Process Time</a:t>
              </a:r>
            </a:p>
            <a:p>
              <a:pPr eaLnBrk="1" hangingPunct="1">
                <a:spcBef>
                  <a:spcPct val="50000"/>
                </a:spcBef>
              </a:pPr>
              <a:r>
                <a:rPr lang="en-US" altLang="en-US" b="1" u="sng"/>
                <a:t>Wait Time</a:t>
              </a:r>
            </a:p>
            <a:p>
              <a:pPr eaLnBrk="1" hangingPunct="1">
                <a:spcBef>
                  <a:spcPct val="50000"/>
                </a:spcBef>
              </a:pPr>
              <a:r>
                <a:rPr lang="en-US" altLang="en-US" b="1" u="sng"/>
                <a:t>FTQ</a:t>
              </a:r>
              <a:endParaRPr lang="en-US" altLang="en-US" sz="1000" b="1" u="sng">
                <a:solidFill>
                  <a:srgbClr val="000099"/>
                </a:solidFill>
              </a:endParaRPr>
            </a:p>
          </p:txBody>
        </p:sp>
      </p:grpSp>
      <p:sp>
        <p:nvSpPr>
          <p:cNvPr id="22532" name="Rectangle 2"/>
          <p:cNvSpPr>
            <a:spLocks noGrp="1" noChangeArrowheads="1"/>
          </p:cNvSpPr>
          <p:nvPr>
            <p:ph type="title"/>
          </p:nvPr>
        </p:nvSpPr>
        <p:spPr>
          <a:xfrm>
            <a:off x="685800" y="457200"/>
            <a:ext cx="7772400" cy="1143000"/>
          </a:xfrm>
          <a:noFill/>
        </p:spPr>
        <p:txBody>
          <a:bodyPr anchor="t"/>
          <a:lstStyle/>
          <a:p>
            <a:r>
              <a:rPr lang="en-US" altLang="en-US" smtClean="0"/>
              <a:t>Value Stream Map Elements</a:t>
            </a:r>
          </a:p>
        </p:txBody>
      </p:sp>
      <p:grpSp>
        <p:nvGrpSpPr>
          <p:cNvPr id="409603" name="Group 3"/>
          <p:cNvGrpSpPr>
            <a:grpSpLocks/>
          </p:cNvGrpSpPr>
          <p:nvPr/>
        </p:nvGrpSpPr>
        <p:grpSpPr bwMode="auto">
          <a:xfrm>
            <a:off x="7239000" y="2209800"/>
            <a:ext cx="1600200" cy="930275"/>
            <a:chOff x="4560" y="1392"/>
            <a:chExt cx="1008" cy="586"/>
          </a:xfrm>
        </p:grpSpPr>
        <p:sp>
          <p:nvSpPr>
            <p:cNvPr id="22571" name="AutoShape 4"/>
            <p:cNvSpPr>
              <a:spLocks noChangeArrowheads="1"/>
            </p:cNvSpPr>
            <p:nvPr/>
          </p:nvSpPr>
          <p:spPr bwMode="auto">
            <a:xfrm>
              <a:off x="4752" y="1392"/>
              <a:ext cx="528" cy="336"/>
            </a:xfrm>
            <a:prstGeom prst="flowChartManualInpu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22572" name="Text Box 5"/>
            <p:cNvSpPr txBox="1">
              <a:spLocks noChangeArrowheads="1"/>
            </p:cNvSpPr>
            <p:nvPr/>
          </p:nvSpPr>
          <p:spPr bwMode="auto">
            <a:xfrm>
              <a:off x="4560" y="1728"/>
              <a:ext cx="1008" cy="25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t>Customer</a:t>
              </a:r>
            </a:p>
          </p:txBody>
        </p:sp>
      </p:grpSp>
      <p:grpSp>
        <p:nvGrpSpPr>
          <p:cNvPr id="409649" name="Group 49"/>
          <p:cNvGrpSpPr>
            <a:grpSpLocks/>
          </p:cNvGrpSpPr>
          <p:nvPr/>
        </p:nvGrpSpPr>
        <p:grpSpPr bwMode="auto">
          <a:xfrm>
            <a:off x="152400" y="1066800"/>
            <a:ext cx="8991600" cy="5321300"/>
            <a:chOff x="96" y="768"/>
            <a:chExt cx="5664" cy="3352"/>
          </a:xfrm>
        </p:grpSpPr>
        <p:sp>
          <p:nvSpPr>
            <p:cNvPr id="22553" name="Text Box 9"/>
            <p:cNvSpPr txBox="1">
              <a:spLocks noChangeArrowheads="1"/>
            </p:cNvSpPr>
            <p:nvPr/>
          </p:nvSpPr>
          <p:spPr bwMode="auto">
            <a:xfrm>
              <a:off x="3072" y="768"/>
              <a:ext cx="1056" cy="2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b="1" u="sng">
                  <a:solidFill>
                    <a:schemeClr val="bg1"/>
                  </a:solidFill>
                </a:rPr>
                <a:t>XYZ Org</a:t>
              </a:r>
              <a:endParaRPr lang="en-US" altLang="en-US" b="1">
                <a:solidFill>
                  <a:schemeClr val="bg1"/>
                </a:solidFill>
              </a:endParaRPr>
            </a:p>
          </p:txBody>
        </p:sp>
        <p:grpSp>
          <p:nvGrpSpPr>
            <p:cNvPr id="22554" name="Group 13"/>
            <p:cNvGrpSpPr>
              <a:grpSpLocks/>
            </p:cNvGrpSpPr>
            <p:nvPr/>
          </p:nvGrpSpPr>
          <p:grpSpPr bwMode="auto">
            <a:xfrm>
              <a:off x="96" y="912"/>
              <a:ext cx="5664" cy="3208"/>
              <a:chOff x="96" y="912"/>
              <a:chExt cx="5664" cy="3208"/>
            </a:xfrm>
          </p:grpSpPr>
          <p:sp>
            <p:nvSpPr>
              <p:cNvPr id="22555" name="Line 14"/>
              <p:cNvSpPr>
                <a:spLocks noChangeShapeType="1"/>
              </p:cNvSpPr>
              <p:nvPr/>
            </p:nvSpPr>
            <p:spPr bwMode="auto">
              <a:xfrm flipH="1">
                <a:off x="3360" y="1488"/>
                <a:ext cx="192"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6" name="Line 15"/>
              <p:cNvSpPr>
                <a:spLocks noChangeShapeType="1"/>
              </p:cNvSpPr>
              <p:nvPr/>
            </p:nvSpPr>
            <p:spPr bwMode="auto">
              <a:xfrm rot="7300429" flipV="1">
                <a:off x="240" y="1776"/>
                <a:ext cx="576" cy="864"/>
              </a:xfrm>
              <a:prstGeom prst="line">
                <a:avLst/>
              </a:prstGeom>
              <a:noFill/>
              <a:ln w="98425"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7" name="Line 16"/>
              <p:cNvSpPr>
                <a:spLocks noChangeShapeType="1"/>
              </p:cNvSpPr>
              <p:nvPr/>
            </p:nvSpPr>
            <p:spPr bwMode="auto">
              <a:xfrm flipV="1">
                <a:off x="4512" y="1968"/>
                <a:ext cx="528" cy="768"/>
              </a:xfrm>
              <a:prstGeom prst="line">
                <a:avLst/>
              </a:prstGeom>
              <a:noFill/>
              <a:ln w="92075"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8" name="Text Box 17"/>
              <p:cNvSpPr txBox="1">
                <a:spLocks noChangeArrowheads="1"/>
              </p:cNvSpPr>
              <p:nvPr/>
            </p:nvSpPr>
            <p:spPr bwMode="auto">
              <a:xfrm>
                <a:off x="672" y="1008"/>
                <a:ext cx="1440" cy="21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a:t>Supplier Orders</a:t>
                </a:r>
              </a:p>
            </p:txBody>
          </p:sp>
          <p:sp>
            <p:nvSpPr>
              <p:cNvPr id="22559" name="Text Box 18"/>
              <p:cNvSpPr txBox="1">
                <a:spLocks noChangeArrowheads="1"/>
              </p:cNvSpPr>
              <p:nvPr/>
            </p:nvSpPr>
            <p:spPr bwMode="auto">
              <a:xfrm>
                <a:off x="4224" y="912"/>
                <a:ext cx="1536" cy="21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t>Customer Orders</a:t>
                </a:r>
              </a:p>
            </p:txBody>
          </p:sp>
          <p:sp>
            <p:nvSpPr>
              <p:cNvPr id="22560" name="Text Box 19"/>
              <p:cNvSpPr txBox="1">
                <a:spLocks noChangeArrowheads="1"/>
              </p:cNvSpPr>
              <p:nvPr/>
            </p:nvSpPr>
            <p:spPr bwMode="auto">
              <a:xfrm>
                <a:off x="3120" y="1104"/>
                <a:ext cx="912" cy="366"/>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a:t>Internal Scheduling</a:t>
                </a:r>
              </a:p>
            </p:txBody>
          </p:sp>
          <p:sp>
            <p:nvSpPr>
              <p:cNvPr id="22561" name="Text Box 20"/>
              <p:cNvSpPr txBox="1">
                <a:spLocks noChangeArrowheads="1"/>
              </p:cNvSpPr>
              <p:nvPr/>
            </p:nvSpPr>
            <p:spPr bwMode="auto">
              <a:xfrm>
                <a:off x="192" y="2016"/>
                <a:ext cx="624" cy="46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a:solidFill>
                      <a:srgbClr val="000099"/>
                    </a:solidFill>
                  </a:rPr>
                  <a:t>Delivery Freq.</a:t>
                </a:r>
              </a:p>
              <a:p>
                <a:pPr algn="ctr" eaLnBrk="1" hangingPunct="1">
                  <a:spcBef>
                    <a:spcPct val="50000"/>
                  </a:spcBef>
                </a:pPr>
                <a:endParaRPr lang="en-US" altLang="en-US" sz="1200" b="1">
                  <a:solidFill>
                    <a:srgbClr val="000099"/>
                  </a:solidFill>
                </a:endParaRPr>
              </a:p>
            </p:txBody>
          </p:sp>
          <p:sp>
            <p:nvSpPr>
              <p:cNvPr id="22562" name="Text Box 21"/>
              <p:cNvSpPr txBox="1">
                <a:spLocks noChangeArrowheads="1"/>
              </p:cNvSpPr>
              <p:nvPr/>
            </p:nvSpPr>
            <p:spPr bwMode="auto">
              <a:xfrm>
                <a:off x="1920" y="3600"/>
                <a:ext cx="1344" cy="52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a:t>Material </a:t>
                </a:r>
              </a:p>
              <a:p>
                <a:pPr algn="ctr" eaLnBrk="1" hangingPunct="1"/>
                <a:r>
                  <a:rPr lang="en-US" altLang="en-US" sz="1600" b="1"/>
                  <a:t>Movement</a:t>
                </a:r>
              </a:p>
              <a:p>
                <a:pPr algn="ctr" eaLnBrk="1" hangingPunct="1"/>
                <a:r>
                  <a:rPr lang="en-US" altLang="en-US" sz="1600" b="1"/>
                  <a:t> via PUSH</a:t>
                </a:r>
                <a:endParaRPr lang="en-US" altLang="en-US" sz="1600" b="1" i="1"/>
              </a:p>
            </p:txBody>
          </p:sp>
          <p:sp>
            <p:nvSpPr>
              <p:cNvPr id="22563" name="Line 22"/>
              <p:cNvSpPr>
                <a:spLocks noChangeShapeType="1"/>
              </p:cNvSpPr>
              <p:nvPr/>
            </p:nvSpPr>
            <p:spPr bwMode="auto">
              <a:xfrm flipH="1">
                <a:off x="2112" y="1536"/>
                <a:ext cx="139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64" name="Freeform 23"/>
              <p:cNvSpPr>
                <a:spLocks/>
              </p:cNvSpPr>
              <p:nvPr/>
            </p:nvSpPr>
            <p:spPr bwMode="auto">
              <a:xfrm>
                <a:off x="992" y="1200"/>
                <a:ext cx="1888" cy="160"/>
              </a:xfrm>
              <a:custGeom>
                <a:avLst/>
                <a:gdLst>
                  <a:gd name="T0" fmla="*/ 1888 w 1888"/>
                  <a:gd name="T1" fmla="*/ 0 h 160"/>
                  <a:gd name="T2" fmla="*/ 1088 w 1888"/>
                  <a:gd name="T3" fmla="*/ 0 h 160"/>
                  <a:gd name="T4" fmla="*/ 1376 w 1888"/>
                  <a:gd name="T5" fmla="*/ 160 h 160"/>
                  <a:gd name="T6" fmla="*/ 0 w 1888"/>
                  <a:gd name="T7" fmla="*/ 160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8" h="160">
                    <a:moveTo>
                      <a:pt x="1888" y="0"/>
                    </a:moveTo>
                    <a:lnTo>
                      <a:pt x="1088" y="0"/>
                    </a:lnTo>
                    <a:lnTo>
                      <a:pt x="1376" y="160"/>
                    </a:lnTo>
                    <a:lnTo>
                      <a:pt x="0" y="16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65" name="Freeform 24"/>
              <p:cNvSpPr>
                <a:spLocks/>
              </p:cNvSpPr>
              <p:nvPr/>
            </p:nvSpPr>
            <p:spPr bwMode="auto">
              <a:xfrm rot="1477295">
                <a:off x="4224" y="1200"/>
                <a:ext cx="720" cy="48"/>
              </a:xfrm>
              <a:custGeom>
                <a:avLst/>
                <a:gdLst>
                  <a:gd name="T0" fmla="*/ 15 w 1888"/>
                  <a:gd name="T1" fmla="*/ 0 h 160"/>
                  <a:gd name="T2" fmla="*/ 9 w 1888"/>
                  <a:gd name="T3" fmla="*/ 0 h 160"/>
                  <a:gd name="T4" fmla="*/ 11 w 1888"/>
                  <a:gd name="T5" fmla="*/ 0 h 160"/>
                  <a:gd name="T6" fmla="*/ 0 w 1888"/>
                  <a:gd name="T7" fmla="*/ 0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8" h="160">
                    <a:moveTo>
                      <a:pt x="1888" y="0"/>
                    </a:moveTo>
                    <a:lnTo>
                      <a:pt x="1088" y="0"/>
                    </a:lnTo>
                    <a:lnTo>
                      <a:pt x="1376" y="160"/>
                    </a:lnTo>
                    <a:lnTo>
                      <a:pt x="0" y="16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66" name="Line 25"/>
              <p:cNvSpPr>
                <a:spLocks noChangeShapeType="1"/>
              </p:cNvSpPr>
              <p:nvPr/>
            </p:nvSpPr>
            <p:spPr bwMode="auto">
              <a:xfrm flipH="1" flipV="1">
                <a:off x="2496" y="3168"/>
                <a:ext cx="14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67" name="Freeform 26"/>
              <p:cNvSpPr>
                <a:spLocks/>
              </p:cNvSpPr>
              <p:nvPr/>
            </p:nvSpPr>
            <p:spPr bwMode="auto">
              <a:xfrm>
                <a:off x="1088" y="1296"/>
                <a:ext cx="1888" cy="160"/>
              </a:xfrm>
              <a:custGeom>
                <a:avLst/>
                <a:gdLst>
                  <a:gd name="T0" fmla="*/ 1888 w 1888"/>
                  <a:gd name="T1" fmla="*/ 0 h 160"/>
                  <a:gd name="T2" fmla="*/ 1088 w 1888"/>
                  <a:gd name="T3" fmla="*/ 0 h 160"/>
                  <a:gd name="T4" fmla="*/ 1376 w 1888"/>
                  <a:gd name="T5" fmla="*/ 160 h 160"/>
                  <a:gd name="T6" fmla="*/ 0 w 1888"/>
                  <a:gd name="T7" fmla="*/ 160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8" h="160">
                    <a:moveTo>
                      <a:pt x="1888" y="0"/>
                    </a:moveTo>
                    <a:lnTo>
                      <a:pt x="1088" y="0"/>
                    </a:lnTo>
                    <a:lnTo>
                      <a:pt x="1376" y="160"/>
                    </a:lnTo>
                    <a:lnTo>
                      <a:pt x="0" y="16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68" name="Text Box 27"/>
              <p:cNvSpPr txBox="1">
                <a:spLocks noChangeArrowheads="1"/>
              </p:cNvSpPr>
              <p:nvPr/>
            </p:nvSpPr>
            <p:spPr bwMode="auto">
              <a:xfrm>
                <a:off x="4560" y="2256"/>
                <a:ext cx="624" cy="46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a:solidFill>
                      <a:srgbClr val="000099"/>
                    </a:solidFill>
                  </a:rPr>
                  <a:t>Delivery Freq.</a:t>
                </a:r>
              </a:p>
              <a:p>
                <a:pPr algn="ctr" eaLnBrk="1" hangingPunct="1">
                  <a:spcBef>
                    <a:spcPct val="50000"/>
                  </a:spcBef>
                </a:pPr>
                <a:endParaRPr lang="en-US" altLang="en-US" sz="1200" b="1">
                  <a:solidFill>
                    <a:srgbClr val="000099"/>
                  </a:solidFill>
                </a:endParaRPr>
              </a:p>
            </p:txBody>
          </p:sp>
          <p:sp>
            <p:nvSpPr>
              <p:cNvPr id="22569" name="Line 28"/>
              <p:cNvSpPr>
                <a:spLocks noChangeShapeType="1"/>
              </p:cNvSpPr>
              <p:nvPr/>
            </p:nvSpPr>
            <p:spPr bwMode="auto">
              <a:xfrm flipV="1">
                <a:off x="2256" y="2976"/>
                <a:ext cx="720" cy="0"/>
              </a:xfrm>
              <a:prstGeom prst="line">
                <a:avLst/>
              </a:prstGeom>
              <a:noFill/>
              <a:ln w="190500">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70" name="Line 29"/>
              <p:cNvSpPr>
                <a:spLocks noChangeShapeType="1"/>
              </p:cNvSpPr>
              <p:nvPr/>
            </p:nvSpPr>
            <p:spPr bwMode="auto">
              <a:xfrm flipV="1">
                <a:off x="3840" y="2976"/>
                <a:ext cx="720" cy="0"/>
              </a:xfrm>
              <a:prstGeom prst="line">
                <a:avLst/>
              </a:prstGeom>
              <a:noFill/>
              <a:ln w="190500">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409650" name="Group 50"/>
          <p:cNvGrpSpPr>
            <a:grpSpLocks/>
          </p:cNvGrpSpPr>
          <p:nvPr/>
        </p:nvGrpSpPr>
        <p:grpSpPr bwMode="auto">
          <a:xfrm>
            <a:off x="0" y="1752600"/>
            <a:ext cx="7239000" cy="3536950"/>
            <a:chOff x="0" y="1104"/>
            <a:chExt cx="4560" cy="2228"/>
          </a:xfrm>
        </p:grpSpPr>
        <p:grpSp>
          <p:nvGrpSpPr>
            <p:cNvPr id="22539" name="Group 31"/>
            <p:cNvGrpSpPr>
              <a:grpSpLocks/>
            </p:cNvGrpSpPr>
            <p:nvPr/>
          </p:nvGrpSpPr>
          <p:grpSpPr bwMode="auto">
            <a:xfrm>
              <a:off x="0" y="1104"/>
              <a:ext cx="4560" cy="1968"/>
              <a:chOff x="0" y="1104"/>
              <a:chExt cx="4560" cy="1968"/>
            </a:xfrm>
          </p:grpSpPr>
          <p:grpSp>
            <p:nvGrpSpPr>
              <p:cNvPr id="22541" name="Group 32"/>
              <p:cNvGrpSpPr>
                <a:grpSpLocks/>
              </p:cNvGrpSpPr>
              <p:nvPr/>
            </p:nvGrpSpPr>
            <p:grpSpPr bwMode="auto">
              <a:xfrm>
                <a:off x="192" y="1104"/>
                <a:ext cx="4368" cy="1968"/>
                <a:chOff x="192" y="1104"/>
                <a:chExt cx="4368" cy="1968"/>
              </a:xfrm>
            </p:grpSpPr>
            <p:sp>
              <p:nvSpPr>
                <p:cNvPr id="22543" name="AutoShape 33"/>
                <p:cNvSpPr>
                  <a:spLocks noChangeArrowheads="1"/>
                </p:cNvSpPr>
                <p:nvPr/>
              </p:nvSpPr>
              <p:spPr bwMode="auto">
                <a:xfrm>
                  <a:off x="192" y="1104"/>
                  <a:ext cx="528" cy="384"/>
                </a:xfrm>
                <a:prstGeom prst="flowChartManualInpu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grpSp>
              <p:nvGrpSpPr>
                <p:cNvPr id="22544" name="Group 34"/>
                <p:cNvGrpSpPr>
                  <a:grpSpLocks/>
                </p:cNvGrpSpPr>
                <p:nvPr/>
              </p:nvGrpSpPr>
              <p:grpSpPr bwMode="auto">
                <a:xfrm>
                  <a:off x="624" y="2592"/>
                  <a:ext cx="480" cy="480"/>
                  <a:chOff x="624" y="2592"/>
                  <a:chExt cx="480" cy="480"/>
                </a:xfrm>
              </p:grpSpPr>
              <p:sp>
                <p:nvSpPr>
                  <p:cNvPr id="22551" name="AutoShape 35"/>
                  <p:cNvSpPr>
                    <a:spLocks noChangeArrowheads="1"/>
                  </p:cNvSpPr>
                  <p:nvPr/>
                </p:nvSpPr>
                <p:spPr bwMode="auto">
                  <a:xfrm>
                    <a:off x="624" y="2592"/>
                    <a:ext cx="480" cy="480"/>
                  </a:xfrm>
                  <a:prstGeom prst="flowChartExtra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22552" name="Text Box 36"/>
                  <p:cNvSpPr txBox="1">
                    <a:spLocks noChangeArrowheads="1"/>
                  </p:cNvSpPr>
                  <p:nvPr/>
                </p:nvSpPr>
                <p:spPr bwMode="auto">
                  <a:xfrm>
                    <a:off x="672" y="2784"/>
                    <a:ext cx="336" cy="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solidFill>
                          <a:schemeClr val="bg1"/>
                        </a:solidFill>
                        <a:latin typeface="Algerian" pitchFamily="82" charset="0"/>
                      </a:rPr>
                      <a:t>I</a:t>
                    </a:r>
                  </a:p>
                </p:txBody>
              </p:sp>
            </p:grpSp>
            <p:grpSp>
              <p:nvGrpSpPr>
                <p:cNvPr id="22545" name="Group 37"/>
                <p:cNvGrpSpPr>
                  <a:grpSpLocks/>
                </p:cNvGrpSpPr>
                <p:nvPr/>
              </p:nvGrpSpPr>
              <p:grpSpPr bwMode="auto">
                <a:xfrm>
                  <a:off x="4080" y="2352"/>
                  <a:ext cx="480" cy="480"/>
                  <a:chOff x="624" y="2592"/>
                  <a:chExt cx="480" cy="480"/>
                </a:xfrm>
              </p:grpSpPr>
              <p:sp>
                <p:nvSpPr>
                  <p:cNvPr id="22549" name="AutoShape 38"/>
                  <p:cNvSpPr>
                    <a:spLocks noChangeArrowheads="1"/>
                  </p:cNvSpPr>
                  <p:nvPr/>
                </p:nvSpPr>
                <p:spPr bwMode="auto">
                  <a:xfrm>
                    <a:off x="624" y="2592"/>
                    <a:ext cx="480" cy="480"/>
                  </a:xfrm>
                  <a:prstGeom prst="flowChartExtra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22550" name="Text Box 39"/>
                  <p:cNvSpPr txBox="1">
                    <a:spLocks noChangeArrowheads="1"/>
                  </p:cNvSpPr>
                  <p:nvPr/>
                </p:nvSpPr>
                <p:spPr bwMode="auto">
                  <a:xfrm>
                    <a:off x="672" y="2784"/>
                    <a:ext cx="336" cy="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solidFill>
                          <a:schemeClr val="bg1"/>
                        </a:solidFill>
                        <a:latin typeface="Algerian" pitchFamily="82" charset="0"/>
                      </a:rPr>
                      <a:t>I</a:t>
                    </a:r>
                  </a:p>
                </p:txBody>
              </p:sp>
            </p:grpSp>
            <p:grpSp>
              <p:nvGrpSpPr>
                <p:cNvPr id="22546" name="Group 40"/>
                <p:cNvGrpSpPr>
                  <a:grpSpLocks/>
                </p:cNvGrpSpPr>
                <p:nvPr/>
              </p:nvGrpSpPr>
              <p:grpSpPr bwMode="auto">
                <a:xfrm>
                  <a:off x="2400" y="2352"/>
                  <a:ext cx="480" cy="480"/>
                  <a:chOff x="624" y="2592"/>
                  <a:chExt cx="480" cy="480"/>
                </a:xfrm>
              </p:grpSpPr>
              <p:sp>
                <p:nvSpPr>
                  <p:cNvPr id="22547" name="AutoShape 41"/>
                  <p:cNvSpPr>
                    <a:spLocks noChangeArrowheads="1"/>
                  </p:cNvSpPr>
                  <p:nvPr/>
                </p:nvSpPr>
                <p:spPr bwMode="auto">
                  <a:xfrm>
                    <a:off x="624" y="2592"/>
                    <a:ext cx="480" cy="480"/>
                  </a:xfrm>
                  <a:prstGeom prst="flowChartExtra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MY" altLang="en-US"/>
                  </a:p>
                </p:txBody>
              </p:sp>
              <p:sp>
                <p:nvSpPr>
                  <p:cNvPr id="22548" name="Text Box 42"/>
                  <p:cNvSpPr txBox="1">
                    <a:spLocks noChangeArrowheads="1"/>
                  </p:cNvSpPr>
                  <p:nvPr/>
                </p:nvSpPr>
                <p:spPr bwMode="auto">
                  <a:xfrm>
                    <a:off x="672" y="2784"/>
                    <a:ext cx="336" cy="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solidFill>
                          <a:schemeClr val="bg1"/>
                        </a:solidFill>
                        <a:latin typeface="Algerian" pitchFamily="82" charset="0"/>
                      </a:rPr>
                      <a:t>I</a:t>
                    </a:r>
                  </a:p>
                </p:txBody>
              </p:sp>
            </p:grpSp>
          </p:grpSp>
          <p:sp>
            <p:nvSpPr>
              <p:cNvPr id="22542" name="Text Box 43"/>
              <p:cNvSpPr txBox="1">
                <a:spLocks noChangeArrowheads="1"/>
              </p:cNvSpPr>
              <p:nvPr/>
            </p:nvSpPr>
            <p:spPr bwMode="auto">
              <a:xfrm>
                <a:off x="0" y="1440"/>
                <a:ext cx="1008" cy="25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t>Supplier</a:t>
                </a:r>
              </a:p>
            </p:txBody>
          </p:sp>
        </p:grpSp>
        <p:sp>
          <p:nvSpPr>
            <p:cNvPr id="22540" name="Text Box 44"/>
            <p:cNvSpPr txBox="1">
              <a:spLocks noChangeArrowheads="1"/>
            </p:cNvSpPr>
            <p:nvPr/>
          </p:nvSpPr>
          <p:spPr bwMode="auto">
            <a:xfrm>
              <a:off x="528" y="3120"/>
              <a:ext cx="1344" cy="21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t>Inventory</a:t>
              </a:r>
              <a:endParaRPr lang="en-US" altLang="en-US" sz="1600" b="1" i="1"/>
            </a:p>
          </p:txBody>
        </p:sp>
      </p:grpSp>
      <p:grpSp>
        <p:nvGrpSpPr>
          <p:cNvPr id="409645" name="Group 45"/>
          <p:cNvGrpSpPr>
            <a:grpSpLocks/>
          </p:cNvGrpSpPr>
          <p:nvPr/>
        </p:nvGrpSpPr>
        <p:grpSpPr bwMode="auto">
          <a:xfrm>
            <a:off x="1219200" y="5791200"/>
            <a:ext cx="7924800" cy="609600"/>
            <a:chOff x="768" y="3792"/>
            <a:chExt cx="4992" cy="384"/>
          </a:xfrm>
        </p:grpSpPr>
        <p:sp>
          <p:nvSpPr>
            <p:cNvPr id="22537" name="Line 46"/>
            <p:cNvSpPr>
              <a:spLocks noChangeShapeType="1"/>
            </p:cNvSpPr>
            <p:nvPr/>
          </p:nvSpPr>
          <p:spPr bwMode="auto">
            <a:xfrm>
              <a:off x="768" y="4176"/>
              <a:ext cx="42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Text Box 47"/>
            <p:cNvSpPr txBox="1">
              <a:spLocks noChangeArrowheads="1"/>
            </p:cNvSpPr>
            <p:nvPr/>
          </p:nvSpPr>
          <p:spPr bwMode="auto">
            <a:xfrm>
              <a:off x="4800" y="379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u="sng"/>
                <a:t>Lead Time</a:t>
              </a:r>
            </a:p>
          </p:txBody>
        </p:sp>
      </p:grpSp>
    </p:spTree>
    <p:extLst>
      <p:ext uri="{BB962C8B-B14F-4D97-AF65-F5344CB8AC3E}">
        <p14:creationId xmlns:p14="http://schemas.microsoft.com/office/powerpoint/2010/main" val="11692615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p:cTn id="7" dur="500" fill="hold"/>
                                        <p:tgtEl>
                                          <p:spTgt spid="409603"/>
                                        </p:tgtEl>
                                        <p:attrNameLst>
                                          <p:attrName>ppt_w</p:attrName>
                                        </p:attrNameLst>
                                      </p:cBhvr>
                                      <p:tavLst>
                                        <p:tav tm="0">
                                          <p:val>
                                            <p:fltVal val="0"/>
                                          </p:val>
                                        </p:tav>
                                        <p:tav tm="100000">
                                          <p:val>
                                            <p:strVal val="#ppt_w"/>
                                          </p:val>
                                        </p:tav>
                                      </p:tavLst>
                                    </p:anim>
                                    <p:anim calcmode="lin" valueType="num">
                                      <p:cBhvr>
                                        <p:cTn id="8" dur="500" fill="hold"/>
                                        <p:tgtEl>
                                          <p:spTgt spid="40960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09606"/>
                                        </p:tgtEl>
                                        <p:attrNameLst>
                                          <p:attrName>style.visibility</p:attrName>
                                        </p:attrNameLst>
                                      </p:cBhvr>
                                      <p:to>
                                        <p:strVal val="visible"/>
                                      </p:to>
                                    </p:set>
                                    <p:anim calcmode="lin" valueType="num">
                                      <p:cBhvr>
                                        <p:cTn id="13" dur="500" fill="hold"/>
                                        <p:tgtEl>
                                          <p:spTgt spid="409606"/>
                                        </p:tgtEl>
                                        <p:attrNameLst>
                                          <p:attrName>ppt_w</p:attrName>
                                        </p:attrNameLst>
                                      </p:cBhvr>
                                      <p:tavLst>
                                        <p:tav tm="0">
                                          <p:val>
                                            <p:fltVal val="0"/>
                                          </p:val>
                                        </p:tav>
                                        <p:tav tm="100000">
                                          <p:val>
                                            <p:strVal val="#ppt_w"/>
                                          </p:val>
                                        </p:tav>
                                      </p:tavLst>
                                    </p:anim>
                                    <p:anim calcmode="lin" valueType="num">
                                      <p:cBhvr>
                                        <p:cTn id="14" dur="500" fill="hold"/>
                                        <p:tgtEl>
                                          <p:spTgt spid="40960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09650"/>
                                        </p:tgtEl>
                                        <p:attrNameLst>
                                          <p:attrName>style.visibility</p:attrName>
                                        </p:attrNameLst>
                                      </p:cBhvr>
                                      <p:to>
                                        <p:strVal val="visible"/>
                                      </p:to>
                                    </p:set>
                                    <p:anim calcmode="lin" valueType="num">
                                      <p:cBhvr>
                                        <p:cTn id="19" dur="500" fill="hold"/>
                                        <p:tgtEl>
                                          <p:spTgt spid="409650"/>
                                        </p:tgtEl>
                                        <p:attrNameLst>
                                          <p:attrName>ppt_w</p:attrName>
                                        </p:attrNameLst>
                                      </p:cBhvr>
                                      <p:tavLst>
                                        <p:tav tm="0">
                                          <p:val>
                                            <p:fltVal val="0"/>
                                          </p:val>
                                        </p:tav>
                                        <p:tav tm="100000">
                                          <p:val>
                                            <p:strVal val="#ppt_w"/>
                                          </p:val>
                                        </p:tav>
                                      </p:tavLst>
                                    </p:anim>
                                    <p:anim calcmode="lin" valueType="num">
                                      <p:cBhvr>
                                        <p:cTn id="20" dur="500" fill="hold"/>
                                        <p:tgtEl>
                                          <p:spTgt spid="40965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09610"/>
                                        </p:tgtEl>
                                        <p:attrNameLst>
                                          <p:attrName>style.visibility</p:attrName>
                                        </p:attrNameLst>
                                      </p:cBhvr>
                                      <p:to>
                                        <p:strVal val="visible"/>
                                      </p:to>
                                    </p:set>
                                    <p:anim calcmode="lin" valueType="num">
                                      <p:cBhvr>
                                        <p:cTn id="25" dur="500" fill="hold"/>
                                        <p:tgtEl>
                                          <p:spTgt spid="409610"/>
                                        </p:tgtEl>
                                        <p:attrNameLst>
                                          <p:attrName>ppt_w</p:attrName>
                                        </p:attrNameLst>
                                      </p:cBhvr>
                                      <p:tavLst>
                                        <p:tav tm="0">
                                          <p:val>
                                            <p:fltVal val="0"/>
                                          </p:val>
                                        </p:tav>
                                        <p:tav tm="100000">
                                          <p:val>
                                            <p:strVal val="#ppt_w"/>
                                          </p:val>
                                        </p:tav>
                                      </p:tavLst>
                                    </p:anim>
                                    <p:anim calcmode="lin" valueType="num">
                                      <p:cBhvr>
                                        <p:cTn id="26" dur="500" fill="hold"/>
                                        <p:tgtEl>
                                          <p:spTgt spid="40961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409649"/>
                                        </p:tgtEl>
                                        <p:attrNameLst>
                                          <p:attrName>style.visibility</p:attrName>
                                        </p:attrNameLst>
                                      </p:cBhvr>
                                      <p:to>
                                        <p:strVal val="visible"/>
                                      </p:to>
                                    </p:set>
                                    <p:animEffect transition="in" filter="wipe(right)">
                                      <p:cBhvr>
                                        <p:cTn id="31" dur="500"/>
                                        <p:tgtEl>
                                          <p:spTgt spid="4096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09645"/>
                                        </p:tgtEl>
                                        <p:attrNameLst>
                                          <p:attrName>style.visibility</p:attrName>
                                        </p:attrNameLst>
                                      </p:cBhvr>
                                      <p:to>
                                        <p:strVal val="visible"/>
                                      </p:to>
                                    </p:set>
                                    <p:animEffect transition="in" filter="wipe(left)">
                                      <p:cBhvr>
                                        <p:cTn id="36" dur="500"/>
                                        <p:tgtEl>
                                          <p:spTgt spid="40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chor="t"/>
          <a:lstStyle/>
          <a:p>
            <a:r>
              <a:rPr lang="en-US" altLang="en-US" smtClean="0"/>
              <a:t>VSM Analysis – Data Attributes</a:t>
            </a:r>
          </a:p>
        </p:txBody>
      </p:sp>
      <p:sp>
        <p:nvSpPr>
          <p:cNvPr id="23555" name="Rectangle 3"/>
          <p:cNvSpPr>
            <a:spLocks noGrp="1" noChangeArrowheads="1"/>
          </p:cNvSpPr>
          <p:nvPr>
            <p:ph type="body" idx="4294967295"/>
          </p:nvPr>
        </p:nvSpPr>
        <p:spPr>
          <a:xfrm>
            <a:off x="762000" y="1524000"/>
            <a:ext cx="7772400" cy="4114800"/>
          </a:xfrm>
          <a:noFill/>
        </p:spPr>
        <p:txBody>
          <a:bodyPr>
            <a:normAutofit fontScale="92500" lnSpcReduction="20000"/>
          </a:bodyPr>
          <a:lstStyle/>
          <a:p>
            <a:pPr>
              <a:lnSpc>
                <a:spcPct val="90000"/>
              </a:lnSpc>
              <a:spcBef>
                <a:spcPct val="50000"/>
              </a:spcBef>
            </a:pPr>
            <a:r>
              <a:rPr lang="en-US" altLang="en-US" sz="2400" dirty="0" smtClean="0"/>
              <a:t>Lead time =</a:t>
            </a:r>
          </a:p>
          <a:p>
            <a:pPr lvl="1">
              <a:lnSpc>
                <a:spcPct val="90000"/>
              </a:lnSpc>
              <a:spcBef>
                <a:spcPct val="50000"/>
              </a:spcBef>
            </a:pPr>
            <a:r>
              <a:rPr lang="en-US" altLang="en-US" sz="2000" dirty="0" smtClean="0"/>
              <a:t>Processing time + Wait Time / Delays</a:t>
            </a:r>
          </a:p>
          <a:p>
            <a:pPr>
              <a:lnSpc>
                <a:spcPct val="90000"/>
              </a:lnSpc>
              <a:spcBef>
                <a:spcPct val="50000"/>
              </a:spcBef>
            </a:pPr>
            <a:r>
              <a:rPr lang="en-US" altLang="en-US" sz="2400" dirty="0" smtClean="0"/>
              <a:t>Typical batch size</a:t>
            </a:r>
          </a:p>
          <a:p>
            <a:pPr>
              <a:lnSpc>
                <a:spcPct val="90000"/>
              </a:lnSpc>
              <a:spcBef>
                <a:spcPct val="50000"/>
              </a:spcBef>
            </a:pPr>
            <a:r>
              <a:rPr lang="en-US" altLang="en-US" sz="2400" dirty="0" smtClean="0"/>
              <a:t>First-Time Quality</a:t>
            </a:r>
          </a:p>
          <a:p>
            <a:pPr lvl="1">
              <a:lnSpc>
                <a:spcPct val="90000"/>
              </a:lnSpc>
              <a:spcBef>
                <a:spcPct val="50000"/>
              </a:spcBef>
            </a:pPr>
            <a:r>
              <a:rPr lang="en-US" altLang="en-US" sz="2000" dirty="0" smtClean="0"/>
              <a:t>Reliability (e.g. system or equipment uptime)</a:t>
            </a:r>
          </a:p>
          <a:p>
            <a:pPr>
              <a:lnSpc>
                <a:spcPct val="90000"/>
              </a:lnSpc>
              <a:spcBef>
                <a:spcPct val="50000"/>
              </a:spcBef>
            </a:pPr>
            <a:r>
              <a:rPr lang="en-US" altLang="en-US" sz="2400" dirty="0" smtClean="0"/>
              <a:t>Rework / revisions </a:t>
            </a:r>
          </a:p>
          <a:p>
            <a:pPr lvl="1">
              <a:lnSpc>
                <a:spcPct val="90000"/>
              </a:lnSpc>
              <a:spcBef>
                <a:spcPct val="50000"/>
              </a:spcBef>
            </a:pPr>
            <a:r>
              <a:rPr lang="en-US" altLang="en-US" sz="2000" dirty="0" smtClean="0"/>
              <a:t>% Complete and Accurate Inputs (% C&amp;A)</a:t>
            </a:r>
          </a:p>
          <a:p>
            <a:pPr lvl="1">
              <a:lnSpc>
                <a:spcPct val="90000"/>
              </a:lnSpc>
              <a:spcBef>
                <a:spcPct val="50000"/>
              </a:spcBef>
            </a:pPr>
            <a:r>
              <a:rPr lang="en-US" altLang="en-US" sz="2000" dirty="0" smtClean="0"/>
              <a:t>Design Changes</a:t>
            </a:r>
          </a:p>
          <a:p>
            <a:pPr lvl="1">
              <a:lnSpc>
                <a:spcPct val="90000"/>
              </a:lnSpc>
              <a:spcBef>
                <a:spcPct val="50000"/>
              </a:spcBef>
            </a:pPr>
            <a:r>
              <a:rPr lang="en-US" altLang="en-US" sz="2000" dirty="0" smtClean="0"/>
              <a:t>Errors</a:t>
            </a:r>
          </a:p>
          <a:p>
            <a:pPr>
              <a:lnSpc>
                <a:spcPct val="90000"/>
              </a:lnSpc>
              <a:spcBef>
                <a:spcPct val="50000"/>
              </a:spcBef>
            </a:pPr>
            <a:r>
              <a:rPr lang="en-US" altLang="en-US" sz="2400" dirty="0" smtClean="0"/>
              <a:t>Number of people involved</a:t>
            </a:r>
          </a:p>
          <a:p>
            <a:pPr lvl="1">
              <a:lnSpc>
                <a:spcPct val="90000"/>
              </a:lnSpc>
              <a:spcBef>
                <a:spcPct val="50000"/>
              </a:spcBef>
            </a:pPr>
            <a:r>
              <a:rPr lang="en-US" altLang="en-US" sz="2000" dirty="0" smtClean="0"/>
              <a:t>% utilization of people</a:t>
            </a:r>
          </a:p>
        </p:txBody>
      </p:sp>
    </p:spTree>
    <p:extLst>
      <p:ext uri="{BB962C8B-B14F-4D97-AF65-F5344CB8AC3E}">
        <p14:creationId xmlns:p14="http://schemas.microsoft.com/office/powerpoint/2010/main" val="40433518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Line 2"/>
          <p:cNvSpPr>
            <a:spLocks noChangeShapeType="1"/>
          </p:cNvSpPr>
          <p:nvPr/>
        </p:nvSpPr>
        <p:spPr bwMode="auto">
          <a:xfrm>
            <a:off x="2041525" y="1981200"/>
            <a:ext cx="15875"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10" name="Line 3"/>
          <p:cNvSpPr>
            <a:spLocks noChangeShapeType="1"/>
          </p:cNvSpPr>
          <p:nvPr/>
        </p:nvSpPr>
        <p:spPr bwMode="auto">
          <a:xfrm flipH="1">
            <a:off x="2036763" y="3133725"/>
            <a:ext cx="0" cy="5667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11" name="Line 4"/>
          <p:cNvSpPr>
            <a:spLocks noChangeShapeType="1"/>
          </p:cNvSpPr>
          <p:nvPr/>
        </p:nvSpPr>
        <p:spPr bwMode="auto">
          <a:xfrm flipH="1">
            <a:off x="2036763" y="4313238"/>
            <a:ext cx="0" cy="958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30725" name="Rectangle 5"/>
          <p:cNvSpPr>
            <a:spLocks noGrp="1" noChangeArrowheads="1"/>
          </p:cNvSpPr>
          <p:nvPr>
            <p:ph type="title"/>
          </p:nvPr>
        </p:nvSpPr>
        <p:spPr>
          <a:xfrm>
            <a:off x="601495" y="457200"/>
            <a:ext cx="7772400" cy="438150"/>
          </a:xfrm>
          <a:ln>
            <a:miter lim="800000"/>
            <a:headEnd/>
            <a:tailEnd/>
          </a:ln>
        </p:spPr>
        <p:txBody>
          <a:bodyPr rtlCol="0">
            <a:noAutofit/>
          </a:bodyPr>
          <a:lstStyle/>
          <a:p>
            <a:pPr fontAlgn="auto">
              <a:spcAft>
                <a:spcPts val="0"/>
              </a:spcAft>
              <a:defRPr/>
            </a:pPr>
            <a:r>
              <a:rPr lang="en-US" sz="3200" b="1" dirty="0" smtClean="0"/>
              <a:t>Using the Value Stream Mapping Tool</a:t>
            </a:r>
          </a:p>
        </p:txBody>
      </p:sp>
      <p:sp>
        <p:nvSpPr>
          <p:cNvPr id="299013" name="Text Box 6"/>
          <p:cNvSpPr txBox="1">
            <a:spLocks noChangeArrowheads="1"/>
          </p:cNvSpPr>
          <p:nvPr/>
        </p:nvSpPr>
        <p:spPr bwMode="auto">
          <a:xfrm>
            <a:off x="4781550" y="2262188"/>
            <a:ext cx="35734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spcBef>
                <a:spcPct val="50000"/>
              </a:spcBef>
            </a:pPr>
            <a:r>
              <a:rPr lang="en-US" sz="2100" b="1">
                <a:solidFill>
                  <a:srgbClr val="3333FF"/>
                </a:solidFill>
                <a:latin typeface="Arial" pitchFamily="34" charset="0"/>
              </a:rPr>
              <a:t>Understanding how things  currently operate.  This is the foundation for the future state. </a:t>
            </a:r>
          </a:p>
        </p:txBody>
      </p:sp>
      <p:sp>
        <p:nvSpPr>
          <p:cNvPr id="412679" name="Oval 7"/>
          <p:cNvSpPr>
            <a:spLocks noChangeArrowheads="1"/>
          </p:cNvSpPr>
          <p:nvPr/>
        </p:nvSpPr>
        <p:spPr bwMode="auto">
          <a:xfrm>
            <a:off x="723900" y="1135063"/>
            <a:ext cx="2667000" cy="812800"/>
          </a:xfrm>
          <a:prstGeom prst="ellipse">
            <a:avLst/>
          </a:prstGeom>
          <a:noFill/>
          <a:ln w="28575">
            <a:solidFill>
              <a:schemeClr val="tx1"/>
            </a:solidFill>
            <a:round/>
            <a:headEnd/>
            <a:tailEnd/>
          </a:ln>
          <a:effectLst/>
        </p:spPr>
        <p:txBody>
          <a:bodyPr anchor="ctr">
            <a:spAutoFit/>
          </a:bodyPr>
          <a:lstStyle/>
          <a:p>
            <a:pPr algn="ctr" eaLnBrk="0" fontAlgn="auto" hangingPunct="0">
              <a:spcBef>
                <a:spcPts val="0"/>
              </a:spcBef>
              <a:spcAft>
                <a:spcPts val="0"/>
              </a:spcAft>
              <a:defRPr/>
            </a:pPr>
            <a:r>
              <a:rPr lang="en-US" sz="1600" b="1">
                <a:effectLst>
                  <a:outerShdw blurRad="38100" dist="38100" dir="2700000" algn="tl">
                    <a:srgbClr val="C0C0C0"/>
                  </a:outerShdw>
                </a:effectLst>
              </a:rPr>
              <a:t>Scoping the Value Stream</a:t>
            </a:r>
          </a:p>
        </p:txBody>
      </p:sp>
      <p:sp>
        <p:nvSpPr>
          <p:cNvPr id="299015" name="Line 8"/>
          <p:cNvSpPr>
            <a:spLocks noChangeShapeType="1"/>
          </p:cNvSpPr>
          <p:nvPr/>
        </p:nvSpPr>
        <p:spPr bwMode="auto">
          <a:xfrm rot="5400000">
            <a:off x="4259263" y="2435225"/>
            <a:ext cx="1587" cy="893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16" name="Text Box 9"/>
          <p:cNvSpPr txBox="1">
            <a:spLocks noChangeArrowheads="1"/>
          </p:cNvSpPr>
          <p:nvPr/>
        </p:nvSpPr>
        <p:spPr bwMode="auto">
          <a:xfrm>
            <a:off x="4781550" y="3762375"/>
            <a:ext cx="4176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spcBef>
                <a:spcPct val="50000"/>
              </a:spcBef>
            </a:pPr>
            <a:r>
              <a:rPr lang="en-US" sz="2100" b="1">
                <a:latin typeface="Arial" pitchFamily="34" charset="0"/>
              </a:rPr>
              <a:t>Designing a lean flow through the enterprise. </a:t>
            </a:r>
          </a:p>
        </p:txBody>
      </p:sp>
      <p:sp>
        <p:nvSpPr>
          <p:cNvPr id="299017" name="Line 10"/>
          <p:cNvSpPr>
            <a:spLocks noChangeShapeType="1"/>
          </p:cNvSpPr>
          <p:nvPr/>
        </p:nvSpPr>
        <p:spPr bwMode="auto">
          <a:xfrm rot="5400000">
            <a:off x="4259263" y="3587750"/>
            <a:ext cx="1587" cy="893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18" name="Text Box 11"/>
          <p:cNvSpPr txBox="1">
            <a:spLocks noChangeArrowheads="1"/>
          </p:cNvSpPr>
          <p:nvPr/>
        </p:nvSpPr>
        <p:spPr bwMode="auto">
          <a:xfrm>
            <a:off x="876300" y="3690938"/>
            <a:ext cx="2362200" cy="688975"/>
          </a:xfrm>
          <a:prstGeom prst="rect">
            <a:avLst/>
          </a:prstGeom>
          <a:solidFill>
            <a:schemeClr val="bg1"/>
          </a:solidFill>
          <a:ln w="12700">
            <a:solidFill>
              <a:schemeClr val="tx1"/>
            </a:solidFill>
            <a:miter lim="800000"/>
            <a:headEnd/>
            <a:tailEnd/>
          </a:ln>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lgn="ctr">
              <a:spcBef>
                <a:spcPct val="50000"/>
              </a:spcBef>
            </a:pPr>
            <a:r>
              <a:rPr lang="en-US" sz="1900" b="1">
                <a:latin typeface="Arial" pitchFamily="34" charset="0"/>
              </a:rPr>
              <a:t>Future state drawing</a:t>
            </a:r>
          </a:p>
        </p:txBody>
      </p:sp>
      <p:sp>
        <p:nvSpPr>
          <p:cNvPr id="299019" name="Line 12"/>
          <p:cNvSpPr>
            <a:spLocks noChangeShapeType="1"/>
          </p:cNvSpPr>
          <p:nvPr/>
        </p:nvSpPr>
        <p:spPr bwMode="auto">
          <a:xfrm rot="5400000">
            <a:off x="4259263" y="1123950"/>
            <a:ext cx="1587" cy="893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20" name="Line 13"/>
          <p:cNvSpPr>
            <a:spLocks noChangeShapeType="1"/>
          </p:cNvSpPr>
          <p:nvPr/>
        </p:nvSpPr>
        <p:spPr bwMode="auto">
          <a:xfrm rot="5400000">
            <a:off x="4259263" y="5048250"/>
            <a:ext cx="1587" cy="893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MY"/>
          </a:p>
        </p:txBody>
      </p:sp>
      <p:sp>
        <p:nvSpPr>
          <p:cNvPr id="299021" name="Text Box 14"/>
          <p:cNvSpPr txBox="1">
            <a:spLocks noChangeArrowheads="1"/>
          </p:cNvSpPr>
          <p:nvPr/>
        </p:nvSpPr>
        <p:spPr bwMode="auto">
          <a:xfrm>
            <a:off x="4781550" y="1181100"/>
            <a:ext cx="36210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spcBef>
                <a:spcPct val="50000"/>
              </a:spcBef>
            </a:pPr>
            <a:r>
              <a:rPr lang="en-US" sz="2100" b="1">
                <a:latin typeface="Arial" pitchFamily="34" charset="0"/>
              </a:rPr>
              <a:t>Determine the Value Stream to be improved  </a:t>
            </a:r>
          </a:p>
        </p:txBody>
      </p:sp>
      <p:sp>
        <p:nvSpPr>
          <p:cNvPr id="299022" name="Text Box 15"/>
          <p:cNvSpPr txBox="1">
            <a:spLocks noChangeArrowheads="1"/>
          </p:cNvSpPr>
          <p:nvPr/>
        </p:nvSpPr>
        <p:spPr bwMode="auto">
          <a:xfrm>
            <a:off x="4781550" y="5253038"/>
            <a:ext cx="4176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spcBef>
                <a:spcPct val="50000"/>
              </a:spcBef>
            </a:pPr>
            <a:r>
              <a:rPr lang="en-US" sz="2100" b="1">
                <a:latin typeface="Arial" pitchFamily="34" charset="0"/>
              </a:rPr>
              <a:t>The goal of mapping!  </a:t>
            </a:r>
          </a:p>
        </p:txBody>
      </p:sp>
      <p:sp>
        <p:nvSpPr>
          <p:cNvPr id="299023" name="Arc 16"/>
          <p:cNvSpPr>
            <a:spLocks/>
          </p:cNvSpPr>
          <p:nvPr/>
        </p:nvSpPr>
        <p:spPr bwMode="auto">
          <a:xfrm flipH="1" flipV="1">
            <a:off x="333375" y="2854325"/>
            <a:ext cx="568325" cy="2174875"/>
          </a:xfrm>
          <a:custGeom>
            <a:avLst/>
            <a:gdLst>
              <a:gd name="T0" fmla="*/ 6939262 w 24064"/>
              <a:gd name="T1" fmla="*/ 0 h 40758"/>
              <a:gd name="T2" fmla="*/ 0 w 24064"/>
              <a:gd name="T3" fmla="*/ 115651300 h 40758"/>
              <a:gd name="T4" fmla="*/ 1374357 w 24064"/>
              <a:gd name="T5" fmla="*/ 54549772 h 40758"/>
              <a:gd name="T6" fmla="*/ 0 60000 65536"/>
              <a:gd name="T7" fmla="*/ 0 60000 65536"/>
              <a:gd name="T8" fmla="*/ 0 60000 65536"/>
              <a:gd name="T9" fmla="*/ 0 w 24064"/>
              <a:gd name="T10" fmla="*/ 0 h 40758"/>
              <a:gd name="T11" fmla="*/ 24064 w 24064"/>
              <a:gd name="T12" fmla="*/ 40758 h 40758"/>
            </a:gdLst>
            <a:ahLst/>
            <a:cxnLst>
              <a:cxn ang="T6">
                <a:pos x="T0" y="T1"/>
              </a:cxn>
              <a:cxn ang="T7">
                <a:pos x="T2" y="T3"/>
              </a:cxn>
              <a:cxn ang="T8">
                <a:pos x="T4" y="T5"/>
              </a:cxn>
            </a:cxnLst>
            <a:rect l="T9" t="T10" r="T11" b="T12"/>
            <a:pathLst>
              <a:path w="24064" h="40758" fill="none" extrusionOk="0">
                <a:moveTo>
                  <a:pt x="12440" y="0"/>
                </a:moveTo>
                <a:cubicBezTo>
                  <a:pt x="19583" y="3720"/>
                  <a:pt x="24064" y="11104"/>
                  <a:pt x="24064" y="19158"/>
                </a:cubicBezTo>
                <a:cubicBezTo>
                  <a:pt x="24064" y="31087"/>
                  <a:pt x="14393" y="40758"/>
                  <a:pt x="2464" y="40758"/>
                </a:cubicBezTo>
                <a:cubicBezTo>
                  <a:pt x="1640" y="40758"/>
                  <a:pt x="817" y="40710"/>
                  <a:pt x="-1" y="40617"/>
                </a:cubicBezTo>
              </a:path>
              <a:path w="24064" h="40758" stroke="0" extrusionOk="0">
                <a:moveTo>
                  <a:pt x="12440" y="0"/>
                </a:moveTo>
                <a:cubicBezTo>
                  <a:pt x="19583" y="3720"/>
                  <a:pt x="24064" y="11104"/>
                  <a:pt x="24064" y="19158"/>
                </a:cubicBezTo>
                <a:cubicBezTo>
                  <a:pt x="24064" y="31087"/>
                  <a:pt x="14393" y="40758"/>
                  <a:pt x="2464" y="40758"/>
                </a:cubicBezTo>
                <a:cubicBezTo>
                  <a:pt x="1640" y="40758"/>
                  <a:pt x="817" y="40710"/>
                  <a:pt x="-1" y="40617"/>
                </a:cubicBezTo>
                <a:lnTo>
                  <a:pt x="2464" y="19158"/>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99024" name="AutoShape 17"/>
          <p:cNvSpPr>
            <a:spLocks noChangeArrowheads="1"/>
          </p:cNvSpPr>
          <p:nvPr/>
        </p:nvSpPr>
        <p:spPr bwMode="auto">
          <a:xfrm>
            <a:off x="292100" y="4891088"/>
            <a:ext cx="3530600" cy="1508125"/>
          </a:xfrm>
          <a:prstGeom prst="irregularSeal1">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r>
              <a:rPr lang="en-US" sz="1600" b="1"/>
              <a:t>Planning and Implementation</a:t>
            </a:r>
          </a:p>
        </p:txBody>
      </p:sp>
      <p:sp>
        <p:nvSpPr>
          <p:cNvPr id="299025" name="Text Box 23"/>
          <p:cNvSpPr txBox="1">
            <a:spLocks noChangeArrowheads="1"/>
          </p:cNvSpPr>
          <p:nvPr/>
        </p:nvSpPr>
        <p:spPr bwMode="auto">
          <a:xfrm>
            <a:off x="838200" y="2514600"/>
            <a:ext cx="2362200" cy="688975"/>
          </a:xfrm>
          <a:prstGeom prst="rect">
            <a:avLst/>
          </a:prstGeom>
          <a:gradFill rotWithShape="0">
            <a:gsLst>
              <a:gs pos="0">
                <a:srgbClr val="3366FF"/>
              </a:gs>
              <a:gs pos="100000">
                <a:srgbClr val="182F76"/>
              </a:gs>
            </a:gsLst>
            <a:lin ang="5400000" scaled="1"/>
          </a:gradFill>
          <a:ln w="12700">
            <a:solidFill>
              <a:schemeClr val="tx1"/>
            </a:solidFill>
            <a:miter lim="800000"/>
            <a:headEnd/>
            <a:tailEnd/>
          </a:ln>
        </p:spPr>
        <p:txBody>
          <a:bodyPr lIns="96960" tIns="48481" rIns="96960" bIns="48481">
            <a:spAutoFit/>
          </a:bodyPr>
          <a:lstStyle>
            <a:lvl1pPr defTabSz="969963">
              <a:defRPr>
                <a:solidFill>
                  <a:schemeClr val="tx1"/>
                </a:solidFill>
                <a:latin typeface="Calibri" pitchFamily="34" charset="0"/>
              </a:defRPr>
            </a:lvl1pPr>
            <a:lvl2pPr marL="742950" indent="-285750" defTabSz="969963">
              <a:defRPr>
                <a:solidFill>
                  <a:schemeClr val="tx1"/>
                </a:solidFill>
                <a:latin typeface="Calibri" pitchFamily="34" charset="0"/>
              </a:defRPr>
            </a:lvl2pPr>
            <a:lvl3pPr marL="1143000" indent="-228600" defTabSz="969963">
              <a:defRPr>
                <a:solidFill>
                  <a:schemeClr val="tx1"/>
                </a:solidFill>
                <a:latin typeface="Calibri" pitchFamily="34" charset="0"/>
              </a:defRPr>
            </a:lvl3pPr>
            <a:lvl4pPr marL="1600200" indent="-228600" defTabSz="969963">
              <a:defRPr>
                <a:solidFill>
                  <a:schemeClr val="tx1"/>
                </a:solidFill>
                <a:latin typeface="Calibri" pitchFamily="34" charset="0"/>
              </a:defRPr>
            </a:lvl4pPr>
            <a:lvl5pPr marL="2057400" indent="-228600" defTabSz="969963">
              <a:defRPr>
                <a:solidFill>
                  <a:schemeClr val="tx1"/>
                </a:solidFill>
                <a:latin typeface="Calibri" pitchFamily="34" charset="0"/>
              </a:defRPr>
            </a:lvl5pPr>
            <a:lvl6pPr marL="2514600" indent="-228600" defTabSz="969963" fontAlgn="base">
              <a:spcBef>
                <a:spcPct val="0"/>
              </a:spcBef>
              <a:spcAft>
                <a:spcPct val="0"/>
              </a:spcAft>
              <a:defRPr>
                <a:solidFill>
                  <a:schemeClr val="tx1"/>
                </a:solidFill>
                <a:latin typeface="Calibri" pitchFamily="34" charset="0"/>
              </a:defRPr>
            </a:lvl6pPr>
            <a:lvl7pPr marL="2971800" indent="-228600" defTabSz="969963" fontAlgn="base">
              <a:spcBef>
                <a:spcPct val="0"/>
              </a:spcBef>
              <a:spcAft>
                <a:spcPct val="0"/>
              </a:spcAft>
              <a:defRPr>
                <a:solidFill>
                  <a:schemeClr val="tx1"/>
                </a:solidFill>
                <a:latin typeface="Calibri" pitchFamily="34" charset="0"/>
              </a:defRPr>
            </a:lvl7pPr>
            <a:lvl8pPr marL="3429000" indent="-228600" defTabSz="969963" fontAlgn="base">
              <a:spcBef>
                <a:spcPct val="0"/>
              </a:spcBef>
              <a:spcAft>
                <a:spcPct val="0"/>
              </a:spcAft>
              <a:defRPr>
                <a:solidFill>
                  <a:schemeClr val="tx1"/>
                </a:solidFill>
                <a:latin typeface="Calibri" pitchFamily="34" charset="0"/>
              </a:defRPr>
            </a:lvl8pPr>
            <a:lvl9pPr marL="3886200" indent="-228600" defTabSz="969963" fontAlgn="base">
              <a:spcBef>
                <a:spcPct val="0"/>
              </a:spcBef>
              <a:spcAft>
                <a:spcPct val="0"/>
              </a:spcAft>
              <a:defRPr>
                <a:solidFill>
                  <a:schemeClr val="tx1"/>
                </a:solidFill>
                <a:latin typeface="Calibri" pitchFamily="34" charset="0"/>
              </a:defRPr>
            </a:lvl9pPr>
          </a:lstStyle>
          <a:p>
            <a:pPr algn="ctr">
              <a:spcBef>
                <a:spcPct val="50000"/>
              </a:spcBef>
            </a:pPr>
            <a:r>
              <a:rPr lang="en-US" sz="1900" b="1">
                <a:solidFill>
                  <a:schemeClr val="bg1"/>
                </a:solidFill>
                <a:latin typeface="Arial" pitchFamily="34" charset="0"/>
              </a:rPr>
              <a:t>Current state drawing</a:t>
            </a:r>
          </a:p>
        </p:txBody>
      </p:sp>
    </p:spTree>
    <p:extLst>
      <p:ext uri="{BB962C8B-B14F-4D97-AF65-F5344CB8AC3E}">
        <p14:creationId xmlns:p14="http://schemas.microsoft.com/office/powerpoint/2010/main" val="114830712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smtClean="0"/>
              <a:t>Components of VSM</a:t>
            </a:r>
          </a:p>
        </p:txBody>
      </p:sp>
      <p:sp>
        <p:nvSpPr>
          <p:cNvPr id="168" name="Rectangle 3"/>
          <p:cNvSpPr txBox="1">
            <a:spLocks noChangeArrowheads="1"/>
          </p:cNvSpPr>
          <p:nvPr/>
        </p:nvSpPr>
        <p:spPr>
          <a:xfrm>
            <a:off x="304800" y="4876799"/>
            <a:ext cx="3581400" cy="1323439"/>
          </a:xfrm>
          <a:prstGeom prst="rect">
            <a:avLst/>
          </a:prstGeom>
          <a:solidFill>
            <a:schemeClr val="accent3">
              <a:lumMod val="40000"/>
              <a:lumOff val="60000"/>
            </a:schemeClr>
          </a:solidFill>
        </p:spPr>
        <p:txBody>
          <a:bodyPr/>
          <a:lstStyle/>
          <a:p>
            <a:pPr marL="296863" indent="-296863" defTabSz="793750">
              <a:spcBef>
                <a:spcPts val="0"/>
              </a:spcBef>
              <a:buFontTx/>
              <a:buChar char="•"/>
              <a:defRPr/>
            </a:pPr>
            <a:r>
              <a:rPr lang="en-US" sz="1600" kern="0" dirty="0">
                <a:latin typeface="+mn-lt"/>
              </a:rPr>
              <a:t>Process flow across the bottom </a:t>
            </a:r>
          </a:p>
          <a:p>
            <a:pPr marL="296863" indent="-296863" defTabSz="793750">
              <a:spcBef>
                <a:spcPts val="0"/>
              </a:spcBef>
              <a:buFontTx/>
              <a:buChar char="•"/>
              <a:defRPr/>
            </a:pPr>
            <a:r>
              <a:rPr lang="en-US" sz="1600" kern="0" dirty="0">
                <a:latin typeface="+mn-lt"/>
              </a:rPr>
              <a:t>Each process have a data box</a:t>
            </a:r>
          </a:p>
          <a:p>
            <a:pPr marL="296863" indent="-296863" defTabSz="793750">
              <a:spcBef>
                <a:spcPts val="0"/>
              </a:spcBef>
              <a:buFontTx/>
              <a:buChar char="•"/>
              <a:defRPr/>
            </a:pPr>
            <a:r>
              <a:rPr lang="en-US" sz="1600" kern="0" dirty="0">
                <a:latin typeface="+mn-lt"/>
              </a:rPr>
              <a:t>Customers outlined on the right </a:t>
            </a:r>
          </a:p>
          <a:p>
            <a:pPr marL="296863" indent="-296863" defTabSz="793750">
              <a:spcBef>
                <a:spcPts val="0"/>
              </a:spcBef>
              <a:buFontTx/>
              <a:buChar char="•"/>
              <a:defRPr/>
            </a:pPr>
            <a:r>
              <a:rPr lang="en-US" sz="1600" kern="0" dirty="0">
                <a:latin typeface="+mn-lt"/>
              </a:rPr>
              <a:t>Suppliers outlined on the left </a:t>
            </a:r>
          </a:p>
        </p:txBody>
      </p:sp>
      <p:sp>
        <p:nvSpPr>
          <p:cNvPr id="169" name="Rectangle 168"/>
          <p:cNvSpPr/>
          <p:nvPr/>
        </p:nvSpPr>
        <p:spPr>
          <a:xfrm>
            <a:off x="3886200" y="4876800"/>
            <a:ext cx="5181600" cy="1323439"/>
          </a:xfrm>
          <a:prstGeom prst="rect">
            <a:avLst/>
          </a:prstGeom>
          <a:solidFill>
            <a:schemeClr val="accent3">
              <a:lumMod val="40000"/>
              <a:lumOff val="60000"/>
            </a:schemeClr>
          </a:solidFill>
        </p:spPr>
        <p:txBody>
          <a:bodyPr wrap="square">
            <a:spAutoFit/>
          </a:bodyPr>
          <a:lstStyle/>
          <a:p>
            <a:pPr marL="296863" indent="-296863" defTabSz="793750">
              <a:spcBef>
                <a:spcPts val="0"/>
              </a:spcBef>
              <a:buFontTx/>
              <a:buChar char="•"/>
              <a:defRPr/>
            </a:pPr>
            <a:r>
              <a:rPr lang="en-US" sz="1600" kern="0" dirty="0">
                <a:latin typeface="+mn-lt"/>
              </a:rPr>
              <a:t>Information flow across the top </a:t>
            </a:r>
          </a:p>
          <a:p>
            <a:pPr marL="296863" indent="-296863" defTabSz="793750">
              <a:spcBef>
                <a:spcPts val="0"/>
              </a:spcBef>
              <a:buFontTx/>
              <a:buChar char="•"/>
              <a:defRPr/>
            </a:pPr>
            <a:r>
              <a:rPr lang="en-US" sz="1600" kern="0" dirty="0">
                <a:latin typeface="+mn-lt"/>
              </a:rPr>
              <a:t>Timeline along the bottom </a:t>
            </a:r>
          </a:p>
          <a:p>
            <a:pPr marL="296863" indent="-296863" defTabSz="793750">
              <a:spcBef>
                <a:spcPts val="0"/>
              </a:spcBef>
              <a:buFontTx/>
              <a:buChar char="•"/>
              <a:defRPr/>
            </a:pPr>
            <a:r>
              <a:rPr lang="en-US" sz="1600" kern="0" dirty="0">
                <a:latin typeface="+mn-lt"/>
              </a:rPr>
              <a:t>Symbols that provide insight into flows, process boxes as well as what happens between the process boxes </a:t>
            </a:r>
          </a:p>
        </p:txBody>
      </p:sp>
      <p:grpSp>
        <p:nvGrpSpPr>
          <p:cNvPr id="17413" name="Group 4"/>
          <p:cNvGrpSpPr>
            <a:grpSpLocks/>
          </p:cNvGrpSpPr>
          <p:nvPr/>
        </p:nvGrpSpPr>
        <p:grpSpPr bwMode="auto">
          <a:xfrm>
            <a:off x="569913" y="1143000"/>
            <a:ext cx="8193087" cy="3694113"/>
            <a:chOff x="152400" y="922337"/>
            <a:chExt cx="8193573" cy="3693427"/>
          </a:xfrm>
        </p:grpSpPr>
        <p:sp>
          <p:nvSpPr>
            <p:cNvPr id="73732" name="Line 2"/>
            <p:cNvSpPr>
              <a:spLocks noChangeShapeType="1"/>
            </p:cNvSpPr>
            <p:nvPr/>
          </p:nvSpPr>
          <p:spPr bwMode="auto">
            <a:xfrm>
              <a:off x="762036" y="1909579"/>
              <a:ext cx="0" cy="417435"/>
            </a:xfrm>
            <a:prstGeom prst="line">
              <a:avLst/>
            </a:prstGeom>
            <a:noFill/>
            <a:ln w="28575">
              <a:solidFill>
                <a:schemeClr val="tx1"/>
              </a:solidFill>
              <a:round/>
              <a:headEnd/>
              <a:tailEnd type="triangle" w="med" len="med"/>
            </a:ln>
          </p:spPr>
          <p:txBody>
            <a:bodyPr wrap="none" anchor="ctr"/>
            <a:lstStyle/>
            <a:p>
              <a:pPr>
                <a:defRPr/>
              </a:pPr>
              <a:endParaRPr lang="en-US">
                <a:latin typeface="+mn-lt"/>
              </a:endParaRPr>
            </a:p>
          </p:txBody>
        </p:sp>
        <p:grpSp>
          <p:nvGrpSpPr>
            <p:cNvPr id="17415" name="Group 3"/>
            <p:cNvGrpSpPr>
              <a:grpSpLocks/>
            </p:cNvGrpSpPr>
            <p:nvPr/>
          </p:nvGrpSpPr>
          <p:grpSpPr bwMode="auto">
            <a:xfrm>
              <a:off x="152400" y="1055523"/>
              <a:ext cx="1389127" cy="889136"/>
              <a:chOff x="144" y="348"/>
              <a:chExt cx="1056" cy="721"/>
            </a:xfrm>
          </p:grpSpPr>
          <p:sp>
            <p:nvSpPr>
              <p:cNvPr id="73886" name="Text Box 4"/>
              <p:cNvSpPr txBox="1">
                <a:spLocks noChangeArrowheads="1"/>
              </p:cNvSpPr>
              <p:nvPr/>
            </p:nvSpPr>
            <p:spPr bwMode="auto">
              <a:xfrm>
                <a:off x="144" y="524"/>
                <a:ext cx="1056" cy="425"/>
              </a:xfrm>
              <a:prstGeom prst="rect">
                <a:avLst/>
              </a:prstGeom>
              <a:noFill/>
              <a:ln w="28575">
                <a:noFill/>
                <a:miter lim="800000"/>
                <a:headEnd/>
                <a:tailEnd/>
              </a:ln>
            </p:spPr>
            <p:txBody>
              <a:bodyPr>
                <a:spAutoFit/>
              </a:bodyPr>
              <a:lstStyle/>
              <a:p>
                <a:pPr algn="ctr">
                  <a:defRPr/>
                </a:pPr>
                <a:r>
                  <a:rPr lang="en-US" sz="1400" dirty="0">
                    <a:latin typeface="+mn-lt"/>
                  </a:rPr>
                  <a:t>Supplier </a:t>
                </a:r>
              </a:p>
              <a:p>
                <a:pPr algn="ctr">
                  <a:defRPr/>
                </a:pPr>
                <a:r>
                  <a:rPr lang="en-US" sz="1400" dirty="0">
                    <a:latin typeface="+mn-lt"/>
                  </a:rPr>
                  <a:t>ABX</a:t>
                </a:r>
              </a:p>
            </p:txBody>
          </p:sp>
          <p:sp>
            <p:nvSpPr>
              <p:cNvPr id="73887" name="Rectangle 5"/>
              <p:cNvSpPr>
                <a:spLocks noChangeArrowheads="1"/>
              </p:cNvSpPr>
              <p:nvPr/>
            </p:nvSpPr>
            <p:spPr bwMode="auto">
              <a:xfrm>
                <a:off x="228" y="348"/>
                <a:ext cx="881" cy="721"/>
              </a:xfrm>
              <a:prstGeom prst="rect">
                <a:avLst/>
              </a:prstGeom>
              <a:noFill/>
              <a:ln w="28575">
                <a:noFill/>
                <a:miter lim="800000"/>
                <a:headEnd/>
                <a:tailEnd/>
              </a:ln>
            </p:spPr>
            <p:txBody>
              <a:bodyPr/>
              <a:lstStyle/>
              <a:p>
                <a:pPr>
                  <a:defRPr/>
                </a:pPr>
                <a:endParaRPr lang="en-US">
                  <a:latin typeface="+mn-lt"/>
                </a:endParaRPr>
              </a:p>
            </p:txBody>
          </p:sp>
          <p:sp>
            <p:nvSpPr>
              <p:cNvPr id="73888" name="Freeform 6"/>
              <p:cNvSpPr>
                <a:spLocks/>
              </p:cNvSpPr>
              <p:nvPr/>
            </p:nvSpPr>
            <p:spPr bwMode="auto">
              <a:xfrm>
                <a:off x="249" y="367"/>
                <a:ext cx="836" cy="672"/>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 name="T12" fmla="*/ 0 w 836"/>
                  <a:gd name="T13" fmla="*/ 0 h 674"/>
                  <a:gd name="T14" fmla="*/ 836 w 836"/>
                  <a:gd name="T15" fmla="*/ 674 h 674"/>
                </a:gdLst>
                <a:ahLst/>
                <a:cxnLst>
                  <a:cxn ang="T8">
                    <a:pos x="T0" y="T1"/>
                  </a:cxn>
                  <a:cxn ang="T9">
                    <a:pos x="T2" y="T3"/>
                  </a:cxn>
                  <a:cxn ang="T10">
                    <a:pos x="T4" y="T5"/>
                  </a:cxn>
                  <a:cxn ang="T11">
                    <a:pos x="T6" y="T7"/>
                  </a:cxn>
                </a:cxnLst>
                <a:rect l="T12" t="T13" r="T14" b="T15"/>
                <a:pathLst>
                  <a:path w="836" h="674">
                    <a:moveTo>
                      <a:pt x="0" y="113"/>
                    </a:moveTo>
                    <a:lnTo>
                      <a:pt x="0" y="674"/>
                    </a:lnTo>
                    <a:lnTo>
                      <a:pt x="836" y="674"/>
                    </a:lnTo>
                    <a:lnTo>
                      <a:pt x="836" y="0"/>
                    </a:lnTo>
                  </a:path>
                </a:pathLst>
              </a:custGeom>
              <a:noFill/>
              <a:ln w="28575">
                <a:solidFill>
                  <a:schemeClr val="tx1"/>
                </a:solidFill>
                <a:round/>
                <a:headEnd/>
                <a:tailEnd/>
              </a:ln>
            </p:spPr>
            <p:txBody>
              <a:bodyPr/>
              <a:lstStyle/>
              <a:p>
                <a:pPr>
                  <a:defRPr/>
                </a:pPr>
                <a:endParaRPr lang="en-US">
                  <a:latin typeface="+mn-lt"/>
                </a:endParaRPr>
              </a:p>
            </p:txBody>
          </p:sp>
          <p:sp>
            <p:nvSpPr>
              <p:cNvPr id="73889" name="Line 7"/>
              <p:cNvSpPr>
                <a:spLocks noChangeShapeType="1"/>
              </p:cNvSpPr>
              <p:nvPr/>
            </p:nvSpPr>
            <p:spPr bwMode="auto">
              <a:xfrm flipV="1">
                <a:off x="508" y="367"/>
                <a:ext cx="0" cy="113"/>
              </a:xfrm>
              <a:prstGeom prst="line">
                <a:avLst/>
              </a:prstGeom>
              <a:noFill/>
              <a:ln w="28575">
                <a:solidFill>
                  <a:schemeClr val="tx1"/>
                </a:solidFill>
                <a:round/>
                <a:headEnd/>
                <a:tailEnd/>
              </a:ln>
            </p:spPr>
            <p:txBody>
              <a:bodyPr/>
              <a:lstStyle/>
              <a:p>
                <a:pPr>
                  <a:defRPr/>
                </a:pPr>
                <a:endParaRPr lang="en-US">
                  <a:latin typeface="+mn-lt"/>
                </a:endParaRPr>
              </a:p>
            </p:txBody>
          </p:sp>
          <p:sp>
            <p:nvSpPr>
              <p:cNvPr id="73890" name="Line 8"/>
              <p:cNvSpPr>
                <a:spLocks noChangeShapeType="1"/>
              </p:cNvSpPr>
              <p:nvPr/>
            </p:nvSpPr>
            <p:spPr bwMode="auto">
              <a:xfrm flipV="1">
                <a:off x="823" y="367"/>
                <a:ext cx="0" cy="113"/>
              </a:xfrm>
              <a:prstGeom prst="line">
                <a:avLst/>
              </a:prstGeom>
              <a:noFill/>
              <a:ln w="28575">
                <a:solidFill>
                  <a:schemeClr val="tx1"/>
                </a:solidFill>
                <a:round/>
                <a:headEnd/>
                <a:tailEnd/>
              </a:ln>
            </p:spPr>
            <p:txBody>
              <a:bodyPr/>
              <a:lstStyle/>
              <a:p>
                <a:pPr>
                  <a:defRPr/>
                </a:pPr>
                <a:endParaRPr lang="en-US">
                  <a:latin typeface="+mn-lt"/>
                </a:endParaRPr>
              </a:p>
            </p:txBody>
          </p:sp>
          <p:sp>
            <p:nvSpPr>
              <p:cNvPr id="73891" name="Line 9"/>
              <p:cNvSpPr>
                <a:spLocks noChangeShapeType="1"/>
              </p:cNvSpPr>
              <p:nvPr/>
            </p:nvSpPr>
            <p:spPr bwMode="auto">
              <a:xfrm flipV="1">
                <a:off x="823" y="367"/>
                <a:ext cx="263" cy="113"/>
              </a:xfrm>
              <a:prstGeom prst="line">
                <a:avLst/>
              </a:prstGeom>
              <a:noFill/>
              <a:ln w="28575">
                <a:solidFill>
                  <a:schemeClr val="tx1"/>
                </a:solidFill>
                <a:round/>
                <a:headEnd/>
                <a:tailEnd/>
              </a:ln>
            </p:spPr>
            <p:txBody>
              <a:bodyPr/>
              <a:lstStyle/>
              <a:p>
                <a:pPr>
                  <a:defRPr/>
                </a:pPr>
                <a:endParaRPr lang="en-US">
                  <a:latin typeface="+mn-lt"/>
                </a:endParaRPr>
              </a:p>
            </p:txBody>
          </p:sp>
          <p:sp>
            <p:nvSpPr>
              <p:cNvPr id="73892" name="Line 10"/>
              <p:cNvSpPr>
                <a:spLocks noChangeShapeType="1"/>
              </p:cNvSpPr>
              <p:nvPr/>
            </p:nvSpPr>
            <p:spPr bwMode="auto">
              <a:xfrm flipV="1">
                <a:off x="508" y="367"/>
                <a:ext cx="315" cy="113"/>
              </a:xfrm>
              <a:prstGeom prst="line">
                <a:avLst/>
              </a:prstGeom>
              <a:noFill/>
              <a:ln w="28575">
                <a:solidFill>
                  <a:schemeClr val="tx1"/>
                </a:solidFill>
                <a:round/>
                <a:headEnd/>
                <a:tailEnd/>
              </a:ln>
            </p:spPr>
            <p:txBody>
              <a:bodyPr/>
              <a:lstStyle/>
              <a:p>
                <a:pPr>
                  <a:defRPr/>
                </a:pPr>
                <a:endParaRPr lang="en-US">
                  <a:latin typeface="+mn-lt"/>
                </a:endParaRPr>
              </a:p>
            </p:txBody>
          </p:sp>
          <p:sp>
            <p:nvSpPr>
              <p:cNvPr id="73893" name="Line 11"/>
              <p:cNvSpPr>
                <a:spLocks noChangeShapeType="1"/>
              </p:cNvSpPr>
              <p:nvPr/>
            </p:nvSpPr>
            <p:spPr bwMode="auto">
              <a:xfrm flipV="1">
                <a:off x="249" y="367"/>
                <a:ext cx="259" cy="113"/>
              </a:xfrm>
              <a:prstGeom prst="line">
                <a:avLst/>
              </a:prstGeom>
              <a:noFill/>
              <a:ln w="28575">
                <a:solidFill>
                  <a:schemeClr val="tx1"/>
                </a:solidFill>
                <a:round/>
                <a:headEnd/>
                <a:tailEnd/>
              </a:ln>
            </p:spPr>
            <p:txBody>
              <a:bodyPr/>
              <a:lstStyle/>
              <a:p>
                <a:pPr>
                  <a:defRPr/>
                </a:pPr>
                <a:endParaRPr lang="en-US">
                  <a:latin typeface="+mn-lt"/>
                </a:endParaRPr>
              </a:p>
            </p:txBody>
          </p:sp>
        </p:grpSp>
        <p:grpSp>
          <p:nvGrpSpPr>
            <p:cNvPr id="17416" name="Group 12"/>
            <p:cNvGrpSpPr>
              <a:grpSpLocks/>
            </p:cNvGrpSpPr>
            <p:nvPr/>
          </p:nvGrpSpPr>
          <p:grpSpPr bwMode="auto">
            <a:xfrm>
              <a:off x="291742" y="2365179"/>
              <a:ext cx="883990" cy="788014"/>
              <a:chOff x="144" y="1410"/>
              <a:chExt cx="672" cy="639"/>
            </a:xfrm>
          </p:grpSpPr>
          <p:grpSp>
            <p:nvGrpSpPr>
              <p:cNvPr id="17568" name="Group 13"/>
              <p:cNvGrpSpPr>
                <a:grpSpLocks/>
              </p:cNvGrpSpPr>
              <p:nvPr/>
            </p:nvGrpSpPr>
            <p:grpSpPr bwMode="auto">
              <a:xfrm>
                <a:off x="144" y="1410"/>
                <a:ext cx="672" cy="624"/>
                <a:chOff x="2352" y="1296"/>
                <a:chExt cx="816" cy="624"/>
              </a:xfrm>
            </p:grpSpPr>
            <p:sp>
              <p:nvSpPr>
                <p:cNvPr id="73884" name="Rectangle 14"/>
                <p:cNvSpPr>
                  <a:spLocks noChangeArrowheads="1"/>
                </p:cNvSpPr>
                <p:nvPr/>
              </p:nvSpPr>
              <p:spPr bwMode="auto">
                <a:xfrm>
                  <a:off x="2352" y="1296"/>
                  <a:ext cx="816" cy="618"/>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85" name="Line 15"/>
                <p:cNvSpPr>
                  <a:spLocks noChangeShapeType="1"/>
                </p:cNvSpPr>
                <p:nvPr/>
              </p:nvSpPr>
              <p:spPr bwMode="auto">
                <a:xfrm>
                  <a:off x="2352" y="1488"/>
                  <a:ext cx="816"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82" name="Text Box 16"/>
              <p:cNvSpPr txBox="1">
                <a:spLocks noChangeArrowheads="1"/>
              </p:cNvSpPr>
              <p:nvPr/>
            </p:nvSpPr>
            <p:spPr bwMode="auto">
              <a:xfrm>
                <a:off x="144" y="1440"/>
                <a:ext cx="647" cy="171"/>
              </a:xfrm>
              <a:prstGeom prst="rect">
                <a:avLst/>
              </a:prstGeom>
              <a:noFill/>
              <a:ln w="28575">
                <a:noFill/>
                <a:miter lim="800000"/>
                <a:headEnd/>
                <a:tailEnd/>
              </a:ln>
            </p:spPr>
            <p:txBody>
              <a:bodyPr wrap="none">
                <a:spAutoFit/>
              </a:bodyPr>
              <a:lstStyle/>
              <a:p>
                <a:pPr>
                  <a:defRPr/>
                </a:pPr>
                <a:r>
                  <a:rPr lang="en-US" sz="800">
                    <a:latin typeface="+mn-lt"/>
                  </a:rPr>
                  <a:t>Receive Order</a:t>
                </a:r>
              </a:p>
            </p:txBody>
          </p:sp>
          <p:sp>
            <p:nvSpPr>
              <p:cNvPr id="73883" name="Text Box 17"/>
              <p:cNvSpPr txBox="1">
                <a:spLocks noChangeArrowheads="1"/>
              </p:cNvSpPr>
              <p:nvPr/>
            </p:nvSpPr>
            <p:spPr bwMode="auto">
              <a:xfrm>
                <a:off x="144" y="1850"/>
                <a:ext cx="308" cy="197"/>
              </a:xfrm>
              <a:prstGeom prst="rect">
                <a:avLst/>
              </a:prstGeom>
              <a:noFill/>
              <a:ln w="28575">
                <a:solidFill>
                  <a:schemeClr val="tx1"/>
                </a:solidFill>
                <a:miter lim="800000"/>
                <a:headEnd/>
                <a:tailEnd/>
              </a:ln>
            </p:spPr>
            <p:txBody>
              <a:bodyPr wrap="none">
                <a:spAutoFit/>
              </a:bodyPr>
              <a:lstStyle/>
              <a:p>
                <a:pPr>
                  <a:defRPr/>
                </a:pPr>
                <a:r>
                  <a:rPr lang="en-US" sz="1050">
                    <a:latin typeface="+mn-lt"/>
                  </a:rPr>
                  <a:t>Fax</a:t>
                </a:r>
              </a:p>
            </p:txBody>
          </p:sp>
        </p:grpSp>
        <p:grpSp>
          <p:nvGrpSpPr>
            <p:cNvPr id="17417" name="Group 18"/>
            <p:cNvGrpSpPr>
              <a:grpSpLocks/>
            </p:cNvGrpSpPr>
            <p:nvPr/>
          </p:nvGrpSpPr>
          <p:grpSpPr bwMode="auto">
            <a:xfrm>
              <a:off x="1491443" y="2365179"/>
              <a:ext cx="883990" cy="788014"/>
              <a:chOff x="1056" y="1410"/>
              <a:chExt cx="672" cy="639"/>
            </a:xfrm>
          </p:grpSpPr>
          <p:grpSp>
            <p:nvGrpSpPr>
              <p:cNvPr id="17563" name="Group 19"/>
              <p:cNvGrpSpPr>
                <a:grpSpLocks/>
              </p:cNvGrpSpPr>
              <p:nvPr/>
            </p:nvGrpSpPr>
            <p:grpSpPr bwMode="auto">
              <a:xfrm>
                <a:off x="1056" y="1410"/>
                <a:ext cx="672" cy="624"/>
                <a:chOff x="2352" y="1296"/>
                <a:chExt cx="816" cy="624"/>
              </a:xfrm>
            </p:grpSpPr>
            <p:sp>
              <p:nvSpPr>
                <p:cNvPr id="73879" name="Rectangle 20"/>
                <p:cNvSpPr>
                  <a:spLocks noChangeArrowheads="1"/>
                </p:cNvSpPr>
                <p:nvPr/>
              </p:nvSpPr>
              <p:spPr bwMode="auto">
                <a:xfrm>
                  <a:off x="2350" y="1296"/>
                  <a:ext cx="816" cy="618"/>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80" name="Line 21"/>
                <p:cNvSpPr>
                  <a:spLocks noChangeShapeType="1"/>
                </p:cNvSpPr>
                <p:nvPr/>
              </p:nvSpPr>
              <p:spPr bwMode="auto">
                <a:xfrm>
                  <a:off x="2350" y="1488"/>
                  <a:ext cx="816"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77" name="Text Box 22"/>
              <p:cNvSpPr txBox="1">
                <a:spLocks noChangeArrowheads="1"/>
              </p:cNvSpPr>
              <p:nvPr/>
            </p:nvSpPr>
            <p:spPr bwMode="auto">
              <a:xfrm>
                <a:off x="1053" y="1440"/>
                <a:ext cx="596" cy="171"/>
              </a:xfrm>
              <a:prstGeom prst="rect">
                <a:avLst/>
              </a:prstGeom>
              <a:noFill/>
              <a:ln w="28575">
                <a:noFill/>
                <a:miter lim="800000"/>
                <a:headEnd/>
                <a:tailEnd/>
              </a:ln>
            </p:spPr>
            <p:txBody>
              <a:bodyPr wrap="none">
                <a:spAutoFit/>
              </a:bodyPr>
              <a:lstStyle/>
              <a:p>
                <a:pPr>
                  <a:defRPr/>
                </a:pPr>
                <a:r>
                  <a:rPr lang="en-US" sz="800">
                    <a:latin typeface="+mn-lt"/>
                  </a:rPr>
                  <a:t>Check Credit</a:t>
                </a:r>
              </a:p>
            </p:txBody>
          </p:sp>
          <p:sp>
            <p:nvSpPr>
              <p:cNvPr id="73878" name="Text Box 23"/>
              <p:cNvSpPr txBox="1">
                <a:spLocks noChangeArrowheads="1"/>
              </p:cNvSpPr>
              <p:nvPr/>
            </p:nvSpPr>
            <p:spPr bwMode="auto">
              <a:xfrm>
                <a:off x="1053" y="1850"/>
                <a:ext cx="309" cy="197"/>
              </a:xfrm>
              <a:prstGeom prst="rect">
                <a:avLst/>
              </a:prstGeom>
              <a:noFill/>
              <a:ln w="28575">
                <a:solidFill>
                  <a:schemeClr val="tx1"/>
                </a:solidFill>
                <a:miter lim="800000"/>
                <a:headEnd/>
                <a:tailEnd/>
              </a:ln>
            </p:spPr>
            <p:txBody>
              <a:bodyPr wrap="none">
                <a:spAutoFit/>
              </a:bodyPr>
              <a:lstStyle/>
              <a:p>
                <a:pPr>
                  <a:defRPr/>
                </a:pPr>
                <a:r>
                  <a:rPr lang="en-US" sz="1050">
                    <a:latin typeface="+mn-lt"/>
                  </a:rPr>
                  <a:t>FIN</a:t>
                </a:r>
              </a:p>
            </p:txBody>
          </p:sp>
        </p:grpSp>
        <p:grpSp>
          <p:nvGrpSpPr>
            <p:cNvPr id="17418" name="Group 24"/>
            <p:cNvGrpSpPr>
              <a:grpSpLocks/>
            </p:cNvGrpSpPr>
            <p:nvPr/>
          </p:nvGrpSpPr>
          <p:grpSpPr bwMode="auto">
            <a:xfrm>
              <a:off x="2754286" y="2326949"/>
              <a:ext cx="947132" cy="826242"/>
              <a:chOff x="2016" y="1379"/>
              <a:chExt cx="720" cy="670"/>
            </a:xfrm>
          </p:grpSpPr>
          <p:grpSp>
            <p:nvGrpSpPr>
              <p:cNvPr id="17558" name="Group 25"/>
              <p:cNvGrpSpPr>
                <a:grpSpLocks/>
              </p:cNvGrpSpPr>
              <p:nvPr/>
            </p:nvGrpSpPr>
            <p:grpSpPr bwMode="auto">
              <a:xfrm>
                <a:off x="2016" y="1410"/>
                <a:ext cx="720" cy="624"/>
                <a:chOff x="2352" y="1296"/>
                <a:chExt cx="816" cy="624"/>
              </a:xfrm>
            </p:grpSpPr>
            <p:sp>
              <p:nvSpPr>
                <p:cNvPr id="73874" name="Rectangle 26"/>
                <p:cNvSpPr>
                  <a:spLocks noChangeArrowheads="1"/>
                </p:cNvSpPr>
                <p:nvPr/>
              </p:nvSpPr>
              <p:spPr bwMode="auto">
                <a:xfrm>
                  <a:off x="2352" y="1296"/>
                  <a:ext cx="817" cy="618"/>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75" name="Line 27"/>
                <p:cNvSpPr>
                  <a:spLocks noChangeShapeType="1"/>
                </p:cNvSpPr>
                <p:nvPr/>
              </p:nvSpPr>
              <p:spPr bwMode="auto">
                <a:xfrm>
                  <a:off x="2352" y="1488"/>
                  <a:ext cx="817"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72" name="Text Box 28"/>
              <p:cNvSpPr txBox="1">
                <a:spLocks noChangeArrowheads="1"/>
              </p:cNvSpPr>
              <p:nvPr/>
            </p:nvSpPr>
            <p:spPr bwMode="auto">
              <a:xfrm>
                <a:off x="2072" y="1379"/>
                <a:ext cx="626" cy="265"/>
              </a:xfrm>
              <a:prstGeom prst="rect">
                <a:avLst/>
              </a:prstGeom>
              <a:noFill/>
              <a:ln w="28575">
                <a:noFill/>
                <a:miter lim="800000"/>
                <a:headEnd/>
                <a:tailEnd/>
              </a:ln>
            </p:spPr>
            <p:txBody>
              <a:bodyPr>
                <a:spAutoFit/>
              </a:bodyPr>
              <a:lstStyle/>
              <a:p>
                <a:pPr>
                  <a:defRPr/>
                </a:pPr>
                <a:r>
                  <a:rPr lang="en-US" sz="800">
                    <a:latin typeface="+mn-lt"/>
                  </a:rPr>
                  <a:t>Review &amp; Enter Order</a:t>
                </a:r>
              </a:p>
            </p:txBody>
          </p:sp>
          <p:sp>
            <p:nvSpPr>
              <p:cNvPr id="73873" name="Text Box 29"/>
              <p:cNvSpPr txBox="1">
                <a:spLocks noChangeArrowheads="1"/>
              </p:cNvSpPr>
              <p:nvPr/>
            </p:nvSpPr>
            <p:spPr bwMode="auto">
              <a:xfrm>
                <a:off x="2016" y="1850"/>
                <a:ext cx="368" cy="197"/>
              </a:xfrm>
              <a:prstGeom prst="rect">
                <a:avLst/>
              </a:prstGeom>
              <a:noFill/>
              <a:ln w="28575">
                <a:solidFill>
                  <a:schemeClr val="tx1"/>
                </a:solidFill>
                <a:miter lim="800000"/>
                <a:headEnd/>
                <a:tailEnd/>
              </a:ln>
            </p:spPr>
            <p:txBody>
              <a:bodyPr wrap="none">
                <a:spAutoFit/>
              </a:bodyPr>
              <a:lstStyle/>
              <a:p>
                <a:pPr>
                  <a:defRPr/>
                </a:pPr>
                <a:r>
                  <a:rPr lang="en-US" sz="1050" dirty="0">
                    <a:latin typeface="+mn-lt"/>
                  </a:rPr>
                  <a:t>MRP</a:t>
                </a:r>
              </a:p>
            </p:txBody>
          </p:sp>
        </p:grpSp>
        <p:grpSp>
          <p:nvGrpSpPr>
            <p:cNvPr id="17419" name="Group 30"/>
            <p:cNvGrpSpPr>
              <a:grpSpLocks/>
            </p:cNvGrpSpPr>
            <p:nvPr/>
          </p:nvGrpSpPr>
          <p:grpSpPr bwMode="auto">
            <a:xfrm>
              <a:off x="4018444" y="2365179"/>
              <a:ext cx="873468" cy="788014"/>
              <a:chOff x="2928" y="1410"/>
              <a:chExt cx="713" cy="639"/>
            </a:xfrm>
          </p:grpSpPr>
          <p:grpSp>
            <p:nvGrpSpPr>
              <p:cNvPr id="17553" name="Group 31"/>
              <p:cNvGrpSpPr>
                <a:grpSpLocks/>
              </p:cNvGrpSpPr>
              <p:nvPr/>
            </p:nvGrpSpPr>
            <p:grpSpPr bwMode="auto">
              <a:xfrm>
                <a:off x="2976" y="1410"/>
                <a:ext cx="624" cy="624"/>
                <a:chOff x="2352" y="1296"/>
                <a:chExt cx="816" cy="624"/>
              </a:xfrm>
            </p:grpSpPr>
            <p:sp>
              <p:nvSpPr>
                <p:cNvPr id="73869" name="Rectangle 32"/>
                <p:cNvSpPr>
                  <a:spLocks noChangeArrowheads="1"/>
                </p:cNvSpPr>
                <p:nvPr/>
              </p:nvSpPr>
              <p:spPr bwMode="auto">
                <a:xfrm>
                  <a:off x="2353" y="1296"/>
                  <a:ext cx="810" cy="618"/>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70" name="Line 33"/>
                <p:cNvSpPr>
                  <a:spLocks noChangeShapeType="1"/>
                </p:cNvSpPr>
                <p:nvPr/>
              </p:nvSpPr>
              <p:spPr bwMode="auto">
                <a:xfrm>
                  <a:off x="2353" y="1488"/>
                  <a:ext cx="810"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67" name="Text Box 34"/>
              <p:cNvSpPr txBox="1">
                <a:spLocks noChangeArrowheads="1"/>
              </p:cNvSpPr>
              <p:nvPr/>
            </p:nvSpPr>
            <p:spPr bwMode="auto">
              <a:xfrm>
                <a:off x="2928" y="1440"/>
                <a:ext cx="713" cy="171"/>
              </a:xfrm>
              <a:prstGeom prst="rect">
                <a:avLst/>
              </a:prstGeom>
              <a:noFill/>
              <a:ln w="28575">
                <a:noFill/>
                <a:miter lim="800000"/>
                <a:headEnd/>
                <a:tailEnd/>
              </a:ln>
            </p:spPr>
            <p:txBody>
              <a:bodyPr wrap="none">
                <a:spAutoFit/>
              </a:bodyPr>
              <a:lstStyle/>
              <a:p>
                <a:pPr>
                  <a:defRPr/>
                </a:pPr>
                <a:r>
                  <a:rPr lang="en-US" sz="800">
                    <a:latin typeface="+mn-lt"/>
                  </a:rPr>
                  <a:t>Reconcile Order</a:t>
                </a:r>
              </a:p>
            </p:txBody>
          </p:sp>
          <p:sp>
            <p:nvSpPr>
              <p:cNvPr id="73868" name="Text Box 35"/>
              <p:cNvSpPr txBox="1">
                <a:spLocks noChangeArrowheads="1"/>
              </p:cNvSpPr>
              <p:nvPr/>
            </p:nvSpPr>
            <p:spPr bwMode="auto">
              <a:xfrm>
                <a:off x="2978" y="1850"/>
                <a:ext cx="367" cy="197"/>
              </a:xfrm>
              <a:prstGeom prst="rect">
                <a:avLst/>
              </a:prstGeom>
              <a:noFill/>
              <a:ln w="28575">
                <a:solidFill>
                  <a:schemeClr val="tx1"/>
                </a:solidFill>
                <a:miter lim="800000"/>
                <a:headEnd/>
                <a:tailEnd/>
              </a:ln>
            </p:spPr>
            <p:txBody>
              <a:bodyPr wrap="none">
                <a:spAutoFit/>
              </a:bodyPr>
              <a:lstStyle/>
              <a:p>
                <a:pPr>
                  <a:defRPr/>
                </a:pPr>
                <a:r>
                  <a:rPr lang="en-US" sz="1050">
                    <a:latin typeface="+mn-lt"/>
                  </a:rPr>
                  <a:t>MRP</a:t>
                </a:r>
              </a:p>
            </p:txBody>
          </p:sp>
        </p:grpSp>
        <p:grpSp>
          <p:nvGrpSpPr>
            <p:cNvPr id="17420" name="Group 36"/>
            <p:cNvGrpSpPr>
              <a:grpSpLocks/>
            </p:cNvGrpSpPr>
            <p:nvPr/>
          </p:nvGrpSpPr>
          <p:grpSpPr bwMode="auto">
            <a:xfrm>
              <a:off x="5260180" y="2365179"/>
              <a:ext cx="840640" cy="788014"/>
              <a:chOff x="3840" y="1410"/>
              <a:chExt cx="720" cy="639"/>
            </a:xfrm>
          </p:grpSpPr>
          <p:grpSp>
            <p:nvGrpSpPr>
              <p:cNvPr id="17548" name="Group 37"/>
              <p:cNvGrpSpPr>
                <a:grpSpLocks/>
              </p:cNvGrpSpPr>
              <p:nvPr/>
            </p:nvGrpSpPr>
            <p:grpSpPr bwMode="auto">
              <a:xfrm>
                <a:off x="3840" y="1410"/>
                <a:ext cx="720" cy="624"/>
                <a:chOff x="2352" y="1296"/>
                <a:chExt cx="816" cy="624"/>
              </a:xfrm>
            </p:grpSpPr>
            <p:sp>
              <p:nvSpPr>
                <p:cNvPr id="73864" name="Rectangle 38"/>
                <p:cNvSpPr>
                  <a:spLocks noChangeArrowheads="1"/>
                </p:cNvSpPr>
                <p:nvPr/>
              </p:nvSpPr>
              <p:spPr bwMode="auto">
                <a:xfrm>
                  <a:off x="2350" y="1296"/>
                  <a:ext cx="818" cy="618"/>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65" name="Line 39"/>
                <p:cNvSpPr>
                  <a:spLocks noChangeShapeType="1"/>
                </p:cNvSpPr>
                <p:nvPr/>
              </p:nvSpPr>
              <p:spPr bwMode="auto">
                <a:xfrm>
                  <a:off x="2350" y="1488"/>
                  <a:ext cx="818"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62" name="Text Box 40"/>
              <p:cNvSpPr txBox="1">
                <a:spLocks noChangeArrowheads="1"/>
              </p:cNvSpPr>
              <p:nvPr/>
            </p:nvSpPr>
            <p:spPr bwMode="auto">
              <a:xfrm>
                <a:off x="3887" y="1440"/>
                <a:ext cx="659" cy="171"/>
              </a:xfrm>
              <a:prstGeom prst="rect">
                <a:avLst/>
              </a:prstGeom>
              <a:noFill/>
              <a:ln w="28575">
                <a:noFill/>
                <a:miter lim="800000"/>
                <a:headEnd/>
                <a:tailEnd/>
              </a:ln>
            </p:spPr>
            <p:txBody>
              <a:bodyPr wrap="none">
                <a:spAutoFit/>
              </a:bodyPr>
              <a:lstStyle/>
              <a:p>
                <a:pPr>
                  <a:defRPr/>
                </a:pPr>
                <a:r>
                  <a:rPr lang="en-US" sz="800">
                    <a:latin typeface="+mn-lt"/>
                  </a:rPr>
                  <a:t>Confirm Order</a:t>
                </a:r>
              </a:p>
            </p:txBody>
          </p:sp>
          <p:sp>
            <p:nvSpPr>
              <p:cNvPr id="73863" name="Text Box 41"/>
              <p:cNvSpPr txBox="1">
                <a:spLocks noChangeArrowheads="1"/>
              </p:cNvSpPr>
              <p:nvPr/>
            </p:nvSpPr>
            <p:spPr bwMode="auto">
              <a:xfrm>
                <a:off x="3841" y="1850"/>
                <a:ext cx="446" cy="197"/>
              </a:xfrm>
              <a:prstGeom prst="rect">
                <a:avLst/>
              </a:prstGeom>
              <a:noFill/>
              <a:ln w="28575">
                <a:solidFill>
                  <a:schemeClr val="tx1"/>
                </a:solidFill>
                <a:miter lim="800000"/>
                <a:headEnd/>
                <a:tailEnd/>
              </a:ln>
            </p:spPr>
            <p:txBody>
              <a:bodyPr wrap="none">
                <a:spAutoFit/>
              </a:bodyPr>
              <a:lstStyle/>
              <a:p>
                <a:pPr>
                  <a:defRPr/>
                </a:pPr>
                <a:r>
                  <a:rPr lang="en-US" sz="1050">
                    <a:latin typeface="+mn-lt"/>
                  </a:rPr>
                  <a:t>Phone</a:t>
                </a:r>
              </a:p>
            </p:txBody>
          </p:sp>
        </p:grpSp>
        <p:grpSp>
          <p:nvGrpSpPr>
            <p:cNvPr id="17421" name="Group 42"/>
            <p:cNvGrpSpPr>
              <a:grpSpLocks/>
            </p:cNvGrpSpPr>
            <p:nvPr/>
          </p:nvGrpSpPr>
          <p:grpSpPr bwMode="auto">
            <a:xfrm>
              <a:off x="6550823" y="2365178"/>
              <a:ext cx="780252" cy="784314"/>
              <a:chOff x="4800" y="1410"/>
              <a:chExt cx="636" cy="636"/>
            </a:xfrm>
          </p:grpSpPr>
          <p:grpSp>
            <p:nvGrpSpPr>
              <p:cNvPr id="17543" name="Group 43"/>
              <p:cNvGrpSpPr>
                <a:grpSpLocks/>
              </p:cNvGrpSpPr>
              <p:nvPr/>
            </p:nvGrpSpPr>
            <p:grpSpPr bwMode="auto">
              <a:xfrm>
                <a:off x="4800" y="1410"/>
                <a:ext cx="624" cy="617"/>
                <a:chOff x="2352" y="1296"/>
                <a:chExt cx="816" cy="617"/>
              </a:xfrm>
            </p:grpSpPr>
            <p:sp>
              <p:nvSpPr>
                <p:cNvPr id="73859" name="Rectangle 44"/>
                <p:cNvSpPr>
                  <a:spLocks noChangeArrowheads="1"/>
                </p:cNvSpPr>
                <p:nvPr/>
              </p:nvSpPr>
              <p:spPr bwMode="auto">
                <a:xfrm>
                  <a:off x="2352" y="1296"/>
                  <a:ext cx="822" cy="617"/>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60" name="Line 45"/>
                <p:cNvSpPr>
                  <a:spLocks noChangeShapeType="1"/>
                </p:cNvSpPr>
                <p:nvPr/>
              </p:nvSpPr>
              <p:spPr bwMode="auto">
                <a:xfrm>
                  <a:off x="2352" y="1488"/>
                  <a:ext cx="822"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857" name="Text Box 46"/>
              <p:cNvSpPr txBox="1">
                <a:spLocks noChangeArrowheads="1"/>
              </p:cNvSpPr>
              <p:nvPr/>
            </p:nvSpPr>
            <p:spPr bwMode="auto">
              <a:xfrm>
                <a:off x="4800" y="1458"/>
                <a:ext cx="639" cy="170"/>
              </a:xfrm>
              <a:prstGeom prst="rect">
                <a:avLst/>
              </a:prstGeom>
              <a:noFill/>
              <a:ln w="28575">
                <a:noFill/>
                <a:miter lim="800000"/>
                <a:headEnd/>
                <a:tailEnd/>
              </a:ln>
            </p:spPr>
            <p:txBody>
              <a:bodyPr wrap="none">
                <a:spAutoFit/>
              </a:bodyPr>
              <a:lstStyle/>
              <a:p>
                <a:pPr>
                  <a:defRPr/>
                </a:pPr>
                <a:r>
                  <a:rPr lang="en-US" sz="800">
                    <a:latin typeface="+mn-lt"/>
                  </a:rPr>
                  <a:t>Finalize Order</a:t>
                </a:r>
              </a:p>
            </p:txBody>
          </p:sp>
          <p:sp>
            <p:nvSpPr>
              <p:cNvPr id="73858" name="Text Box 47"/>
              <p:cNvSpPr txBox="1">
                <a:spLocks noChangeArrowheads="1"/>
              </p:cNvSpPr>
              <p:nvPr/>
            </p:nvSpPr>
            <p:spPr bwMode="auto">
              <a:xfrm>
                <a:off x="4800" y="1850"/>
                <a:ext cx="369" cy="196"/>
              </a:xfrm>
              <a:prstGeom prst="rect">
                <a:avLst/>
              </a:prstGeom>
              <a:noFill/>
              <a:ln w="28575">
                <a:solidFill>
                  <a:schemeClr val="tx1"/>
                </a:solidFill>
                <a:miter lim="800000"/>
                <a:headEnd/>
                <a:tailEnd/>
              </a:ln>
            </p:spPr>
            <p:txBody>
              <a:bodyPr wrap="none">
                <a:spAutoFit/>
              </a:bodyPr>
              <a:lstStyle/>
              <a:p>
                <a:pPr>
                  <a:defRPr/>
                </a:pPr>
                <a:r>
                  <a:rPr lang="en-US" sz="1050">
                    <a:latin typeface="+mn-lt"/>
                  </a:rPr>
                  <a:t>MRP</a:t>
                </a:r>
              </a:p>
            </p:txBody>
          </p:sp>
        </p:grpSp>
        <p:grpSp>
          <p:nvGrpSpPr>
            <p:cNvPr id="17422" name="Group 48"/>
            <p:cNvGrpSpPr>
              <a:grpSpLocks/>
            </p:cNvGrpSpPr>
            <p:nvPr/>
          </p:nvGrpSpPr>
          <p:grpSpPr bwMode="auto">
            <a:xfrm>
              <a:off x="4419600" y="1122115"/>
              <a:ext cx="960287" cy="710322"/>
              <a:chOff x="3776" y="402"/>
              <a:chExt cx="730" cy="576"/>
            </a:xfrm>
          </p:grpSpPr>
          <p:sp>
            <p:nvSpPr>
              <p:cNvPr id="73853" name="Rectangle 49"/>
              <p:cNvSpPr>
                <a:spLocks noChangeArrowheads="1"/>
              </p:cNvSpPr>
              <p:nvPr/>
            </p:nvSpPr>
            <p:spPr bwMode="auto">
              <a:xfrm>
                <a:off x="3850" y="402"/>
                <a:ext cx="566" cy="384"/>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54" name="Rectangle 50"/>
              <p:cNvSpPr>
                <a:spLocks noChangeArrowheads="1"/>
              </p:cNvSpPr>
              <p:nvPr/>
            </p:nvSpPr>
            <p:spPr bwMode="auto">
              <a:xfrm>
                <a:off x="3776" y="786"/>
                <a:ext cx="730" cy="192"/>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73855" name="Text Box 51"/>
              <p:cNvSpPr txBox="1">
                <a:spLocks noChangeArrowheads="1"/>
              </p:cNvSpPr>
              <p:nvPr/>
            </p:nvSpPr>
            <p:spPr bwMode="auto">
              <a:xfrm>
                <a:off x="3920" y="496"/>
                <a:ext cx="443" cy="241"/>
              </a:xfrm>
              <a:prstGeom prst="rect">
                <a:avLst/>
              </a:prstGeom>
              <a:noFill/>
              <a:ln w="28575">
                <a:noFill/>
                <a:miter lim="800000"/>
                <a:headEnd/>
                <a:tailEnd/>
              </a:ln>
            </p:spPr>
            <p:txBody>
              <a:bodyPr wrap="none">
                <a:spAutoFit/>
              </a:bodyPr>
              <a:lstStyle/>
              <a:p>
                <a:pPr>
                  <a:defRPr/>
                </a:pPr>
                <a:r>
                  <a:rPr lang="en-US" sz="1400" dirty="0">
                    <a:latin typeface="+mn-lt"/>
                  </a:rPr>
                  <a:t>MRP</a:t>
                </a:r>
              </a:p>
            </p:txBody>
          </p:sp>
        </p:grpSp>
        <p:sp>
          <p:nvSpPr>
            <p:cNvPr id="73741" name="Text Box 52"/>
            <p:cNvSpPr txBox="1">
              <a:spLocks noChangeArrowheads="1"/>
            </p:cNvSpPr>
            <p:nvPr/>
          </p:nvSpPr>
          <p:spPr bwMode="auto">
            <a:xfrm>
              <a:off x="5816936" y="1336598"/>
              <a:ext cx="660439" cy="461876"/>
            </a:xfrm>
            <a:prstGeom prst="rect">
              <a:avLst/>
            </a:prstGeom>
            <a:noFill/>
            <a:ln w="28575">
              <a:solidFill>
                <a:schemeClr val="tx1"/>
              </a:solidFill>
              <a:miter lim="800000"/>
              <a:headEnd/>
              <a:tailEnd/>
            </a:ln>
          </p:spPr>
          <p:txBody>
            <a:bodyPr>
              <a:spAutoFit/>
            </a:bodyPr>
            <a:lstStyle/>
            <a:p>
              <a:pPr>
                <a:defRPr/>
              </a:pPr>
              <a:r>
                <a:rPr lang="en-US" sz="800">
                  <a:latin typeface="+mn-lt"/>
                </a:rPr>
                <a:t>MRP</a:t>
              </a:r>
            </a:p>
            <a:p>
              <a:pPr>
                <a:defRPr/>
              </a:pPr>
              <a:r>
                <a:rPr lang="en-US" sz="800">
                  <a:latin typeface="+mn-lt"/>
                </a:rPr>
                <a:t>Production</a:t>
              </a:r>
            </a:p>
            <a:p>
              <a:pPr>
                <a:defRPr/>
              </a:pPr>
              <a:r>
                <a:rPr lang="en-US" sz="800">
                  <a:latin typeface="+mn-lt"/>
                </a:rPr>
                <a:t>Schedule</a:t>
              </a:r>
            </a:p>
          </p:txBody>
        </p:sp>
        <p:sp>
          <p:nvSpPr>
            <p:cNvPr id="73742" name="Text Box 53"/>
            <p:cNvSpPr txBox="1">
              <a:spLocks noChangeArrowheads="1"/>
            </p:cNvSpPr>
            <p:nvPr/>
          </p:nvSpPr>
          <p:spPr bwMode="auto">
            <a:xfrm>
              <a:off x="5705804" y="922337"/>
              <a:ext cx="771571" cy="338075"/>
            </a:xfrm>
            <a:prstGeom prst="rect">
              <a:avLst/>
            </a:prstGeom>
            <a:noFill/>
            <a:ln w="28575">
              <a:solidFill>
                <a:schemeClr val="tx1"/>
              </a:solidFill>
              <a:miter lim="800000"/>
              <a:headEnd/>
              <a:tailEnd/>
            </a:ln>
          </p:spPr>
          <p:txBody>
            <a:bodyPr>
              <a:spAutoFit/>
            </a:bodyPr>
            <a:lstStyle/>
            <a:p>
              <a:pPr>
                <a:defRPr/>
              </a:pPr>
              <a:r>
                <a:rPr lang="en-US" sz="800" dirty="0">
                  <a:latin typeface="+mn-lt"/>
                </a:rPr>
                <a:t>Semi-Weekly</a:t>
              </a:r>
            </a:p>
            <a:p>
              <a:pPr>
                <a:defRPr/>
              </a:pPr>
              <a:r>
                <a:rPr lang="en-US" sz="800" dirty="0">
                  <a:latin typeface="+mn-lt"/>
                </a:rPr>
                <a:t>Ship Schedule</a:t>
              </a:r>
            </a:p>
          </p:txBody>
        </p:sp>
        <p:sp>
          <p:nvSpPr>
            <p:cNvPr id="73743" name="Text Box 54"/>
            <p:cNvSpPr txBox="1">
              <a:spLocks noChangeArrowheads="1"/>
            </p:cNvSpPr>
            <p:nvPr/>
          </p:nvSpPr>
          <p:spPr bwMode="auto">
            <a:xfrm>
              <a:off x="981124" y="4038021"/>
              <a:ext cx="622337" cy="244430"/>
            </a:xfrm>
            <a:prstGeom prst="rect">
              <a:avLst/>
            </a:prstGeom>
            <a:noFill/>
            <a:ln w="28575">
              <a:noFill/>
              <a:miter lim="800000"/>
              <a:headEnd/>
              <a:tailEnd/>
            </a:ln>
          </p:spPr>
          <p:txBody>
            <a:bodyPr wrap="none">
              <a:spAutoFit/>
            </a:bodyPr>
            <a:lstStyle/>
            <a:p>
              <a:pPr>
                <a:defRPr/>
              </a:pPr>
              <a:r>
                <a:rPr lang="en-US" sz="1050" dirty="0">
                  <a:latin typeface="+mn-lt"/>
                </a:rPr>
                <a:t>.5 days</a:t>
              </a:r>
            </a:p>
          </p:txBody>
        </p:sp>
        <p:sp>
          <p:nvSpPr>
            <p:cNvPr id="73744" name="Text Box 55"/>
            <p:cNvSpPr txBox="1">
              <a:spLocks noChangeArrowheads="1"/>
            </p:cNvSpPr>
            <p:nvPr/>
          </p:nvSpPr>
          <p:spPr bwMode="auto">
            <a:xfrm>
              <a:off x="2259137" y="4038021"/>
              <a:ext cx="622337" cy="244430"/>
            </a:xfrm>
            <a:prstGeom prst="rect">
              <a:avLst/>
            </a:prstGeom>
            <a:noFill/>
            <a:ln w="28575">
              <a:noFill/>
              <a:miter lim="800000"/>
              <a:headEnd/>
              <a:tailEnd/>
            </a:ln>
          </p:spPr>
          <p:txBody>
            <a:bodyPr wrap="none">
              <a:spAutoFit/>
            </a:bodyPr>
            <a:lstStyle/>
            <a:p>
              <a:pPr>
                <a:defRPr/>
              </a:pPr>
              <a:r>
                <a:rPr lang="en-US" sz="1050" dirty="0">
                  <a:latin typeface="+mn-lt"/>
                </a:rPr>
                <a:t>.5 days</a:t>
              </a:r>
            </a:p>
          </p:txBody>
        </p:sp>
        <p:sp>
          <p:nvSpPr>
            <p:cNvPr id="73745" name="Text Box 56"/>
            <p:cNvSpPr txBox="1">
              <a:spLocks noChangeArrowheads="1"/>
            </p:cNvSpPr>
            <p:nvPr/>
          </p:nvSpPr>
          <p:spPr bwMode="auto">
            <a:xfrm>
              <a:off x="3584779" y="4038021"/>
              <a:ext cx="622337" cy="244430"/>
            </a:xfrm>
            <a:prstGeom prst="rect">
              <a:avLst/>
            </a:prstGeom>
            <a:noFill/>
            <a:ln w="28575">
              <a:noFill/>
              <a:miter lim="800000"/>
              <a:headEnd/>
              <a:tailEnd/>
            </a:ln>
          </p:spPr>
          <p:txBody>
            <a:bodyPr wrap="none">
              <a:spAutoFit/>
            </a:bodyPr>
            <a:lstStyle/>
            <a:p>
              <a:pPr>
                <a:defRPr/>
              </a:pPr>
              <a:r>
                <a:rPr lang="en-US" sz="1050" dirty="0">
                  <a:latin typeface="+mn-lt"/>
                </a:rPr>
                <a:t>.2 days</a:t>
              </a:r>
            </a:p>
          </p:txBody>
        </p:sp>
        <p:sp>
          <p:nvSpPr>
            <p:cNvPr id="73746" name="Text Box 57"/>
            <p:cNvSpPr txBox="1">
              <a:spLocks noChangeArrowheads="1"/>
            </p:cNvSpPr>
            <p:nvPr/>
          </p:nvSpPr>
          <p:spPr bwMode="auto">
            <a:xfrm>
              <a:off x="4721496" y="4022149"/>
              <a:ext cx="622337" cy="244430"/>
            </a:xfrm>
            <a:prstGeom prst="rect">
              <a:avLst/>
            </a:prstGeom>
            <a:noFill/>
            <a:ln w="28575">
              <a:noFill/>
              <a:miter lim="800000"/>
              <a:headEnd/>
              <a:tailEnd/>
            </a:ln>
          </p:spPr>
          <p:txBody>
            <a:bodyPr wrap="none">
              <a:spAutoFit/>
            </a:bodyPr>
            <a:lstStyle/>
            <a:p>
              <a:pPr>
                <a:defRPr/>
              </a:pPr>
              <a:r>
                <a:rPr lang="en-US" sz="1050">
                  <a:latin typeface="+mn-lt"/>
                </a:rPr>
                <a:t>.2 days</a:t>
              </a:r>
            </a:p>
          </p:txBody>
        </p:sp>
        <p:sp>
          <p:nvSpPr>
            <p:cNvPr id="73747" name="Text Box 58"/>
            <p:cNvSpPr txBox="1">
              <a:spLocks noChangeArrowheads="1"/>
            </p:cNvSpPr>
            <p:nvPr/>
          </p:nvSpPr>
          <p:spPr bwMode="auto">
            <a:xfrm>
              <a:off x="6032849" y="4022149"/>
              <a:ext cx="698541" cy="244430"/>
            </a:xfrm>
            <a:prstGeom prst="rect">
              <a:avLst/>
            </a:prstGeom>
            <a:noFill/>
            <a:ln w="28575">
              <a:noFill/>
              <a:miter lim="800000"/>
              <a:headEnd/>
              <a:tailEnd/>
            </a:ln>
          </p:spPr>
          <p:txBody>
            <a:bodyPr wrap="none">
              <a:spAutoFit/>
            </a:bodyPr>
            <a:lstStyle/>
            <a:p>
              <a:pPr>
                <a:defRPr/>
              </a:pPr>
              <a:r>
                <a:rPr lang="en-US" sz="1050">
                  <a:latin typeface="+mn-lt"/>
                </a:rPr>
                <a:t>.25 days</a:t>
              </a:r>
            </a:p>
          </p:txBody>
        </p:sp>
        <p:sp>
          <p:nvSpPr>
            <p:cNvPr id="73748" name="Text Box 59"/>
            <p:cNvSpPr txBox="1">
              <a:spLocks noChangeArrowheads="1"/>
            </p:cNvSpPr>
            <p:nvPr/>
          </p:nvSpPr>
          <p:spPr bwMode="auto">
            <a:xfrm>
              <a:off x="7093362" y="4022149"/>
              <a:ext cx="527081" cy="244430"/>
            </a:xfrm>
            <a:prstGeom prst="rect">
              <a:avLst/>
            </a:prstGeom>
            <a:noFill/>
            <a:ln w="28575">
              <a:noFill/>
              <a:miter lim="800000"/>
              <a:headEnd/>
              <a:tailEnd/>
            </a:ln>
          </p:spPr>
          <p:txBody>
            <a:bodyPr wrap="none">
              <a:spAutoFit/>
            </a:bodyPr>
            <a:lstStyle/>
            <a:p>
              <a:pPr>
                <a:defRPr/>
              </a:pPr>
              <a:r>
                <a:rPr lang="en-US" sz="1050" dirty="0">
                  <a:latin typeface="+mn-lt"/>
                </a:rPr>
                <a:t>1 day</a:t>
              </a:r>
            </a:p>
          </p:txBody>
        </p:sp>
        <p:sp>
          <p:nvSpPr>
            <p:cNvPr id="73827" name="Line 61"/>
            <p:cNvSpPr>
              <a:spLocks noChangeShapeType="1"/>
            </p:cNvSpPr>
            <p:nvPr/>
          </p:nvSpPr>
          <p:spPr bwMode="auto">
            <a:xfrm>
              <a:off x="5212062" y="4238009"/>
              <a:ext cx="0" cy="377755"/>
            </a:xfrm>
            <a:prstGeom prst="line">
              <a:avLst/>
            </a:prstGeom>
            <a:noFill/>
            <a:ln w="28575">
              <a:solidFill>
                <a:schemeClr val="tx1"/>
              </a:solidFill>
              <a:round/>
              <a:headEnd/>
              <a:tailEnd/>
            </a:ln>
          </p:spPr>
          <p:txBody>
            <a:bodyPr/>
            <a:lstStyle/>
            <a:p>
              <a:pPr>
                <a:defRPr/>
              </a:pPr>
              <a:endParaRPr lang="en-US">
                <a:latin typeface="+mn-lt"/>
              </a:endParaRPr>
            </a:p>
          </p:txBody>
        </p:sp>
        <p:grpSp>
          <p:nvGrpSpPr>
            <p:cNvPr id="17432" name="Group 62"/>
            <p:cNvGrpSpPr>
              <a:grpSpLocks/>
            </p:cNvGrpSpPr>
            <p:nvPr/>
          </p:nvGrpSpPr>
          <p:grpSpPr bwMode="auto">
            <a:xfrm>
              <a:off x="658756" y="4237172"/>
              <a:ext cx="6841715" cy="378592"/>
              <a:chOff x="423" y="2928"/>
              <a:chExt cx="5201" cy="307"/>
            </a:xfrm>
          </p:grpSpPr>
          <p:cxnSp>
            <p:nvCxnSpPr>
              <p:cNvPr id="17516" name="AutoShape 63"/>
              <p:cNvCxnSpPr>
                <a:cxnSpLocks noChangeShapeType="1"/>
              </p:cNvCxnSpPr>
              <p:nvPr/>
            </p:nvCxnSpPr>
            <p:spPr bwMode="auto">
              <a:xfrm flipH="1">
                <a:off x="423" y="3233"/>
                <a:ext cx="33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30" name="Line 64"/>
              <p:cNvSpPr>
                <a:spLocks noChangeShapeType="1"/>
              </p:cNvSpPr>
              <p:nvPr/>
            </p:nvSpPr>
            <p:spPr bwMode="auto">
              <a:xfrm flipV="1">
                <a:off x="754" y="2943"/>
                <a:ext cx="0" cy="290"/>
              </a:xfrm>
              <a:prstGeom prst="line">
                <a:avLst/>
              </a:prstGeom>
              <a:noFill/>
              <a:ln w="28575">
                <a:solidFill>
                  <a:schemeClr val="tx1"/>
                </a:solidFill>
                <a:round/>
                <a:headEnd/>
                <a:tailEnd/>
              </a:ln>
            </p:spPr>
            <p:txBody>
              <a:bodyPr/>
              <a:lstStyle/>
              <a:p>
                <a:pPr>
                  <a:defRPr/>
                </a:pPr>
                <a:endParaRPr lang="en-US">
                  <a:latin typeface="+mn-lt"/>
                </a:endParaRPr>
              </a:p>
            </p:txBody>
          </p:sp>
          <p:sp>
            <p:nvSpPr>
              <p:cNvPr id="73831" name="Line 65"/>
              <p:cNvSpPr>
                <a:spLocks noChangeShapeType="1"/>
              </p:cNvSpPr>
              <p:nvPr/>
            </p:nvSpPr>
            <p:spPr bwMode="auto">
              <a:xfrm>
                <a:off x="754" y="2943"/>
                <a:ext cx="285" cy="0"/>
              </a:xfrm>
              <a:prstGeom prst="line">
                <a:avLst/>
              </a:prstGeom>
              <a:noFill/>
              <a:ln w="28575">
                <a:solidFill>
                  <a:schemeClr val="tx1"/>
                </a:solidFill>
                <a:round/>
                <a:headEnd/>
                <a:tailEnd/>
              </a:ln>
            </p:spPr>
            <p:txBody>
              <a:bodyPr/>
              <a:lstStyle/>
              <a:p>
                <a:pPr>
                  <a:defRPr/>
                </a:pPr>
                <a:endParaRPr lang="en-US">
                  <a:latin typeface="+mn-lt"/>
                </a:endParaRPr>
              </a:p>
            </p:txBody>
          </p:sp>
          <p:sp>
            <p:nvSpPr>
              <p:cNvPr id="73832" name="Line 66"/>
              <p:cNvSpPr>
                <a:spLocks noChangeShapeType="1"/>
              </p:cNvSpPr>
              <p:nvPr/>
            </p:nvSpPr>
            <p:spPr bwMode="auto">
              <a:xfrm>
                <a:off x="1039" y="2943"/>
                <a:ext cx="0" cy="290"/>
              </a:xfrm>
              <a:prstGeom prst="line">
                <a:avLst/>
              </a:prstGeom>
              <a:noFill/>
              <a:ln w="28575">
                <a:solidFill>
                  <a:schemeClr val="tx1"/>
                </a:solidFill>
                <a:round/>
                <a:headEnd/>
                <a:tailEnd/>
              </a:ln>
            </p:spPr>
            <p:txBody>
              <a:bodyPr/>
              <a:lstStyle/>
              <a:p>
                <a:pPr>
                  <a:defRPr/>
                </a:pPr>
                <a:endParaRPr lang="en-US">
                  <a:latin typeface="+mn-lt"/>
                </a:endParaRPr>
              </a:p>
            </p:txBody>
          </p:sp>
          <p:sp>
            <p:nvSpPr>
              <p:cNvPr id="73833" name="Line 67"/>
              <p:cNvSpPr>
                <a:spLocks noChangeShapeType="1"/>
              </p:cNvSpPr>
              <p:nvPr/>
            </p:nvSpPr>
            <p:spPr bwMode="auto">
              <a:xfrm>
                <a:off x="1039" y="3232"/>
                <a:ext cx="333" cy="0"/>
              </a:xfrm>
              <a:prstGeom prst="line">
                <a:avLst/>
              </a:prstGeom>
              <a:noFill/>
              <a:ln w="28575">
                <a:solidFill>
                  <a:schemeClr val="tx1"/>
                </a:solidFill>
                <a:round/>
                <a:headEnd/>
                <a:tailEnd/>
              </a:ln>
            </p:spPr>
            <p:txBody>
              <a:bodyPr/>
              <a:lstStyle/>
              <a:p>
                <a:pPr>
                  <a:defRPr/>
                </a:pPr>
                <a:endParaRPr lang="en-US">
                  <a:latin typeface="+mn-lt"/>
                </a:endParaRPr>
              </a:p>
            </p:txBody>
          </p:sp>
          <p:cxnSp>
            <p:nvCxnSpPr>
              <p:cNvPr id="17521" name="AutoShape 68"/>
              <p:cNvCxnSpPr>
                <a:cxnSpLocks noChangeShapeType="1"/>
              </p:cNvCxnSpPr>
              <p:nvPr/>
            </p:nvCxnSpPr>
            <p:spPr bwMode="auto">
              <a:xfrm flipH="1">
                <a:off x="1323" y="3233"/>
                <a:ext cx="40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35" name="Line 69"/>
              <p:cNvSpPr>
                <a:spLocks noChangeShapeType="1"/>
              </p:cNvSpPr>
              <p:nvPr/>
            </p:nvSpPr>
            <p:spPr bwMode="auto">
              <a:xfrm flipV="1">
                <a:off x="1731" y="2943"/>
                <a:ext cx="0" cy="290"/>
              </a:xfrm>
              <a:prstGeom prst="line">
                <a:avLst/>
              </a:prstGeom>
              <a:noFill/>
              <a:ln w="28575">
                <a:solidFill>
                  <a:schemeClr val="tx1"/>
                </a:solidFill>
                <a:round/>
                <a:headEnd/>
                <a:tailEnd/>
              </a:ln>
            </p:spPr>
            <p:txBody>
              <a:bodyPr/>
              <a:lstStyle/>
              <a:p>
                <a:pPr>
                  <a:defRPr/>
                </a:pPr>
                <a:endParaRPr lang="en-US">
                  <a:latin typeface="+mn-lt"/>
                </a:endParaRPr>
              </a:p>
            </p:txBody>
          </p:sp>
          <p:sp>
            <p:nvSpPr>
              <p:cNvPr id="73836" name="Line 70"/>
              <p:cNvSpPr>
                <a:spLocks noChangeShapeType="1"/>
              </p:cNvSpPr>
              <p:nvPr/>
            </p:nvSpPr>
            <p:spPr bwMode="auto">
              <a:xfrm>
                <a:off x="1731" y="2943"/>
                <a:ext cx="285" cy="0"/>
              </a:xfrm>
              <a:prstGeom prst="line">
                <a:avLst/>
              </a:prstGeom>
              <a:noFill/>
              <a:ln w="28575">
                <a:solidFill>
                  <a:schemeClr val="tx1"/>
                </a:solidFill>
                <a:round/>
                <a:headEnd/>
                <a:tailEnd/>
              </a:ln>
            </p:spPr>
            <p:txBody>
              <a:bodyPr/>
              <a:lstStyle/>
              <a:p>
                <a:pPr>
                  <a:defRPr/>
                </a:pPr>
                <a:endParaRPr lang="en-US">
                  <a:latin typeface="+mn-lt"/>
                </a:endParaRPr>
              </a:p>
            </p:txBody>
          </p:sp>
          <p:sp>
            <p:nvSpPr>
              <p:cNvPr id="73837" name="Line 71"/>
              <p:cNvSpPr>
                <a:spLocks noChangeShapeType="1"/>
              </p:cNvSpPr>
              <p:nvPr/>
            </p:nvSpPr>
            <p:spPr bwMode="auto">
              <a:xfrm>
                <a:off x="2016" y="2943"/>
                <a:ext cx="0" cy="290"/>
              </a:xfrm>
              <a:prstGeom prst="line">
                <a:avLst/>
              </a:prstGeom>
              <a:noFill/>
              <a:ln w="28575">
                <a:solidFill>
                  <a:schemeClr val="tx1"/>
                </a:solidFill>
                <a:round/>
                <a:headEnd/>
                <a:tailEnd/>
              </a:ln>
            </p:spPr>
            <p:txBody>
              <a:bodyPr/>
              <a:lstStyle/>
              <a:p>
                <a:pPr>
                  <a:defRPr/>
                </a:pPr>
                <a:endParaRPr lang="en-US">
                  <a:latin typeface="+mn-lt"/>
                </a:endParaRPr>
              </a:p>
            </p:txBody>
          </p:sp>
          <p:cxnSp>
            <p:nvCxnSpPr>
              <p:cNvPr id="17525" name="AutoShape 72"/>
              <p:cNvCxnSpPr>
                <a:cxnSpLocks noChangeShapeType="1"/>
                <a:stCxn id="73837" idx="1"/>
              </p:cNvCxnSpPr>
              <p:nvPr/>
            </p:nvCxnSpPr>
            <p:spPr bwMode="auto">
              <a:xfrm>
                <a:off x="2016"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7526" name="AutoShape 73"/>
              <p:cNvCxnSpPr>
                <a:cxnSpLocks noChangeShapeType="1"/>
              </p:cNvCxnSpPr>
              <p:nvPr/>
            </p:nvCxnSpPr>
            <p:spPr bwMode="auto">
              <a:xfrm flipV="1">
                <a:off x="2777" y="2945"/>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40" name="Line 74"/>
              <p:cNvSpPr>
                <a:spLocks noChangeShapeType="1"/>
              </p:cNvSpPr>
              <p:nvPr/>
            </p:nvSpPr>
            <p:spPr bwMode="auto">
              <a:xfrm>
                <a:off x="2779" y="2943"/>
                <a:ext cx="198" cy="0"/>
              </a:xfrm>
              <a:prstGeom prst="line">
                <a:avLst/>
              </a:prstGeom>
              <a:noFill/>
              <a:ln w="28575">
                <a:solidFill>
                  <a:schemeClr val="tx1"/>
                </a:solidFill>
                <a:round/>
                <a:headEnd/>
                <a:tailEnd/>
              </a:ln>
            </p:spPr>
            <p:txBody>
              <a:bodyPr/>
              <a:lstStyle/>
              <a:p>
                <a:pPr>
                  <a:defRPr/>
                </a:pPr>
                <a:endParaRPr lang="en-US">
                  <a:latin typeface="+mn-lt"/>
                </a:endParaRPr>
              </a:p>
            </p:txBody>
          </p:sp>
          <p:sp>
            <p:nvSpPr>
              <p:cNvPr id="73841" name="Line 75"/>
              <p:cNvSpPr>
                <a:spLocks noChangeShapeType="1"/>
              </p:cNvSpPr>
              <p:nvPr/>
            </p:nvSpPr>
            <p:spPr bwMode="auto">
              <a:xfrm>
                <a:off x="2991" y="2943"/>
                <a:ext cx="0" cy="299"/>
              </a:xfrm>
              <a:prstGeom prst="line">
                <a:avLst/>
              </a:prstGeom>
              <a:noFill/>
              <a:ln w="28575">
                <a:solidFill>
                  <a:schemeClr val="tx1"/>
                </a:solidFill>
                <a:round/>
                <a:headEnd/>
                <a:tailEnd/>
              </a:ln>
            </p:spPr>
            <p:txBody>
              <a:bodyPr/>
              <a:lstStyle/>
              <a:p>
                <a:pPr>
                  <a:defRPr/>
                </a:pPr>
                <a:endParaRPr lang="en-US">
                  <a:latin typeface="+mn-lt"/>
                </a:endParaRPr>
              </a:p>
            </p:txBody>
          </p:sp>
          <p:cxnSp>
            <p:nvCxnSpPr>
              <p:cNvPr id="17529" name="AutoShape 76"/>
              <p:cNvCxnSpPr>
                <a:cxnSpLocks noChangeShapeType="1"/>
              </p:cNvCxnSpPr>
              <p:nvPr/>
            </p:nvCxnSpPr>
            <p:spPr bwMode="auto">
              <a:xfrm flipH="1">
                <a:off x="3003" y="3235"/>
                <a:ext cx="597"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43" name="Line 77"/>
              <p:cNvSpPr>
                <a:spLocks noChangeShapeType="1"/>
              </p:cNvSpPr>
              <p:nvPr/>
            </p:nvSpPr>
            <p:spPr bwMode="auto">
              <a:xfrm flipV="1">
                <a:off x="3602" y="2925"/>
                <a:ext cx="0" cy="290"/>
              </a:xfrm>
              <a:prstGeom prst="line">
                <a:avLst/>
              </a:prstGeom>
              <a:noFill/>
              <a:ln w="28575">
                <a:solidFill>
                  <a:schemeClr val="tx1"/>
                </a:solidFill>
                <a:round/>
                <a:headEnd/>
                <a:tailEnd/>
              </a:ln>
            </p:spPr>
            <p:txBody>
              <a:bodyPr/>
              <a:lstStyle/>
              <a:p>
                <a:pPr>
                  <a:defRPr/>
                </a:pPr>
                <a:endParaRPr lang="en-US">
                  <a:latin typeface="+mn-lt"/>
                </a:endParaRPr>
              </a:p>
            </p:txBody>
          </p:sp>
          <p:sp>
            <p:nvSpPr>
              <p:cNvPr id="73844" name="Line 78"/>
              <p:cNvSpPr>
                <a:spLocks noChangeShapeType="1"/>
              </p:cNvSpPr>
              <p:nvPr/>
            </p:nvSpPr>
            <p:spPr bwMode="auto">
              <a:xfrm>
                <a:off x="3602" y="2925"/>
                <a:ext cx="286" cy="0"/>
              </a:xfrm>
              <a:prstGeom prst="line">
                <a:avLst/>
              </a:prstGeom>
              <a:noFill/>
              <a:ln w="28575">
                <a:solidFill>
                  <a:schemeClr val="tx1"/>
                </a:solidFill>
                <a:round/>
                <a:headEnd/>
                <a:tailEnd/>
              </a:ln>
            </p:spPr>
            <p:txBody>
              <a:bodyPr/>
              <a:lstStyle/>
              <a:p>
                <a:pPr>
                  <a:defRPr/>
                </a:pPr>
                <a:endParaRPr lang="en-US">
                  <a:latin typeface="+mn-lt"/>
                </a:endParaRPr>
              </a:p>
            </p:txBody>
          </p:sp>
          <p:cxnSp>
            <p:nvCxnSpPr>
              <p:cNvPr id="17532" name="AutoShape 79"/>
              <p:cNvCxnSpPr>
                <a:cxnSpLocks noChangeShapeType="1"/>
              </p:cNvCxnSpPr>
              <p:nvPr/>
            </p:nvCxnSpPr>
            <p:spPr bwMode="auto">
              <a:xfrm>
                <a:off x="3884"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7533" name="AutoShape 80"/>
              <p:cNvCxnSpPr>
                <a:cxnSpLocks noChangeShapeType="1"/>
              </p:cNvCxnSpPr>
              <p:nvPr/>
            </p:nvCxnSpPr>
            <p:spPr bwMode="auto">
              <a:xfrm flipV="1">
                <a:off x="4645"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47" name="Line 81"/>
              <p:cNvSpPr>
                <a:spLocks noChangeShapeType="1"/>
              </p:cNvSpPr>
              <p:nvPr/>
            </p:nvSpPr>
            <p:spPr bwMode="auto">
              <a:xfrm>
                <a:off x="4647" y="2925"/>
                <a:ext cx="198" cy="0"/>
              </a:xfrm>
              <a:prstGeom prst="line">
                <a:avLst/>
              </a:prstGeom>
              <a:noFill/>
              <a:ln w="28575">
                <a:solidFill>
                  <a:schemeClr val="tx1"/>
                </a:solidFill>
                <a:round/>
                <a:headEnd/>
                <a:tailEnd/>
              </a:ln>
            </p:spPr>
            <p:txBody>
              <a:bodyPr/>
              <a:lstStyle/>
              <a:p>
                <a:pPr>
                  <a:defRPr/>
                </a:pPr>
                <a:endParaRPr lang="en-US">
                  <a:latin typeface="+mn-lt"/>
                </a:endParaRPr>
              </a:p>
            </p:txBody>
          </p:sp>
          <p:sp>
            <p:nvSpPr>
              <p:cNvPr id="73848" name="Line 82"/>
              <p:cNvSpPr>
                <a:spLocks noChangeShapeType="1"/>
              </p:cNvSpPr>
              <p:nvPr/>
            </p:nvSpPr>
            <p:spPr bwMode="auto">
              <a:xfrm>
                <a:off x="4857" y="2929"/>
                <a:ext cx="0" cy="288"/>
              </a:xfrm>
              <a:prstGeom prst="line">
                <a:avLst/>
              </a:prstGeom>
              <a:noFill/>
              <a:ln w="28575">
                <a:solidFill>
                  <a:schemeClr val="tx1"/>
                </a:solidFill>
                <a:round/>
                <a:headEnd/>
                <a:tailEnd/>
              </a:ln>
            </p:spPr>
            <p:txBody>
              <a:bodyPr/>
              <a:lstStyle/>
              <a:p>
                <a:pPr>
                  <a:defRPr/>
                </a:pPr>
                <a:endParaRPr lang="en-US">
                  <a:latin typeface="+mn-lt"/>
                </a:endParaRPr>
              </a:p>
            </p:txBody>
          </p:sp>
          <p:cxnSp>
            <p:nvCxnSpPr>
              <p:cNvPr id="17536" name="AutoShape 83"/>
              <p:cNvCxnSpPr>
                <a:cxnSpLocks noChangeShapeType="1"/>
              </p:cNvCxnSpPr>
              <p:nvPr/>
            </p:nvCxnSpPr>
            <p:spPr bwMode="auto">
              <a:xfrm flipV="1">
                <a:off x="4873" y="3214"/>
                <a:ext cx="537" cy="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7537" name="AutoShape 84"/>
              <p:cNvCxnSpPr>
                <a:cxnSpLocks noChangeShapeType="1"/>
              </p:cNvCxnSpPr>
              <p:nvPr/>
            </p:nvCxnSpPr>
            <p:spPr bwMode="auto">
              <a:xfrm flipV="1">
                <a:off x="5410"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3851" name="Line 85"/>
              <p:cNvSpPr>
                <a:spLocks noChangeShapeType="1"/>
              </p:cNvSpPr>
              <p:nvPr/>
            </p:nvSpPr>
            <p:spPr bwMode="auto">
              <a:xfrm>
                <a:off x="5411" y="2925"/>
                <a:ext cx="198" cy="0"/>
              </a:xfrm>
              <a:prstGeom prst="line">
                <a:avLst/>
              </a:prstGeom>
              <a:noFill/>
              <a:ln w="28575">
                <a:solidFill>
                  <a:schemeClr val="tx1"/>
                </a:solidFill>
                <a:round/>
                <a:headEnd/>
                <a:tailEnd/>
              </a:ln>
            </p:spPr>
            <p:txBody>
              <a:bodyPr/>
              <a:lstStyle/>
              <a:p>
                <a:pPr>
                  <a:defRPr/>
                </a:pPr>
                <a:endParaRPr lang="en-US">
                  <a:latin typeface="+mn-lt"/>
                </a:endParaRPr>
              </a:p>
            </p:txBody>
          </p:sp>
          <p:sp>
            <p:nvSpPr>
              <p:cNvPr id="73852" name="Line 86"/>
              <p:cNvSpPr>
                <a:spLocks noChangeShapeType="1"/>
              </p:cNvSpPr>
              <p:nvPr/>
            </p:nvSpPr>
            <p:spPr bwMode="auto">
              <a:xfrm>
                <a:off x="5621" y="2929"/>
                <a:ext cx="0" cy="288"/>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73750" name="Text Box 87"/>
            <p:cNvSpPr txBox="1">
              <a:spLocks noChangeArrowheads="1"/>
            </p:cNvSpPr>
            <p:nvPr/>
          </p:nvSpPr>
          <p:spPr bwMode="auto">
            <a:xfrm>
              <a:off x="608039" y="4342765"/>
              <a:ext cx="563596" cy="244430"/>
            </a:xfrm>
            <a:prstGeom prst="rect">
              <a:avLst/>
            </a:prstGeom>
            <a:noFill/>
            <a:ln w="28575">
              <a:noFill/>
              <a:miter lim="800000"/>
              <a:headEnd/>
              <a:tailEnd/>
            </a:ln>
          </p:spPr>
          <p:txBody>
            <a:bodyPr wrap="none">
              <a:spAutoFit/>
            </a:bodyPr>
            <a:lstStyle/>
            <a:p>
              <a:pPr>
                <a:defRPr/>
              </a:pPr>
              <a:r>
                <a:rPr lang="en-US" sz="1050" dirty="0">
                  <a:latin typeface="+mn-lt"/>
                </a:rPr>
                <a:t>½ min</a:t>
              </a:r>
            </a:p>
          </p:txBody>
        </p:sp>
        <p:sp>
          <p:nvSpPr>
            <p:cNvPr id="73751" name="Text Box 88"/>
            <p:cNvSpPr txBox="1">
              <a:spLocks noChangeArrowheads="1"/>
            </p:cNvSpPr>
            <p:nvPr/>
          </p:nvSpPr>
          <p:spPr bwMode="auto">
            <a:xfrm>
              <a:off x="1662202" y="4342765"/>
              <a:ext cx="541370" cy="244430"/>
            </a:xfrm>
            <a:prstGeom prst="rect">
              <a:avLst/>
            </a:prstGeom>
            <a:noFill/>
            <a:ln w="28575">
              <a:noFill/>
              <a:miter lim="800000"/>
              <a:headEnd/>
              <a:tailEnd/>
            </a:ln>
          </p:spPr>
          <p:txBody>
            <a:bodyPr wrap="none">
              <a:spAutoFit/>
            </a:bodyPr>
            <a:lstStyle/>
            <a:p>
              <a:pPr>
                <a:defRPr/>
              </a:pPr>
              <a:r>
                <a:rPr lang="en-US" sz="1050" dirty="0">
                  <a:latin typeface="+mn-lt"/>
                </a:rPr>
                <a:t>1 min</a:t>
              </a:r>
            </a:p>
          </p:txBody>
        </p:sp>
        <p:sp>
          <p:nvSpPr>
            <p:cNvPr id="73752" name="Text Box 89"/>
            <p:cNvSpPr txBox="1">
              <a:spLocks noChangeArrowheads="1"/>
            </p:cNvSpPr>
            <p:nvPr/>
          </p:nvSpPr>
          <p:spPr bwMode="auto">
            <a:xfrm>
              <a:off x="2856072" y="4342765"/>
              <a:ext cx="617575" cy="244430"/>
            </a:xfrm>
            <a:prstGeom prst="rect">
              <a:avLst/>
            </a:prstGeom>
            <a:noFill/>
            <a:ln w="28575">
              <a:noFill/>
              <a:miter lim="800000"/>
              <a:headEnd/>
              <a:tailEnd/>
            </a:ln>
          </p:spPr>
          <p:txBody>
            <a:bodyPr wrap="none">
              <a:spAutoFit/>
            </a:bodyPr>
            <a:lstStyle/>
            <a:p>
              <a:pPr>
                <a:defRPr/>
              </a:pPr>
              <a:r>
                <a:rPr lang="en-US" sz="1050" dirty="0">
                  <a:latin typeface="+mn-lt"/>
                </a:rPr>
                <a:t>10 min</a:t>
              </a:r>
            </a:p>
          </p:txBody>
        </p:sp>
        <p:sp>
          <p:nvSpPr>
            <p:cNvPr id="73753" name="Text Box 90"/>
            <p:cNvSpPr txBox="1">
              <a:spLocks noChangeArrowheads="1"/>
            </p:cNvSpPr>
            <p:nvPr/>
          </p:nvSpPr>
          <p:spPr bwMode="auto">
            <a:xfrm>
              <a:off x="4188064" y="4342765"/>
              <a:ext cx="541369" cy="244430"/>
            </a:xfrm>
            <a:prstGeom prst="rect">
              <a:avLst/>
            </a:prstGeom>
            <a:noFill/>
            <a:ln w="28575">
              <a:noFill/>
              <a:miter lim="800000"/>
              <a:headEnd/>
              <a:tailEnd/>
            </a:ln>
          </p:spPr>
          <p:txBody>
            <a:bodyPr wrap="none">
              <a:spAutoFit/>
            </a:bodyPr>
            <a:lstStyle/>
            <a:p>
              <a:pPr>
                <a:defRPr/>
              </a:pPr>
              <a:r>
                <a:rPr lang="en-US" sz="1050" dirty="0">
                  <a:latin typeface="+mn-lt"/>
                </a:rPr>
                <a:t>1 min</a:t>
              </a:r>
            </a:p>
          </p:txBody>
        </p:sp>
        <p:sp>
          <p:nvSpPr>
            <p:cNvPr id="73754" name="Text Box 91"/>
            <p:cNvSpPr txBox="1">
              <a:spLocks noChangeArrowheads="1"/>
            </p:cNvSpPr>
            <p:nvPr/>
          </p:nvSpPr>
          <p:spPr bwMode="auto">
            <a:xfrm>
              <a:off x="5451789" y="4342765"/>
              <a:ext cx="541369" cy="244430"/>
            </a:xfrm>
            <a:prstGeom prst="rect">
              <a:avLst/>
            </a:prstGeom>
            <a:noFill/>
            <a:ln w="28575">
              <a:noFill/>
              <a:miter lim="800000"/>
              <a:headEnd/>
              <a:tailEnd/>
            </a:ln>
          </p:spPr>
          <p:txBody>
            <a:bodyPr wrap="none">
              <a:spAutoFit/>
            </a:bodyPr>
            <a:lstStyle/>
            <a:p>
              <a:pPr>
                <a:defRPr/>
              </a:pPr>
              <a:r>
                <a:rPr lang="en-US" sz="1050" dirty="0">
                  <a:latin typeface="+mn-lt"/>
                </a:rPr>
                <a:t>7 min</a:t>
              </a:r>
            </a:p>
          </p:txBody>
        </p:sp>
        <p:sp>
          <p:nvSpPr>
            <p:cNvPr id="73755" name="Text Box 92"/>
            <p:cNvSpPr txBox="1">
              <a:spLocks noChangeArrowheads="1"/>
            </p:cNvSpPr>
            <p:nvPr/>
          </p:nvSpPr>
          <p:spPr bwMode="auto">
            <a:xfrm>
              <a:off x="6551992" y="4342765"/>
              <a:ext cx="541370" cy="244430"/>
            </a:xfrm>
            <a:prstGeom prst="rect">
              <a:avLst/>
            </a:prstGeom>
            <a:noFill/>
            <a:ln w="28575">
              <a:noFill/>
              <a:miter lim="800000"/>
              <a:headEnd/>
              <a:tailEnd/>
            </a:ln>
          </p:spPr>
          <p:txBody>
            <a:bodyPr wrap="none">
              <a:spAutoFit/>
            </a:bodyPr>
            <a:lstStyle/>
            <a:p>
              <a:pPr>
                <a:defRPr/>
              </a:pPr>
              <a:r>
                <a:rPr lang="en-US" sz="1050" dirty="0">
                  <a:latin typeface="+mn-lt"/>
                </a:rPr>
                <a:t>5 min</a:t>
              </a:r>
            </a:p>
          </p:txBody>
        </p:sp>
        <p:sp>
          <p:nvSpPr>
            <p:cNvPr id="73758" name="Text Box 95"/>
            <p:cNvSpPr txBox="1">
              <a:spLocks noChangeArrowheads="1"/>
            </p:cNvSpPr>
            <p:nvPr/>
          </p:nvSpPr>
          <p:spPr bwMode="auto">
            <a:xfrm>
              <a:off x="2127367" y="1100104"/>
              <a:ext cx="2011481" cy="444417"/>
            </a:xfrm>
            <a:prstGeom prst="rect">
              <a:avLst/>
            </a:prstGeom>
            <a:noFill/>
            <a:ln w="28575">
              <a:solidFill>
                <a:schemeClr val="tx1"/>
              </a:solidFill>
              <a:miter lim="800000"/>
              <a:headEnd/>
              <a:tailEnd/>
            </a:ln>
          </p:spPr>
          <p:txBody>
            <a:bodyPr wrap="none">
              <a:spAutoFit/>
            </a:bodyPr>
            <a:lstStyle/>
            <a:p>
              <a:pPr algn="ctr">
                <a:defRPr/>
              </a:pPr>
              <a:r>
                <a:rPr lang="en-US" sz="1200" dirty="0">
                  <a:latin typeface="+mn-lt"/>
                </a:rPr>
                <a:t>Order Entry Process</a:t>
              </a:r>
            </a:p>
            <a:p>
              <a:pPr algn="ctr">
                <a:defRPr/>
              </a:pPr>
              <a:r>
                <a:rPr lang="en-US" sz="1200" dirty="0">
                  <a:latin typeface="+mn-lt"/>
                </a:rPr>
                <a:t>Current State  - Sept. 2007</a:t>
              </a:r>
            </a:p>
          </p:txBody>
        </p:sp>
        <p:grpSp>
          <p:nvGrpSpPr>
            <p:cNvPr id="17440" name="Group 97"/>
            <p:cNvGrpSpPr>
              <a:grpSpLocks/>
            </p:cNvGrpSpPr>
            <p:nvPr/>
          </p:nvGrpSpPr>
          <p:grpSpPr bwMode="auto">
            <a:xfrm>
              <a:off x="354884" y="2333115"/>
              <a:ext cx="1133929" cy="1368850"/>
              <a:chOff x="192" y="1525"/>
              <a:chExt cx="862" cy="1110"/>
            </a:xfrm>
          </p:grpSpPr>
          <p:sp>
            <p:nvSpPr>
              <p:cNvPr id="73820" name="Text Box 98"/>
              <p:cNvSpPr txBox="1">
                <a:spLocks noChangeArrowheads="1"/>
              </p:cNvSpPr>
              <p:nvPr/>
            </p:nvSpPr>
            <p:spPr bwMode="auto">
              <a:xfrm>
                <a:off x="195" y="2274"/>
                <a:ext cx="565" cy="358"/>
              </a:xfrm>
              <a:prstGeom prst="rect">
                <a:avLst/>
              </a:prstGeom>
              <a:noFill/>
              <a:ln w="28575">
                <a:solidFill>
                  <a:schemeClr val="tx1"/>
                </a:solidFill>
                <a:miter lim="800000"/>
                <a:headEnd/>
                <a:tailEnd/>
              </a:ln>
            </p:spPr>
            <p:txBody>
              <a:bodyPr wrap="none">
                <a:spAutoFit/>
              </a:bodyPr>
              <a:lstStyle/>
              <a:p>
                <a:pPr>
                  <a:defRPr/>
                </a:pPr>
                <a:r>
                  <a:rPr lang="en-US" sz="800">
                    <a:latin typeface="+mn-lt"/>
                  </a:rPr>
                  <a:t>P/T = ½ min</a:t>
                </a:r>
              </a:p>
              <a:p>
                <a:pPr>
                  <a:defRPr/>
                </a:pPr>
                <a:r>
                  <a:rPr lang="en-US" sz="800">
                    <a:latin typeface="+mn-lt"/>
                  </a:rPr>
                  <a:t>Batch = 4</a:t>
                </a:r>
              </a:p>
              <a:p>
                <a:pPr>
                  <a:defRPr/>
                </a:pPr>
                <a:r>
                  <a:rPr lang="en-US" sz="800">
                    <a:latin typeface="+mn-lt"/>
                  </a:rPr>
                  <a:t>hours</a:t>
                </a:r>
              </a:p>
            </p:txBody>
          </p:sp>
          <p:grpSp>
            <p:nvGrpSpPr>
              <p:cNvPr id="17510" name="Group 99"/>
              <p:cNvGrpSpPr>
                <a:grpSpLocks/>
              </p:cNvGrpSpPr>
              <p:nvPr/>
            </p:nvGrpSpPr>
            <p:grpSpPr bwMode="auto">
              <a:xfrm>
                <a:off x="842" y="1525"/>
                <a:ext cx="212" cy="308"/>
                <a:chOff x="1383" y="1036"/>
                <a:chExt cx="212" cy="308"/>
              </a:xfrm>
            </p:grpSpPr>
            <p:grpSp>
              <p:nvGrpSpPr>
                <p:cNvPr id="17511" name="Group 100"/>
                <p:cNvGrpSpPr>
                  <a:grpSpLocks/>
                </p:cNvGrpSpPr>
                <p:nvPr/>
              </p:nvGrpSpPr>
              <p:grpSpPr bwMode="auto">
                <a:xfrm>
                  <a:off x="1415" y="1036"/>
                  <a:ext cx="141" cy="143"/>
                  <a:chOff x="1395" y="1008"/>
                  <a:chExt cx="233" cy="128"/>
                </a:xfrm>
              </p:grpSpPr>
              <p:sp>
                <p:nvSpPr>
                  <p:cNvPr id="73824" name="Arc 101"/>
                  <p:cNvSpPr>
                    <a:spLocks/>
                  </p:cNvSpPr>
                  <p:nvPr/>
                </p:nvSpPr>
                <p:spPr bwMode="auto">
                  <a:xfrm flipV="1">
                    <a:off x="1422" y="1080"/>
                    <a:ext cx="233" cy="60"/>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25" name="Arc 102"/>
                  <p:cNvSpPr>
                    <a:spLocks/>
                  </p:cNvSpPr>
                  <p:nvPr/>
                </p:nvSpPr>
                <p:spPr bwMode="auto">
                  <a:xfrm flipV="1">
                    <a:off x="1422"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26" name="Arc 103"/>
                  <p:cNvSpPr>
                    <a:spLocks/>
                  </p:cNvSpPr>
                  <p:nvPr/>
                </p:nvSpPr>
                <p:spPr bwMode="auto">
                  <a:xfrm flipV="1">
                    <a:off x="1422" y="1042"/>
                    <a:ext cx="233" cy="61"/>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grpSp>
            <p:sp>
              <p:nvSpPr>
                <p:cNvPr id="73823" name="Text Box 104"/>
                <p:cNvSpPr txBox="1">
                  <a:spLocks noChangeArrowheads="1"/>
                </p:cNvSpPr>
                <p:nvPr/>
              </p:nvSpPr>
              <p:spPr bwMode="auto">
                <a:xfrm>
                  <a:off x="1383" y="1200"/>
                  <a:ext cx="212" cy="144"/>
                </a:xfrm>
                <a:prstGeom prst="rect">
                  <a:avLst/>
                </a:prstGeom>
                <a:noFill/>
                <a:ln w="28575">
                  <a:solidFill>
                    <a:schemeClr val="tx1"/>
                  </a:solidFill>
                  <a:miter lim="800000"/>
                  <a:headEnd/>
                  <a:tailEnd/>
                </a:ln>
              </p:spPr>
              <p:txBody>
                <a:bodyPr wrap="none">
                  <a:spAutoFit/>
                </a:bodyPr>
                <a:lstStyle/>
                <a:p>
                  <a:pPr algn="ctr">
                    <a:defRPr/>
                  </a:pPr>
                  <a:r>
                    <a:rPr lang="en-US" sz="600">
                      <a:latin typeface="+mn-lt"/>
                    </a:rPr>
                    <a:t>IN</a:t>
                  </a:r>
                </a:p>
              </p:txBody>
            </p:sp>
          </p:grpSp>
        </p:grpSp>
        <p:grpSp>
          <p:nvGrpSpPr>
            <p:cNvPr id="17441" name="Group 105"/>
            <p:cNvGrpSpPr>
              <a:grpSpLocks/>
            </p:cNvGrpSpPr>
            <p:nvPr/>
          </p:nvGrpSpPr>
          <p:grpSpPr bwMode="auto">
            <a:xfrm>
              <a:off x="1428304" y="2333115"/>
              <a:ext cx="1258898" cy="1368850"/>
              <a:chOff x="1056" y="1525"/>
              <a:chExt cx="957" cy="1110"/>
            </a:xfrm>
          </p:grpSpPr>
          <p:sp>
            <p:nvSpPr>
              <p:cNvPr id="73813" name="Text Box 106"/>
              <p:cNvSpPr txBox="1">
                <a:spLocks noChangeArrowheads="1"/>
              </p:cNvSpPr>
              <p:nvPr/>
            </p:nvSpPr>
            <p:spPr bwMode="auto">
              <a:xfrm>
                <a:off x="1056" y="2274"/>
                <a:ext cx="701" cy="358"/>
              </a:xfrm>
              <a:prstGeom prst="rect">
                <a:avLst/>
              </a:prstGeom>
              <a:noFill/>
              <a:ln w="28575">
                <a:solidFill>
                  <a:schemeClr val="tx1"/>
                </a:solidFill>
                <a:miter lim="800000"/>
                <a:headEnd/>
                <a:tailEnd/>
              </a:ln>
            </p:spPr>
            <p:txBody>
              <a:bodyPr wrap="none">
                <a:spAutoFit/>
              </a:bodyPr>
              <a:lstStyle/>
              <a:p>
                <a:pPr>
                  <a:defRPr/>
                </a:pPr>
                <a:r>
                  <a:rPr lang="en-US" sz="800" dirty="0">
                    <a:latin typeface="+mn-lt"/>
                  </a:rPr>
                  <a:t>P/T = 1 min</a:t>
                </a:r>
              </a:p>
              <a:p>
                <a:pPr>
                  <a:defRPr/>
                </a:pPr>
                <a:r>
                  <a:rPr lang="en-US" sz="800" dirty="0">
                    <a:latin typeface="+mn-lt"/>
                  </a:rPr>
                  <a:t>% Accept = 90%</a:t>
                </a:r>
              </a:p>
              <a:p>
                <a:pPr>
                  <a:defRPr/>
                </a:pPr>
                <a:r>
                  <a:rPr lang="en-US" sz="800" dirty="0">
                    <a:latin typeface="+mn-lt"/>
                  </a:rPr>
                  <a:t>Batch = 4 hours</a:t>
                </a:r>
              </a:p>
            </p:txBody>
          </p:sp>
          <p:grpSp>
            <p:nvGrpSpPr>
              <p:cNvPr id="17503" name="Group 107"/>
              <p:cNvGrpSpPr>
                <a:grpSpLocks/>
              </p:cNvGrpSpPr>
              <p:nvPr/>
            </p:nvGrpSpPr>
            <p:grpSpPr bwMode="auto">
              <a:xfrm>
                <a:off x="1801" y="1525"/>
                <a:ext cx="212" cy="308"/>
                <a:chOff x="1383" y="1036"/>
                <a:chExt cx="212" cy="308"/>
              </a:xfrm>
            </p:grpSpPr>
            <p:grpSp>
              <p:nvGrpSpPr>
                <p:cNvPr id="17504" name="Group 108"/>
                <p:cNvGrpSpPr>
                  <a:grpSpLocks/>
                </p:cNvGrpSpPr>
                <p:nvPr/>
              </p:nvGrpSpPr>
              <p:grpSpPr bwMode="auto">
                <a:xfrm>
                  <a:off x="1415" y="1036"/>
                  <a:ext cx="141" cy="143"/>
                  <a:chOff x="1395" y="1008"/>
                  <a:chExt cx="233" cy="128"/>
                </a:xfrm>
              </p:grpSpPr>
              <p:sp>
                <p:nvSpPr>
                  <p:cNvPr id="73817" name="Arc 109"/>
                  <p:cNvSpPr>
                    <a:spLocks/>
                  </p:cNvSpPr>
                  <p:nvPr/>
                </p:nvSpPr>
                <p:spPr bwMode="auto">
                  <a:xfrm flipV="1">
                    <a:off x="1422" y="1080"/>
                    <a:ext cx="233" cy="60"/>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18" name="Arc 110"/>
                  <p:cNvSpPr>
                    <a:spLocks/>
                  </p:cNvSpPr>
                  <p:nvPr/>
                </p:nvSpPr>
                <p:spPr bwMode="auto">
                  <a:xfrm flipV="1">
                    <a:off x="1422"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19" name="Arc 111"/>
                  <p:cNvSpPr>
                    <a:spLocks/>
                  </p:cNvSpPr>
                  <p:nvPr/>
                </p:nvSpPr>
                <p:spPr bwMode="auto">
                  <a:xfrm flipV="1">
                    <a:off x="1422" y="1042"/>
                    <a:ext cx="233" cy="61"/>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grpSp>
            <p:sp>
              <p:nvSpPr>
                <p:cNvPr id="73816" name="Text Box 112"/>
                <p:cNvSpPr txBox="1">
                  <a:spLocks noChangeArrowheads="1"/>
                </p:cNvSpPr>
                <p:nvPr/>
              </p:nvSpPr>
              <p:spPr bwMode="auto">
                <a:xfrm>
                  <a:off x="1383" y="1200"/>
                  <a:ext cx="212" cy="144"/>
                </a:xfrm>
                <a:prstGeom prst="rect">
                  <a:avLst/>
                </a:prstGeom>
                <a:noFill/>
                <a:ln w="28575">
                  <a:solidFill>
                    <a:schemeClr val="tx1"/>
                  </a:solidFill>
                  <a:miter lim="800000"/>
                  <a:headEnd/>
                  <a:tailEnd/>
                </a:ln>
              </p:spPr>
              <p:txBody>
                <a:bodyPr wrap="none">
                  <a:spAutoFit/>
                </a:bodyPr>
                <a:lstStyle/>
                <a:p>
                  <a:pPr algn="ctr">
                    <a:defRPr/>
                  </a:pPr>
                  <a:r>
                    <a:rPr lang="en-US" sz="600">
                      <a:latin typeface="+mn-lt"/>
                    </a:rPr>
                    <a:t>IN</a:t>
                  </a:r>
                </a:p>
              </p:txBody>
            </p:sp>
          </p:grpSp>
        </p:grpSp>
        <p:grpSp>
          <p:nvGrpSpPr>
            <p:cNvPr id="17442" name="Group 113"/>
            <p:cNvGrpSpPr>
              <a:grpSpLocks/>
            </p:cNvGrpSpPr>
            <p:nvPr/>
          </p:nvGrpSpPr>
          <p:grpSpPr bwMode="auto">
            <a:xfrm>
              <a:off x="2754287" y="2333115"/>
              <a:ext cx="1215487" cy="1487236"/>
              <a:chOff x="2056" y="1525"/>
              <a:chExt cx="924" cy="1206"/>
            </a:xfrm>
          </p:grpSpPr>
          <p:sp>
            <p:nvSpPr>
              <p:cNvPr id="73806" name="Text Box 114"/>
              <p:cNvSpPr txBox="1">
                <a:spLocks noChangeArrowheads="1"/>
              </p:cNvSpPr>
              <p:nvPr/>
            </p:nvSpPr>
            <p:spPr bwMode="auto">
              <a:xfrm>
                <a:off x="2056" y="2276"/>
                <a:ext cx="682" cy="458"/>
              </a:xfrm>
              <a:prstGeom prst="rect">
                <a:avLst/>
              </a:prstGeom>
              <a:noFill/>
              <a:ln w="28575">
                <a:solidFill>
                  <a:schemeClr val="tx1"/>
                </a:solidFill>
                <a:miter lim="800000"/>
                <a:headEnd/>
                <a:tailEnd/>
              </a:ln>
            </p:spPr>
            <p:txBody>
              <a:bodyPr>
                <a:spAutoFit/>
              </a:bodyPr>
              <a:lstStyle/>
              <a:p>
                <a:pPr>
                  <a:defRPr/>
                </a:pPr>
                <a:r>
                  <a:rPr lang="en-US" sz="800">
                    <a:latin typeface="+mn-lt"/>
                  </a:rPr>
                  <a:t>P/T = 10 min</a:t>
                </a:r>
              </a:p>
              <a:p>
                <a:pPr>
                  <a:defRPr/>
                </a:pPr>
                <a:r>
                  <a:rPr lang="en-US" sz="800">
                    <a:latin typeface="+mn-lt"/>
                  </a:rPr>
                  <a:t>% C&amp;A = 60%</a:t>
                </a:r>
              </a:p>
              <a:p>
                <a:pPr>
                  <a:defRPr/>
                </a:pPr>
                <a:r>
                  <a:rPr lang="en-US" sz="800">
                    <a:latin typeface="+mn-lt"/>
                  </a:rPr>
                  <a:t>Batch = 1.6 hours</a:t>
                </a:r>
              </a:p>
            </p:txBody>
          </p:sp>
          <p:grpSp>
            <p:nvGrpSpPr>
              <p:cNvPr id="17496" name="Group 115"/>
              <p:cNvGrpSpPr>
                <a:grpSpLocks/>
              </p:cNvGrpSpPr>
              <p:nvPr/>
            </p:nvGrpSpPr>
            <p:grpSpPr bwMode="auto">
              <a:xfrm>
                <a:off x="2768" y="1525"/>
                <a:ext cx="212" cy="308"/>
                <a:chOff x="1383" y="1036"/>
                <a:chExt cx="212" cy="308"/>
              </a:xfrm>
            </p:grpSpPr>
            <p:grpSp>
              <p:nvGrpSpPr>
                <p:cNvPr id="17497" name="Group 116"/>
                <p:cNvGrpSpPr>
                  <a:grpSpLocks/>
                </p:cNvGrpSpPr>
                <p:nvPr/>
              </p:nvGrpSpPr>
              <p:grpSpPr bwMode="auto">
                <a:xfrm>
                  <a:off x="1415" y="1036"/>
                  <a:ext cx="141" cy="143"/>
                  <a:chOff x="1395" y="1008"/>
                  <a:chExt cx="233" cy="128"/>
                </a:xfrm>
              </p:grpSpPr>
              <p:sp>
                <p:nvSpPr>
                  <p:cNvPr id="73810" name="Arc 117"/>
                  <p:cNvSpPr>
                    <a:spLocks/>
                  </p:cNvSpPr>
                  <p:nvPr/>
                </p:nvSpPr>
                <p:spPr bwMode="auto">
                  <a:xfrm flipV="1">
                    <a:off x="1422" y="1080"/>
                    <a:ext cx="233" cy="60"/>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11" name="Arc 118"/>
                  <p:cNvSpPr>
                    <a:spLocks/>
                  </p:cNvSpPr>
                  <p:nvPr/>
                </p:nvSpPr>
                <p:spPr bwMode="auto">
                  <a:xfrm flipV="1">
                    <a:off x="1422"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12" name="Arc 119"/>
                  <p:cNvSpPr>
                    <a:spLocks/>
                  </p:cNvSpPr>
                  <p:nvPr/>
                </p:nvSpPr>
                <p:spPr bwMode="auto">
                  <a:xfrm flipV="1">
                    <a:off x="1422" y="1042"/>
                    <a:ext cx="233" cy="61"/>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grpSp>
            <p:sp>
              <p:nvSpPr>
                <p:cNvPr id="73809" name="Text Box 120"/>
                <p:cNvSpPr txBox="1">
                  <a:spLocks noChangeArrowheads="1"/>
                </p:cNvSpPr>
                <p:nvPr/>
              </p:nvSpPr>
              <p:spPr bwMode="auto">
                <a:xfrm>
                  <a:off x="1383" y="1200"/>
                  <a:ext cx="212" cy="144"/>
                </a:xfrm>
                <a:prstGeom prst="rect">
                  <a:avLst/>
                </a:prstGeom>
                <a:noFill/>
                <a:ln w="28575">
                  <a:solidFill>
                    <a:schemeClr val="tx1"/>
                  </a:solidFill>
                  <a:miter lim="800000"/>
                  <a:headEnd/>
                  <a:tailEnd/>
                </a:ln>
              </p:spPr>
              <p:txBody>
                <a:bodyPr wrap="none">
                  <a:spAutoFit/>
                </a:bodyPr>
                <a:lstStyle/>
                <a:p>
                  <a:pPr algn="ctr">
                    <a:defRPr/>
                  </a:pPr>
                  <a:r>
                    <a:rPr lang="en-US" sz="600">
                      <a:solidFill>
                        <a:srgbClr val="000000"/>
                      </a:solidFill>
                      <a:latin typeface="+mn-lt"/>
                    </a:rPr>
                    <a:t>IN</a:t>
                  </a:r>
                </a:p>
              </p:txBody>
            </p:sp>
          </p:grpSp>
        </p:grpSp>
        <p:grpSp>
          <p:nvGrpSpPr>
            <p:cNvPr id="17443" name="Group 121"/>
            <p:cNvGrpSpPr>
              <a:grpSpLocks/>
            </p:cNvGrpSpPr>
            <p:nvPr/>
          </p:nvGrpSpPr>
          <p:grpSpPr bwMode="auto">
            <a:xfrm>
              <a:off x="4078962" y="2333116"/>
              <a:ext cx="1026061" cy="1492171"/>
              <a:chOff x="3071" y="1525"/>
              <a:chExt cx="780" cy="1210"/>
            </a:xfrm>
          </p:grpSpPr>
          <p:sp>
            <p:nvSpPr>
              <p:cNvPr id="73799" name="Text Box 122"/>
              <p:cNvSpPr txBox="1">
                <a:spLocks noChangeArrowheads="1"/>
              </p:cNvSpPr>
              <p:nvPr/>
            </p:nvSpPr>
            <p:spPr bwMode="auto">
              <a:xfrm>
                <a:off x="3071" y="2259"/>
                <a:ext cx="578" cy="476"/>
              </a:xfrm>
              <a:prstGeom prst="rect">
                <a:avLst/>
              </a:prstGeom>
              <a:noFill/>
              <a:ln w="28575">
                <a:solidFill>
                  <a:schemeClr val="tx1"/>
                </a:solidFill>
                <a:miter lim="800000"/>
                <a:headEnd/>
                <a:tailEnd/>
              </a:ln>
            </p:spPr>
            <p:txBody>
              <a:bodyPr>
                <a:spAutoFit/>
              </a:bodyPr>
              <a:lstStyle/>
              <a:p>
                <a:pPr>
                  <a:defRPr/>
                </a:pPr>
                <a:r>
                  <a:rPr lang="en-US" sz="800" dirty="0">
                    <a:latin typeface="+mn-lt"/>
                  </a:rPr>
                  <a:t>P/T = 1 min</a:t>
                </a:r>
              </a:p>
              <a:p>
                <a:pPr>
                  <a:defRPr/>
                </a:pPr>
                <a:r>
                  <a:rPr lang="en-US" sz="800" dirty="0">
                    <a:latin typeface="+mn-lt"/>
                  </a:rPr>
                  <a:t>%C&amp;A = 75%</a:t>
                </a:r>
              </a:p>
              <a:p>
                <a:pPr>
                  <a:defRPr/>
                </a:pPr>
                <a:r>
                  <a:rPr lang="en-US" sz="800" dirty="0">
                    <a:latin typeface="+mn-lt"/>
                  </a:rPr>
                  <a:t>Batch = 1.6 hours</a:t>
                </a:r>
              </a:p>
            </p:txBody>
          </p:sp>
          <p:grpSp>
            <p:nvGrpSpPr>
              <p:cNvPr id="17489" name="Group 123"/>
              <p:cNvGrpSpPr>
                <a:grpSpLocks/>
              </p:cNvGrpSpPr>
              <p:nvPr/>
            </p:nvGrpSpPr>
            <p:grpSpPr bwMode="auto">
              <a:xfrm>
                <a:off x="3639" y="1525"/>
                <a:ext cx="212" cy="308"/>
                <a:chOff x="1383" y="1036"/>
                <a:chExt cx="212" cy="308"/>
              </a:xfrm>
            </p:grpSpPr>
            <p:grpSp>
              <p:nvGrpSpPr>
                <p:cNvPr id="17490" name="Group 124"/>
                <p:cNvGrpSpPr>
                  <a:grpSpLocks/>
                </p:cNvGrpSpPr>
                <p:nvPr/>
              </p:nvGrpSpPr>
              <p:grpSpPr bwMode="auto">
                <a:xfrm>
                  <a:off x="1415" y="1036"/>
                  <a:ext cx="141" cy="143"/>
                  <a:chOff x="1395" y="1008"/>
                  <a:chExt cx="233" cy="128"/>
                </a:xfrm>
              </p:grpSpPr>
              <p:sp>
                <p:nvSpPr>
                  <p:cNvPr id="73803" name="Arc 125"/>
                  <p:cNvSpPr>
                    <a:spLocks/>
                  </p:cNvSpPr>
                  <p:nvPr/>
                </p:nvSpPr>
                <p:spPr bwMode="auto">
                  <a:xfrm flipV="1">
                    <a:off x="1422" y="1080"/>
                    <a:ext cx="233" cy="60"/>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04" name="Arc 126"/>
                  <p:cNvSpPr>
                    <a:spLocks/>
                  </p:cNvSpPr>
                  <p:nvPr/>
                </p:nvSpPr>
                <p:spPr bwMode="auto">
                  <a:xfrm flipV="1">
                    <a:off x="1422"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805" name="Arc 127"/>
                  <p:cNvSpPr>
                    <a:spLocks/>
                  </p:cNvSpPr>
                  <p:nvPr/>
                </p:nvSpPr>
                <p:spPr bwMode="auto">
                  <a:xfrm flipV="1">
                    <a:off x="1422" y="1042"/>
                    <a:ext cx="233" cy="61"/>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grpSp>
            <p:sp>
              <p:nvSpPr>
                <p:cNvPr id="73802" name="Text Box 128"/>
                <p:cNvSpPr txBox="1">
                  <a:spLocks noChangeArrowheads="1"/>
                </p:cNvSpPr>
                <p:nvPr/>
              </p:nvSpPr>
              <p:spPr bwMode="auto">
                <a:xfrm>
                  <a:off x="1383" y="1200"/>
                  <a:ext cx="212" cy="144"/>
                </a:xfrm>
                <a:prstGeom prst="rect">
                  <a:avLst/>
                </a:prstGeom>
                <a:noFill/>
                <a:ln w="28575">
                  <a:solidFill>
                    <a:schemeClr val="tx1"/>
                  </a:solidFill>
                  <a:miter lim="800000"/>
                  <a:headEnd/>
                  <a:tailEnd/>
                </a:ln>
              </p:spPr>
              <p:txBody>
                <a:bodyPr wrap="none">
                  <a:spAutoFit/>
                </a:bodyPr>
                <a:lstStyle/>
                <a:p>
                  <a:pPr algn="ctr">
                    <a:defRPr/>
                  </a:pPr>
                  <a:r>
                    <a:rPr lang="en-US" sz="600">
                      <a:solidFill>
                        <a:srgbClr val="000000"/>
                      </a:solidFill>
                      <a:latin typeface="+mn-lt"/>
                    </a:rPr>
                    <a:t>IN</a:t>
                  </a:r>
                </a:p>
              </p:txBody>
            </p:sp>
          </p:grpSp>
        </p:grpSp>
        <p:sp>
          <p:nvSpPr>
            <p:cNvPr id="73792" name="Text Box 130"/>
            <p:cNvSpPr txBox="1">
              <a:spLocks noChangeArrowheads="1"/>
            </p:cNvSpPr>
            <p:nvPr/>
          </p:nvSpPr>
          <p:spPr bwMode="auto">
            <a:xfrm>
              <a:off x="5262865" y="3274575"/>
              <a:ext cx="870002" cy="461877"/>
            </a:xfrm>
            <a:prstGeom prst="rect">
              <a:avLst/>
            </a:prstGeom>
            <a:noFill/>
            <a:ln w="28575">
              <a:solidFill>
                <a:schemeClr val="tx1"/>
              </a:solidFill>
              <a:miter lim="800000"/>
              <a:headEnd/>
              <a:tailEnd/>
            </a:ln>
          </p:spPr>
          <p:txBody>
            <a:bodyPr>
              <a:spAutoFit/>
            </a:bodyPr>
            <a:lstStyle/>
            <a:p>
              <a:pPr>
                <a:defRPr/>
              </a:pPr>
              <a:r>
                <a:rPr lang="en-US" sz="800" dirty="0">
                  <a:latin typeface="+mn-lt"/>
                </a:rPr>
                <a:t>P/T =7 min</a:t>
              </a:r>
            </a:p>
            <a:p>
              <a:pPr>
                <a:defRPr/>
              </a:pPr>
              <a:r>
                <a:rPr lang="en-US" sz="800" dirty="0">
                  <a:latin typeface="+mn-lt"/>
                </a:rPr>
                <a:t>%C&amp;A = 85%</a:t>
              </a:r>
            </a:p>
            <a:p>
              <a:pPr>
                <a:defRPr/>
              </a:pPr>
              <a:r>
                <a:rPr lang="en-US" sz="800" dirty="0">
                  <a:latin typeface="+mn-lt"/>
                </a:rPr>
                <a:t>Batch = 2 hours</a:t>
              </a:r>
            </a:p>
          </p:txBody>
        </p:sp>
        <p:grpSp>
          <p:nvGrpSpPr>
            <p:cNvPr id="17445" name="Group 131"/>
            <p:cNvGrpSpPr>
              <a:grpSpLocks/>
            </p:cNvGrpSpPr>
            <p:nvPr/>
          </p:nvGrpSpPr>
          <p:grpSpPr bwMode="auto">
            <a:xfrm>
              <a:off x="6198122" y="2333115"/>
              <a:ext cx="278878" cy="379825"/>
              <a:chOff x="1383" y="1036"/>
              <a:chExt cx="212" cy="308"/>
            </a:xfrm>
          </p:grpSpPr>
          <p:grpSp>
            <p:nvGrpSpPr>
              <p:cNvPr id="17483" name="Group 132"/>
              <p:cNvGrpSpPr>
                <a:grpSpLocks/>
              </p:cNvGrpSpPr>
              <p:nvPr/>
            </p:nvGrpSpPr>
            <p:grpSpPr bwMode="auto">
              <a:xfrm>
                <a:off x="1415" y="1036"/>
                <a:ext cx="141" cy="143"/>
                <a:chOff x="1395" y="1008"/>
                <a:chExt cx="233" cy="128"/>
              </a:xfrm>
            </p:grpSpPr>
            <p:sp>
              <p:nvSpPr>
                <p:cNvPr id="73796" name="Arc 133"/>
                <p:cNvSpPr>
                  <a:spLocks/>
                </p:cNvSpPr>
                <p:nvPr/>
              </p:nvSpPr>
              <p:spPr bwMode="auto">
                <a:xfrm flipV="1">
                  <a:off x="1402" y="1080"/>
                  <a:ext cx="233" cy="60"/>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797" name="Arc 134"/>
                <p:cNvSpPr>
                  <a:spLocks/>
                </p:cNvSpPr>
                <p:nvPr/>
              </p:nvSpPr>
              <p:spPr bwMode="auto">
                <a:xfrm flipV="1">
                  <a:off x="1402"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sp>
              <p:nvSpPr>
                <p:cNvPr id="73798" name="Arc 135"/>
                <p:cNvSpPr>
                  <a:spLocks/>
                </p:cNvSpPr>
                <p:nvPr/>
              </p:nvSpPr>
              <p:spPr bwMode="auto">
                <a:xfrm flipV="1">
                  <a:off x="1402" y="1042"/>
                  <a:ext cx="233" cy="61"/>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close/>
                    </a:path>
                  </a:pathLst>
                </a:custGeom>
                <a:noFill/>
                <a:ln w="28575">
                  <a:solidFill>
                    <a:schemeClr val="tx1"/>
                  </a:solidFill>
                  <a:round/>
                  <a:headEnd/>
                  <a:tailEnd/>
                </a:ln>
              </p:spPr>
              <p:txBody>
                <a:bodyPr/>
                <a:lstStyle/>
                <a:p>
                  <a:pPr>
                    <a:defRPr/>
                  </a:pPr>
                  <a:endParaRPr lang="en-US">
                    <a:latin typeface="+mn-lt"/>
                  </a:endParaRPr>
                </a:p>
              </p:txBody>
            </p:sp>
          </p:grpSp>
          <p:sp>
            <p:nvSpPr>
              <p:cNvPr id="73795" name="Text Box 136"/>
              <p:cNvSpPr txBox="1">
                <a:spLocks noChangeArrowheads="1"/>
              </p:cNvSpPr>
              <p:nvPr/>
            </p:nvSpPr>
            <p:spPr bwMode="auto">
              <a:xfrm>
                <a:off x="1380" y="1200"/>
                <a:ext cx="212" cy="144"/>
              </a:xfrm>
              <a:prstGeom prst="rect">
                <a:avLst/>
              </a:prstGeom>
              <a:noFill/>
              <a:ln w="28575">
                <a:solidFill>
                  <a:schemeClr val="tx1"/>
                </a:solidFill>
                <a:miter lim="800000"/>
                <a:headEnd/>
                <a:tailEnd/>
              </a:ln>
            </p:spPr>
            <p:txBody>
              <a:bodyPr wrap="none">
                <a:spAutoFit/>
              </a:bodyPr>
              <a:lstStyle/>
              <a:p>
                <a:pPr algn="ctr">
                  <a:defRPr/>
                </a:pPr>
                <a:r>
                  <a:rPr lang="en-US" sz="600">
                    <a:latin typeface="+mn-lt"/>
                  </a:rPr>
                  <a:t>IN</a:t>
                </a:r>
              </a:p>
            </p:txBody>
          </p:sp>
        </p:grpSp>
        <p:sp>
          <p:nvSpPr>
            <p:cNvPr id="73785" name="Text Box 138"/>
            <p:cNvSpPr txBox="1">
              <a:spLocks noChangeArrowheads="1"/>
            </p:cNvSpPr>
            <p:nvPr/>
          </p:nvSpPr>
          <p:spPr bwMode="auto">
            <a:xfrm>
              <a:off x="6550404" y="3272988"/>
              <a:ext cx="765220" cy="338074"/>
            </a:xfrm>
            <a:prstGeom prst="rect">
              <a:avLst/>
            </a:prstGeom>
            <a:noFill/>
            <a:ln w="28575">
              <a:solidFill>
                <a:schemeClr val="tx1"/>
              </a:solidFill>
              <a:miter lim="800000"/>
              <a:headEnd/>
              <a:tailEnd/>
            </a:ln>
          </p:spPr>
          <p:txBody>
            <a:bodyPr>
              <a:spAutoFit/>
            </a:bodyPr>
            <a:lstStyle/>
            <a:p>
              <a:pPr>
                <a:defRPr/>
              </a:pPr>
              <a:r>
                <a:rPr lang="en-US" sz="800">
                  <a:latin typeface="+mn-lt"/>
                </a:rPr>
                <a:t>P/T = 5 min</a:t>
              </a:r>
            </a:p>
            <a:p>
              <a:pPr>
                <a:defRPr/>
              </a:pPr>
              <a:r>
                <a:rPr lang="en-US" sz="800">
                  <a:latin typeface="+mn-lt"/>
                </a:rPr>
                <a:t>Batch = 1day</a:t>
              </a:r>
            </a:p>
          </p:txBody>
        </p:sp>
        <p:sp>
          <p:nvSpPr>
            <p:cNvPr id="73766" name="Text Box 145"/>
            <p:cNvSpPr txBox="1">
              <a:spLocks noChangeArrowheads="1"/>
            </p:cNvSpPr>
            <p:nvPr/>
          </p:nvSpPr>
          <p:spPr bwMode="auto">
            <a:xfrm>
              <a:off x="304809" y="1965131"/>
              <a:ext cx="885878" cy="244430"/>
            </a:xfrm>
            <a:prstGeom prst="rect">
              <a:avLst/>
            </a:prstGeom>
            <a:solidFill>
              <a:schemeClr val="bg1"/>
            </a:solidFill>
            <a:ln w="28575">
              <a:solidFill>
                <a:schemeClr val="tx1"/>
              </a:solidFill>
              <a:miter lim="800000"/>
              <a:headEnd/>
              <a:tailEnd/>
            </a:ln>
          </p:spPr>
          <p:txBody>
            <a:bodyPr wrap="none">
              <a:spAutoFit/>
            </a:bodyPr>
            <a:lstStyle/>
            <a:p>
              <a:pPr>
                <a:defRPr/>
              </a:pPr>
              <a:r>
                <a:rPr lang="en-US" sz="1050" dirty="0">
                  <a:latin typeface="+mn-lt"/>
                </a:rPr>
                <a:t>Weekly Fax</a:t>
              </a:r>
            </a:p>
          </p:txBody>
        </p:sp>
        <p:grpSp>
          <p:nvGrpSpPr>
            <p:cNvPr id="17448" name="Group 146"/>
            <p:cNvGrpSpPr>
              <a:grpSpLocks/>
            </p:cNvGrpSpPr>
            <p:nvPr/>
          </p:nvGrpSpPr>
          <p:grpSpPr bwMode="auto">
            <a:xfrm>
              <a:off x="1137502" y="2934908"/>
              <a:ext cx="6402352" cy="114687"/>
              <a:chOff x="768" y="1872"/>
              <a:chExt cx="4867" cy="93"/>
            </a:xfrm>
          </p:grpSpPr>
          <p:sp>
            <p:nvSpPr>
              <p:cNvPr id="73779" name="AutoShape 147" descr="Dark vertical"/>
              <p:cNvSpPr>
                <a:spLocks noChangeArrowheads="1"/>
              </p:cNvSpPr>
              <p:nvPr/>
            </p:nvSpPr>
            <p:spPr bwMode="auto">
              <a:xfrm>
                <a:off x="1727" y="1872"/>
                <a:ext cx="310" cy="93"/>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sp>
            <p:nvSpPr>
              <p:cNvPr id="73780" name="AutoShape 148" descr="Dark vertical"/>
              <p:cNvSpPr>
                <a:spLocks noChangeArrowheads="1"/>
              </p:cNvSpPr>
              <p:nvPr/>
            </p:nvSpPr>
            <p:spPr bwMode="auto">
              <a:xfrm>
                <a:off x="765" y="1872"/>
                <a:ext cx="310" cy="93"/>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sp>
            <p:nvSpPr>
              <p:cNvPr id="73781" name="AutoShape 149" descr="Dark vertical"/>
              <p:cNvSpPr>
                <a:spLocks noChangeArrowheads="1"/>
              </p:cNvSpPr>
              <p:nvPr/>
            </p:nvSpPr>
            <p:spPr bwMode="auto">
              <a:xfrm>
                <a:off x="4534" y="1872"/>
                <a:ext cx="310" cy="93"/>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sp>
            <p:nvSpPr>
              <p:cNvPr id="73782" name="AutoShape 150" descr="Dark vertical"/>
              <p:cNvSpPr>
                <a:spLocks noChangeArrowheads="1"/>
              </p:cNvSpPr>
              <p:nvPr/>
            </p:nvSpPr>
            <p:spPr bwMode="auto">
              <a:xfrm>
                <a:off x="3552" y="1872"/>
                <a:ext cx="310" cy="93"/>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sp>
            <p:nvSpPr>
              <p:cNvPr id="73783" name="AutoShape 151" descr="Dark vertical"/>
              <p:cNvSpPr>
                <a:spLocks noChangeArrowheads="1"/>
              </p:cNvSpPr>
              <p:nvPr/>
            </p:nvSpPr>
            <p:spPr bwMode="auto">
              <a:xfrm>
                <a:off x="2688" y="1872"/>
                <a:ext cx="310" cy="93"/>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sp>
            <p:nvSpPr>
              <p:cNvPr id="73784" name="AutoShape 152" descr="Dark vertical"/>
              <p:cNvSpPr>
                <a:spLocks noChangeArrowheads="1"/>
              </p:cNvSpPr>
              <p:nvPr/>
            </p:nvSpPr>
            <p:spPr bwMode="auto">
              <a:xfrm>
                <a:off x="5325" y="1872"/>
                <a:ext cx="310" cy="93"/>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grpSp>
        <p:sp>
          <p:nvSpPr>
            <p:cNvPr id="73768" name="AutoShape 153" descr="Dark vertical"/>
            <p:cNvSpPr>
              <a:spLocks noChangeArrowheads="1"/>
            </p:cNvSpPr>
            <p:nvPr/>
          </p:nvSpPr>
          <p:spPr bwMode="auto">
            <a:xfrm rot="12237831">
              <a:off x="5172373" y="2009573"/>
              <a:ext cx="1481225" cy="125389"/>
            </a:xfrm>
            <a:prstGeom prst="rightArrow">
              <a:avLst>
                <a:gd name="adj1" fmla="val 50000"/>
                <a:gd name="adj2" fmla="val 225000"/>
              </a:avLst>
            </a:prstGeom>
            <a:pattFill prst="dkVert">
              <a:fgClr>
                <a:srgbClr val="000000"/>
              </a:fgClr>
              <a:bgClr>
                <a:schemeClr val="bg1"/>
              </a:bgClr>
            </a:pattFill>
            <a:ln w="28575">
              <a:solidFill>
                <a:schemeClr val="tx1"/>
              </a:solidFill>
              <a:miter lim="800000"/>
              <a:headEnd/>
              <a:tailEnd/>
            </a:ln>
          </p:spPr>
          <p:txBody>
            <a:bodyPr wrap="none" anchor="ctr"/>
            <a:lstStyle/>
            <a:p>
              <a:pPr>
                <a:defRPr/>
              </a:pPr>
              <a:endParaRPr lang="en-US">
                <a:latin typeface="+mn-lt"/>
              </a:endParaRPr>
            </a:p>
          </p:txBody>
        </p:sp>
        <p:grpSp>
          <p:nvGrpSpPr>
            <p:cNvPr id="17450" name="Group 154"/>
            <p:cNvGrpSpPr>
              <a:grpSpLocks/>
            </p:cNvGrpSpPr>
            <p:nvPr/>
          </p:nvGrpSpPr>
          <p:grpSpPr bwMode="auto">
            <a:xfrm>
              <a:off x="5261497" y="1049358"/>
              <a:ext cx="480202" cy="109752"/>
              <a:chOff x="1680" y="1152"/>
              <a:chExt cx="480" cy="48"/>
            </a:xfrm>
          </p:grpSpPr>
          <p:sp>
            <p:nvSpPr>
              <p:cNvPr id="73776" name="Line 155"/>
              <p:cNvSpPr>
                <a:spLocks noChangeShapeType="1"/>
              </p:cNvSpPr>
              <p:nvPr/>
            </p:nvSpPr>
            <p:spPr bwMode="auto">
              <a:xfrm>
                <a:off x="1680" y="1200"/>
                <a:ext cx="241" cy="0"/>
              </a:xfrm>
              <a:prstGeom prst="line">
                <a:avLst/>
              </a:prstGeom>
              <a:noFill/>
              <a:ln w="28575">
                <a:solidFill>
                  <a:schemeClr val="tx1"/>
                </a:solidFill>
                <a:round/>
                <a:headEnd/>
                <a:tailEnd/>
              </a:ln>
            </p:spPr>
            <p:txBody>
              <a:bodyPr/>
              <a:lstStyle/>
              <a:p>
                <a:pPr>
                  <a:defRPr/>
                </a:pPr>
                <a:endParaRPr lang="en-US">
                  <a:latin typeface="+mn-lt"/>
                </a:endParaRPr>
              </a:p>
            </p:txBody>
          </p:sp>
          <p:sp>
            <p:nvSpPr>
              <p:cNvPr id="73777" name="Line 156"/>
              <p:cNvSpPr>
                <a:spLocks noChangeShapeType="1"/>
              </p:cNvSpPr>
              <p:nvPr/>
            </p:nvSpPr>
            <p:spPr bwMode="auto">
              <a:xfrm>
                <a:off x="1824" y="1152"/>
                <a:ext cx="97" cy="48"/>
              </a:xfrm>
              <a:prstGeom prst="line">
                <a:avLst/>
              </a:prstGeom>
              <a:noFill/>
              <a:ln w="28575">
                <a:solidFill>
                  <a:schemeClr val="tx1"/>
                </a:solidFill>
                <a:round/>
                <a:headEnd/>
                <a:tailEnd/>
              </a:ln>
            </p:spPr>
            <p:txBody>
              <a:bodyPr/>
              <a:lstStyle/>
              <a:p>
                <a:pPr>
                  <a:defRPr/>
                </a:pPr>
                <a:endParaRPr lang="en-US">
                  <a:latin typeface="+mn-lt"/>
                </a:endParaRPr>
              </a:p>
            </p:txBody>
          </p:sp>
          <p:sp>
            <p:nvSpPr>
              <p:cNvPr id="73778" name="Line 157"/>
              <p:cNvSpPr>
                <a:spLocks noChangeShapeType="1"/>
              </p:cNvSpPr>
              <p:nvPr/>
            </p:nvSpPr>
            <p:spPr bwMode="auto">
              <a:xfrm>
                <a:off x="1824" y="1152"/>
                <a:ext cx="333" cy="0"/>
              </a:xfrm>
              <a:prstGeom prst="line">
                <a:avLst/>
              </a:prstGeom>
              <a:noFill/>
              <a:ln w="28575">
                <a:solidFill>
                  <a:schemeClr val="tx1"/>
                </a:solidFill>
                <a:round/>
                <a:headEnd/>
                <a:tailEnd type="triangle" w="med" len="med"/>
              </a:ln>
            </p:spPr>
            <p:txBody>
              <a:bodyPr/>
              <a:lstStyle/>
              <a:p>
                <a:pPr>
                  <a:defRPr/>
                </a:pPr>
                <a:endParaRPr lang="en-US">
                  <a:latin typeface="+mn-lt"/>
                </a:endParaRPr>
              </a:p>
            </p:txBody>
          </p:sp>
        </p:grpSp>
        <p:grpSp>
          <p:nvGrpSpPr>
            <p:cNvPr id="17451" name="Group 158"/>
            <p:cNvGrpSpPr>
              <a:grpSpLocks/>
            </p:cNvGrpSpPr>
            <p:nvPr/>
          </p:nvGrpSpPr>
          <p:grpSpPr bwMode="auto">
            <a:xfrm>
              <a:off x="5324636" y="1463705"/>
              <a:ext cx="480202" cy="109752"/>
              <a:chOff x="1680" y="1152"/>
              <a:chExt cx="480" cy="48"/>
            </a:xfrm>
          </p:grpSpPr>
          <p:sp>
            <p:nvSpPr>
              <p:cNvPr id="73773" name="Line 159"/>
              <p:cNvSpPr>
                <a:spLocks noChangeShapeType="1"/>
              </p:cNvSpPr>
              <p:nvPr/>
            </p:nvSpPr>
            <p:spPr bwMode="auto">
              <a:xfrm>
                <a:off x="1677" y="1200"/>
                <a:ext cx="240" cy="0"/>
              </a:xfrm>
              <a:prstGeom prst="line">
                <a:avLst/>
              </a:prstGeom>
              <a:noFill/>
              <a:ln w="28575">
                <a:solidFill>
                  <a:schemeClr val="tx1"/>
                </a:solidFill>
                <a:round/>
                <a:headEnd/>
                <a:tailEnd/>
              </a:ln>
            </p:spPr>
            <p:txBody>
              <a:bodyPr/>
              <a:lstStyle/>
              <a:p>
                <a:pPr>
                  <a:defRPr/>
                </a:pPr>
                <a:endParaRPr lang="en-US">
                  <a:latin typeface="+mn-lt"/>
                </a:endParaRPr>
              </a:p>
            </p:txBody>
          </p:sp>
          <p:sp>
            <p:nvSpPr>
              <p:cNvPr id="73774" name="Line 160"/>
              <p:cNvSpPr>
                <a:spLocks noChangeShapeType="1"/>
              </p:cNvSpPr>
              <p:nvPr/>
            </p:nvSpPr>
            <p:spPr bwMode="auto">
              <a:xfrm>
                <a:off x="1823" y="1152"/>
                <a:ext cx="97" cy="48"/>
              </a:xfrm>
              <a:prstGeom prst="line">
                <a:avLst/>
              </a:prstGeom>
              <a:noFill/>
              <a:ln w="28575">
                <a:solidFill>
                  <a:schemeClr val="tx1"/>
                </a:solidFill>
                <a:round/>
                <a:headEnd/>
                <a:tailEnd/>
              </a:ln>
            </p:spPr>
            <p:txBody>
              <a:bodyPr/>
              <a:lstStyle/>
              <a:p>
                <a:pPr>
                  <a:defRPr/>
                </a:pPr>
                <a:endParaRPr lang="en-US">
                  <a:latin typeface="+mn-lt"/>
                </a:endParaRPr>
              </a:p>
            </p:txBody>
          </p:sp>
          <p:sp>
            <p:nvSpPr>
              <p:cNvPr id="73775" name="Line 161"/>
              <p:cNvSpPr>
                <a:spLocks noChangeShapeType="1"/>
              </p:cNvSpPr>
              <p:nvPr/>
            </p:nvSpPr>
            <p:spPr bwMode="auto">
              <a:xfrm>
                <a:off x="1823" y="1152"/>
                <a:ext cx="335" cy="0"/>
              </a:xfrm>
              <a:prstGeom prst="line">
                <a:avLst/>
              </a:prstGeom>
              <a:noFill/>
              <a:ln w="28575">
                <a:solidFill>
                  <a:schemeClr val="tx1"/>
                </a:solidFill>
                <a:round/>
                <a:headEnd/>
                <a:tailEnd type="triangle" w="med" len="med"/>
              </a:ln>
            </p:spPr>
            <p:txBody>
              <a:bodyPr/>
              <a:lstStyle/>
              <a:p>
                <a:pPr>
                  <a:defRPr/>
                </a:pPr>
                <a:endParaRPr lang="en-US">
                  <a:latin typeface="+mn-lt"/>
                </a:endParaRPr>
              </a:p>
            </p:txBody>
          </p:sp>
        </p:grpSp>
        <p:grpSp>
          <p:nvGrpSpPr>
            <p:cNvPr id="17452" name="Group 3"/>
            <p:cNvGrpSpPr>
              <a:grpSpLocks/>
            </p:cNvGrpSpPr>
            <p:nvPr/>
          </p:nvGrpSpPr>
          <p:grpSpPr bwMode="auto">
            <a:xfrm>
              <a:off x="7162800" y="1074799"/>
              <a:ext cx="1179969" cy="906401"/>
              <a:chOff x="213" y="367"/>
              <a:chExt cx="897" cy="735"/>
            </a:xfrm>
          </p:grpSpPr>
          <p:sp>
            <p:nvSpPr>
              <p:cNvPr id="171" name="Text Box 4"/>
              <p:cNvSpPr txBox="1">
                <a:spLocks noChangeArrowheads="1"/>
              </p:cNvSpPr>
              <p:nvPr/>
            </p:nvSpPr>
            <p:spPr bwMode="auto">
              <a:xfrm>
                <a:off x="251" y="520"/>
                <a:ext cx="859" cy="422"/>
              </a:xfrm>
              <a:prstGeom prst="rect">
                <a:avLst/>
              </a:prstGeom>
              <a:noFill/>
              <a:ln w="28575">
                <a:noFill/>
                <a:miter lim="800000"/>
                <a:headEnd/>
                <a:tailEnd/>
              </a:ln>
            </p:spPr>
            <p:txBody>
              <a:bodyPr>
                <a:spAutoFit/>
              </a:bodyPr>
              <a:lstStyle/>
              <a:p>
                <a:pPr algn="ctr">
                  <a:defRPr/>
                </a:pPr>
                <a:r>
                  <a:rPr lang="en-US" sz="1400" dirty="0">
                    <a:latin typeface="+mn-lt"/>
                  </a:rPr>
                  <a:t>Customer</a:t>
                </a:r>
              </a:p>
              <a:p>
                <a:pPr algn="ctr">
                  <a:defRPr/>
                </a:pPr>
                <a:r>
                  <a:rPr lang="en-US" sz="1400" dirty="0">
                    <a:latin typeface="+mn-lt"/>
                  </a:rPr>
                  <a:t>ABX</a:t>
                </a:r>
              </a:p>
            </p:txBody>
          </p:sp>
          <p:sp>
            <p:nvSpPr>
              <p:cNvPr id="172" name="Rectangle 5"/>
              <p:cNvSpPr>
                <a:spLocks noChangeArrowheads="1"/>
              </p:cNvSpPr>
              <p:nvPr/>
            </p:nvSpPr>
            <p:spPr bwMode="auto">
              <a:xfrm>
                <a:off x="213" y="381"/>
                <a:ext cx="881" cy="721"/>
              </a:xfrm>
              <a:prstGeom prst="rect">
                <a:avLst/>
              </a:prstGeom>
              <a:noFill/>
              <a:ln w="28575">
                <a:noFill/>
                <a:miter lim="800000"/>
                <a:headEnd/>
                <a:tailEnd/>
              </a:ln>
            </p:spPr>
            <p:txBody>
              <a:bodyPr/>
              <a:lstStyle/>
              <a:p>
                <a:pPr>
                  <a:defRPr/>
                </a:pPr>
                <a:endParaRPr lang="en-US">
                  <a:latin typeface="+mn-lt"/>
                </a:endParaRPr>
              </a:p>
            </p:txBody>
          </p:sp>
          <p:sp>
            <p:nvSpPr>
              <p:cNvPr id="173" name="Freeform 6"/>
              <p:cNvSpPr>
                <a:spLocks/>
              </p:cNvSpPr>
              <p:nvPr/>
            </p:nvSpPr>
            <p:spPr bwMode="auto">
              <a:xfrm>
                <a:off x="251" y="367"/>
                <a:ext cx="834"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 name="T12" fmla="*/ 0 w 836"/>
                  <a:gd name="T13" fmla="*/ 0 h 674"/>
                  <a:gd name="T14" fmla="*/ 836 w 836"/>
                  <a:gd name="T15" fmla="*/ 674 h 674"/>
                </a:gdLst>
                <a:ahLst/>
                <a:cxnLst>
                  <a:cxn ang="T8">
                    <a:pos x="T0" y="T1"/>
                  </a:cxn>
                  <a:cxn ang="T9">
                    <a:pos x="T2" y="T3"/>
                  </a:cxn>
                  <a:cxn ang="T10">
                    <a:pos x="T4" y="T5"/>
                  </a:cxn>
                  <a:cxn ang="T11">
                    <a:pos x="T6" y="T7"/>
                  </a:cxn>
                </a:cxnLst>
                <a:rect l="T12" t="T13" r="T14" b="T15"/>
                <a:pathLst>
                  <a:path w="836" h="674">
                    <a:moveTo>
                      <a:pt x="0" y="113"/>
                    </a:moveTo>
                    <a:lnTo>
                      <a:pt x="0" y="674"/>
                    </a:lnTo>
                    <a:lnTo>
                      <a:pt x="836" y="674"/>
                    </a:lnTo>
                    <a:lnTo>
                      <a:pt x="836" y="0"/>
                    </a:lnTo>
                  </a:path>
                </a:pathLst>
              </a:custGeom>
              <a:noFill/>
              <a:ln w="28575">
                <a:solidFill>
                  <a:schemeClr val="tx1"/>
                </a:solidFill>
                <a:round/>
                <a:headEnd/>
                <a:tailEnd/>
              </a:ln>
            </p:spPr>
            <p:txBody>
              <a:bodyPr/>
              <a:lstStyle/>
              <a:p>
                <a:pPr>
                  <a:defRPr/>
                </a:pPr>
                <a:endParaRPr lang="en-US">
                  <a:latin typeface="+mn-lt"/>
                </a:endParaRPr>
              </a:p>
            </p:txBody>
          </p:sp>
          <p:sp>
            <p:nvSpPr>
              <p:cNvPr id="174" name="Line 7"/>
              <p:cNvSpPr>
                <a:spLocks noChangeShapeType="1"/>
              </p:cNvSpPr>
              <p:nvPr/>
            </p:nvSpPr>
            <p:spPr bwMode="auto">
              <a:xfrm flipV="1">
                <a:off x="509" y="367"/>
                <a:ext cx="1" cy="113"/>
              </a:xfrm>
              <a:prstGeom prst="line">
                <a:avLst/>
              </a:prstGeom>
              <a:noFill/>
              <a:ln w="28575">
                <a:solidFill>
                  <a:schemeClr val="tx1"/>
                </a:solidFill>
                <a:round/>
                <a:headEnd/>
                <a:tailEnd/>
              </a:ln>
            </p:spPr>
            <p:txBody>
              <a:bodyPr/>
              <a:lstStyle/>
              <a:p>
                <a:pPr>
                  <a:defRPr/>
                </a:pPr>
                <a:endParaRPr lang="en-US">
                  <a:latin typeface="+mn-lt"/>
                </a:endParaRPr>
              </a:p>
            </p:txBody>
          </p:sp>
          <p:sp>
            <p:nvSpPr>
              <p:cNvPr id="175" name="Line 8"/>
              <p:cNvSpPr>
                <a:spLocks noChangeShapeType="1"/>
              </p:cNvSpPr>
              <p:nvPr/>
            </p:nvSpPr>
            <p:spPr bwMode="auto">
              <a:xfrm flipV="1">
                <a:off x="824" y="367"/>
                <a:ext cx="1" cy="113"/>
              </a:xfrm>
              <a:prstGeom prst="line">
                <a:avLst/>
              </a:prstGeom>
              <a:noFill/>
              <a:ln w="28575">
                <a:solidFill>
                  <a:schemeClr val="tx1"/>
                </a:solidFill>
                <a:round/>
                <a:headEnd/>
                <a:tailEnd/>
              </a:ln>
            </p:spPr>
            <p:txBody>
              <a:bodyPr/>
              <a:lstStyle/>
              <a:p>
                <a:pPr>
                  <a:defRPr/>
                </a:pPr>
                <a:endParaRPr lang="en-US">
                  <a:latin typeface="+mn-lt"/>
                </a:endParaRPr>
              </a:p>
            </p:txBody>
          </p:sp>
          <p:sp>
            <p:nvSpPr>
              <p:cNvPr id="176" name="Line 9"/>
              <p:cNvSpPr>
                <a:spLocks noChangeShapeType="1"/>
              </p:cNvSpPr>
              <p:nvPr/>
            </p:nvSpPr>
            <p:spPr bwMode="auto">
              <a:xfrm flipV="1">
                <a:off x="824" y="367"/>
                <a:ext cx="263" cy="113"/>
              </a:xfrm>
              <a:prstGeom prst="line">
                <a:avLst/>
              </a:prstGeom>
              <a:noFill/>
              <a:ln w="28575">
                <a:solidFill>
                  <a:schemeClr val="tx1"/>
                </a:solidFill>
                <a:round/>
                <a:headEnd/>
                <a:tailEnd/>
              </a:ln>
            </p:spPr>
            <p:txBody>
              <a:bodyPr/>
              <a:lstStyle/>
              <a:p>
                <a:pPr>
                  <a:defRPr/>
                </a:pPr>
                <a:endParaRPr lang="en-US">
                  <a:latin typeface="+mn-lt"/>
                </a:endParaRPr>
              </a:p>
            </p:txBody>
          </p:sp>
          <p:sp>
            <p:nvSpPr>
              <p:cNvPr id="177" name="Line 10"/>
              <p:cNvSpPr>
                <a:spLocks noChangeShapeType="1"/>
              </p:cNvSpPr>
              <p:nvPr/>
            </p:nvSpPr>
            <p:spPr bwMode="auto">
              <a:xfrm flipV="1">
                <a:off x="509" y="367"/>
                <a:ext cx="315" cy="113"/>
              </a:xfrm>
              <a:prstGeom prst="line">
                <a:avLst/>
              </a:prstGeom>
              <a:noFill/>
              <a:ln w="28575">
                <a:solidFill>
                  <a:schemeClr val="tx1"/>
                </a:solidFill>
                <a:round/>
                <a:headEnd/>
                <a:tailEnd/>
              </a:ln>
            </p:spPr>
            <p:txBody>
              <a:bodyPr/>
              <a:lstStyle/>
              <a:p>
                <a:pPr>
                  <a:defRPr/>
                </a:pPr>
                <a:endParaRPr lang="en-US">
                  <a:latin typeface="+mn-lt"/>
                </a:endParaRPr>
              </a:p>
            </p:txBody>
          </p:sp>
          <p:sp>
            <p:nvSpPr>
              <p:cNvPr id="178" name="Line 11"/>
              <p:cNvSpPr>
                <a:spLocks noChangeShapeType="1"/>
              </p:cNvSpPr>
              <p:nvPr/>
            </p:nvSpPr>
            <p:spPr bwMode="auto">
              <a:xfrm flipV="1">
                <a:off x="251" y="367"/>
                <a:ext cx="257" cy="113"/>
              </a:xfrm>
              <a:prstGeom prst="line">
                <a:avLst/>
              </a:prstGeom>
              <a:noFill/>
              <a:ln w="28575">
                <a:solidFill>
                  <a:schemeClr val="tx1"/>
                </a:solidFill>
                <a:round/>
                <a:headEnd/>
                <a:tailEnd/>
              </a:ln>
            </p:spPr>
            <p:txBody>
              <a:bodyPr/>
              <a:lstStyle/>
              <a:p>
                <a:pPr>
                  <a:defRPr/>
                </a:pPr>
                <a:endParaRPr lang="en-US">
                  <a:latin typeface="+mn-lt"/>
                </a:endParaRPr>
              </a:p>
            </p:txBody>
          </p:sp>
        </p:grpSp>
        <p:grpSp>
          <p:nvGrpSpPr>
            <p:cNvPr id="17453" name="Group 42"/>
            <p:cNvGrpSpPr>
              <a:grpSpLocks/>
            </p:cNvGrpSpPr>
            <p:nvPr/>
          </p:nvGrpSpPr>
          <p:grpSpPr bwMode="auto">
            <a:xfrm>
              <a:off x="7565721" y="2362200"/>
              <a:ext cx="780252" cy="784314"/>
              <a:chOff x="4800" y="1410"/>
              <a:chExt cx="636" cy="636"/>
            </a:xfrm>
          </p:grpSpPr>
          <p:grpSp>
            <p:nvGrpSpPr>
              <p:cNvPr id="17458" name="Group 43"/>
              <p:cNvGrpSpPr>
                <a:grpSpLocks/>
              </p:cNvGrpSpPr>
              <p:nvPr/>
            </p:nvGrpSpPr>
            <p:grpSpPr bwMode="auto">
              <a:xfrm>
                <a:off x="4800" y="1410"/>
                <a:ext cx="624" cy="617"/>
                <a:chOff x="2352" y="1296"/>
                <a:chExt cx="816" cy="617"/>
              </a:xfrm>
            </p:grpSpPr>
            <p:sp>
              <p:nvSpPr>
                <p:cNvPr id="183" name="Rectangle 44"/>
                <p:cNvSpPr>
                  <a:spLocks noChangeArrowheads="1"/>
                </p:cNvSpPr>
                <p:nvPr/>
              </p:nvSpPr>
              <p:spPr bwMode="auto">
                <a:xfrm>
                  <a:off x="2354" y="1296"/>
                  <a:ext cx="816" cy="617"/>
                </a:xfrm>
                <a:prstGeom prst="rect">
                  <a:avLst/>
                </a:prstGeom>
                <a:noFill/>
                <a:ln w="28575">
                  <a:solidFill>
                    <a:schemeClr val="tx1"/>
                  </a:solidFill>
                  <a:miter lim="800000"/>
                  <a:headEnd/>
                  <a:tailEnd/>
                </a:ln>
              </p:spPr>
              <p:txBody>
                <a:bodyPr wrap="none" anchor="ctr"/>
                <a:lstStyle/>
                <a:p>
                  <a:pPr>
                    <a:defRPr/>
                  </a:pPr>
                  <a:endParaRPr lang="en-US">
                    <a:latin typeface="+mn-lt"/>
                  </a:endParaRPr>
                </a:p>
              </p:txBody>
            </p:sp>
            <p:sp>
              <p:nvSpPr>
                <p:cNvPr id="184" name="Line 45"/>
                <p:cNvSpPr>
                  <a:spLocks noChangeShapeType="1"/>
                </p:cNvSpPr>
                <p:nvPr/>
              </p:nvSpPr>
              <p:spPr bwMode="auto">
                <a:xfrm>
                  <a:off x="2354" y="1488"/>
                  <a:ext cx="816" cy="0"/>
                </a:xfrm>
                <a:prstGeom prst="line">
                  <a:avLst/>
                </a:prstGeom>
                <a:noFill/>
                <a:ln w="28575">
                  <a:solidFill>
                    <a:schemeClr val="tx1"/>
                  </a:solidFill>
                  <a:round/>
                  <a:headEnd/>
                  <a:tailEnd/>
                </a:ln>
              </p:spPr>
              <p:txBody>
                <a:bodyPr/>
                <a:lstStyle/>
                <a:p>
                  <a:pPr>
                    <a:defRPr/>
                  </a:pPr>
                  <a:endParaRPr lang="en-US">
                    <a:latin typeface="+mn-lt"/>
                  </a:endParaRPr>
                </a:p>
              </p:txBody>
            </p:sp>
          </p:grpSp>
          <p:sp>
            <p:nvSpPr>
              <p:cNvPr id="181" name="Text Box 46"/>
              <p:cNvSpPr txBox="1">
                <a:spLocks noChangeArrowheads="1"/>
              </p:cNvSpPr>
              <p:nvPr/>
            </p:nvSpPr>
            <p:spPr bwMode="auto">
              <a:xfrm>
                <a:off x="4803" y="1457"/>
                <a:ext cx="633" cy="170"/>
              </a:xfrm>
              <a:prstGeom prst="rect">
                <a:avLst/>
              </a:prstGeom>
              <a:noFill/>
              <a:ln w="28575">
                <a:noFill/>
                <a:miter lim="800000"/>
                <a:headEnd/>
                <a:tailEnd/>
              </a:ln>
            </p:spPr>
            <p:txBody>
              <a:bodyPr wrap="none">
                <a:spAutoFit/>
              </a:bodyPr>
              <a:lstStyle/>
              <a:p>
                <a:pPr>
                  <a:defRPr/>
                </a:pPr>
                <a:r>
                  <a:rPr lang="en-US" sz="800">
                    <a:latin typeface="+mn-lt"/>
                  </a:rPr>
                  <a:t>Finalize Order</a:t>
                </a:r>
              </a:p>
            </p:txBody>
          </p:sp>
          <p:sp>
            <p:nvSpPr>
              <p:cNvPr id="182" name="Text Box 47"/>
              <p:cNvSpPr txBox="1">
                <a:spLocks noChangeArrowheads="1"/>
              </p:cNvSpPr>
              <p:nvPr/>
            </p:nvSpPr>
            <p:spPr bwMode="auto">
              <a:xfrm>
                <a:off x="4803" y="1850"/>
                <a:ext cx="368" cy="196"/>
              </a:xfrm>
              <a:prstGeom prst="rect">
                <a:avLst/>
              </a:prstGeom>
              <a:noFill/>
              <a:ln w="28575">
                <a:solidFill>
                  <a:schemeClr val="tx1"/>
                </a:solidFill>
                <a:miter lim="800000"/>
                <a:headEnd/>
                <a:tailEnd/>
              </a:ln>
            </p:spPr>
            <p:txBody>
              <a:bodyPr wrap="none">
                <a:spAutoFit/>
              </a:bodyPr>
              <a:lstStyle/>
              <a:p>
                <a:pPr>
                  <a:defRPr/>
                </a:pPr>
                <a:r>
                  <a:rPr lang="en-US" sz="1050">
                    <a:latin typeface="+mn-lt"/>
                  </a:rPr>
                  <a:t>MRP</a:t>
                </a:r>
              </a:p>
            </p:txBody>
          </p:sp>
        </p:grpSp>
        <p:sp>
          <p:nvSpPr>
            <p:cNvPr id="185" name="Line 2"/>
            <p:cNvSpPr>
              <a:spLocks noChangeShapeType="1"/>
            </p:cNvSpPr>
            <p:nvPr/>
          </p:nvSpPr>
          <p:spPr bwMode="auto">
            <a:xfrm flipH="1" flipV="1">
              <a:off x="7895096" y="1923864"/>
              <a:ext cx="14289" cy="438069"/>
            </a:xfrm>
            <a:prstGeom prst="line">
              <a:avLst/>
            </a:prstGeom>
            <a:noFill/>
            <a:ln w="28575">
              <a:solidFill>
                <a:schemeClr val="tx1"/>
              </a:solidFill>
              <a:round/>
              <a:headEnd/>
              <a:tailEnd type="triangle" w="med" len="med"/>
            </a:ln>
          </p:spPr>
          <p:txBody>
            <a:bodyPr wrap="none" anchor="ctr"/>
            <a:lstStyle/>
            <a:p>
              <a:pPr>
                <a:defRPr/>
              </a:pPr>
              <a:endParaRPr lang="en-US">
                <a:latin typeface="+mn-lt"/>
              </a:endParaRPr>
            </a:p>
          </p:txBody>
        </p:sp>
        <p:sp>
          <p:nvSpPr>
            <p:cNvPr id="186" name="Text Box 145"/>
            <p:cNvSpPr txBox="1">
              <a:spLocks noChangeArrowheads="1"/>
            </p:cNvSpPr>
            <p:nvPr/>
          </p:nvSpPr>
          <p:spPr bwMode="auto">
            <a:xfrm>
              <a:off x="7707760" y="2041317"/>
              <a:ext cx="369910" cy="253953"/>
            </a:xfrm>
            <a:prstGeom prst="rect">
              <a:avLst/>
            </a:prstGeom>
            <a:solidFill>
              <a:schemeClr val="bg1"/>
            </a:solidFill>
            <a:ln w="28575">
              <a:solidFill>
                <a:schemeClr val="tx1"/>
              </a:solidFill>
              <a:miter lim="800000"/>
              <a:headEnd/>
              <a:tailEnd/>
            </a:ln>
          </p:spPr>
          <p:txBody>
            <a:bodyPr wrap="none">
              <a:spAutoFit/>
            </a:bodyPr>
            <a:lstStyle/>
            <a:p>
              <a:pPr>
                <a:defRPr/>
              </a:pPr>
              <a:r>
                <a:rPr lang="en-US" sz="1050" dirty="0">
                  <a:latin typeface="+mn-lt"/>
                </a:rPr>
                <a:t>Fax</a:t>
              </a:r>
            </a:p>
          </p:txBody>
        </p:sp>
        <p:sp>
          <p:nvSpPr>
            <p:cNvPr id="187" name="Text Box 88"/>
            <p:cNvSpPr txBox="1">
              <a:spLocks noChangeArrowheads="1"/>
            </p:cNvSpPr>
            <p:nvPr/>
          </p:nvSpPr>
          <p:spPr bwMode="auto">
            <a:xfrm>
              <a:off x="7601392" y="4311021"/>
              <a:ext cx="541369" cy="244430"/>
            </a:xfrm>
            <a:prstGeom prst="rect">
              <a:avLst/>
            </a:prstGeom>
            <a:noFill/>
            <a:ln w="28575">
              <a:noFill/>
              <a:miter lim="800000"/>
              <a:headEnd/>
              <a:tailEnd/>
            </a:ln>
          </p:spPr>
          <p:txBody>
            <a:bodyPr wrap="none">
              <a:spAutoFit/>
            </a:bodyPr>
            <a:lstStyle/>
            <a:p>
              <a:pPr>
                <a:defRPr/>
              </a:pPr>
              <a:r>
                <a:rPr lang="en-US" sz="1050" dirty="0">
                  <a:latin typeface="+mn-lt"/>
                </a:rPr>
                <a:t>1 min</a:t>
              </a:r>
            </a:p>
          </p:txBody>
        </p:sp>
        <p:cxnSp>
          <p:nvCxnSpPr>
            <p:cNvPr id="17457" name="AutoShape 76"/>
            <p:cNvCxnSpPr>
              <a:cxnSpLocks noChangeShapeType="1"/>
            </p:cNvCxnSpPr>
            <p:nvPr/>
          </p:nvCxnSpPr>
          <p:spPr bwMode="auto">
            <a:xfrm flipH="1">
              <a:off x="7500029" y="4593566"/>
              <a:ext cx="785330"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21155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bg/>
                                          </p:spTgt>
                                        </p:tgtEl>
                                        <p:attrNameLst>
                                          <p:attrName>style.visibility</p:attrName>
                                        </p:attrNameLst>
                                      </p:cBhvr>
                                      <p:to>
                                        <p:strVal val="visible"/>
                                      </p:to>
                                    </p:set>
                                    <p:animEffect transition="in" filter="fade">
                                      <p:cBhvr>
                                        <p:cTn id="7" dur="500"/>
                                        <p:tgtEl>
                                          <p:spTgt spid="16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xEl>
                                              <p:pRg st="0" end="0"/>
                                            </p:txEl>
                                          </p:spTgt>
                                        </p:tgtEl>
                                        <p:attrNameLst>
                                          <p:attrName>style.visibility</p:attrName>
                                        </p:attrNameLst>
                                      </p:cBhvr>
                                      <p:to>
                                        <p:strVal val="visible"/>
                                      </p:to>
                                    </p:set>
                                    <p:animEffect transition="in" filter="fade">
                                      <p:cBhvr>
                                        <p:cTn id="12" dur="500"/>
                                        <p:tgtEl>
                                          <p:spTgt spid="1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
                                            <p:txEl>
                                              <p:pRg st="1" end="1"/>
                                            </p:txEl>
                                          </p:spTgt>
                                        </p:tgtEl>
                                        <p:attrNameLst>
                                          <p:attrName>style.visibility</p:attrName>
                                        </p:attrNameLst>
                                      </p:cBhvr>
                                      <p:to>
                                        <p:strVal val="visible"/>
                                      </p:to>
                                    </p:set>
                                    <p:animEffect transition="in" filter="fade">
                                      <p:cBhvr>
                                        <p:cTn id="17" dur="500"/>
                                        <p:tgtEl>
                                          <p:spTgt spid="16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
                                            <p:txEl>
                                              <p:pRg st="2" end="2"/>
                                            </p:txEl>
                                          </p:spTgt>
                                        </p:tgtEl>
                                        <p:attrNameLst>
                                          <p:attrName>style.visibility</p:attrName>
                                        </p:attrNameLst>
                                      </p:cBhvr>
                                      <p:to>
                                        <p:strVal val="visible"/>
                                      </p:to>
                                    </p:set>
                                    <p:animEffect transition="in" filter="fade">
                                      <p:cBhvr>
                                        <p:cTn id="22" dur="500"/>
                                        <p:tgtEl>
                                          <p:spTgt spid="16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8">
                                            <p:txEl>
                                              <p:pRg st="3" end="3"/>
                                            </p:txEl>
                                          </p:spTgt>
                                        </p:tgtEl>
                                        <p:attrNameLst>
                                          <p:attrName>style.visibility</p:attrName>
                                        </p:attrNameLst>
                                      </p:cBhvr>
                                      <p:to>
                                        <p:strVal val="visible"/>
                                      </p:to>
                                    </p:set>
                                    <p:animEffect transition="in" filter="fade">
                                      <p:cBhvr>
                                        <p:cTn id="27" dur="500"/>
                                        <p:tgtEl>
                                          <p:spTgt spid="16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9">
                                            <p:bg/>
                                          </p:spTgt>
                                        </p:tgtEl>
                                        <p:attrNameLst>
                                          <p:attrName>style.visibility</p:attrName>
                                        </p:attrNameLst>
                                      </p:cBhvr>
                                      <p:to>
                                        <p:strVal val="visible"/>
                                      </p:to>
                                    </p:set>
                                    <p:animEffect transition="in" filter="fade">
                                      <p:cBhvr>
                                        <p:cTn id="32" dur="500"/>
                                        <p:tgtEl>
                                          <p:spTgt spid="169">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9">
                                            <p:txEl>
                                              <p:pRg st="0" end="0"/>
                                            </p:txEl>
                                          </p:spTgt>
                                        </p:tgtEl>
                                        <p:attrNameLst>
                                          <p:attrName>style.visibility</p:attrName>
                                        </p:attrNameLst>
                                      </p:cBhvr>
                                      <p:to>
                                        <p:strVal val="visible"/>
                                      </p:to>
                                    </p:set>
                                    <p:animEffect transition="in" filter="fade">
                                      <p:cBhvr>
                                        <p:cTn id="37" dur="500"/>
                                        <p:tgtEl>
                                          <p:spTgt spid="16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9">
                                            <p:txEl>
                                              <p:pRg st="1" end="1"/>
                                            </p:txEl>
                                          </p:spTgt>
                                        </p:tgtEl>
                                        <p:attrNameLst>
                                          <p:attrName>style.visibility</p:attrName>
                                        </p:attrNameLst>
                                      </p:cBhvr>
                                      <p:to>
                                        <p:strVal val="visible"/>
                                      </p:to>
                                    </p:set>
                                    <p:animEffect transition="in" filter="fade">
                                      <p:cBhvr>
                                        <p:cTn id="42" dur="500"/>
                                        <p:tgtEl>
                                          <p:spTgt spid="16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9">
                                            <p:txEl>
                                              <p:pRg st="2" end="2"/>
                                            </p:txEl>
                                          </p:spTgt>
                                        </p:tgtEl>
                                        <p:attrNameLst>
                                          <p:attrName>style.visibility</p:attrName>
                                        </p:attrNameLst>
                                      </p:cBhvr>
                                      <p:to>
                                        <p:strVal val="visible"/>
                                      </p:to>
                                    </p:set>
                                    <p:animEffect transition="in" filter="fade">
                                      <p:cBhvr>
                                        <p:cTn id="47" dur="500"/>
                                        <p:tgtEl>
                                          <p:spTgt spid="1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animBg="1"/>
      <p:bldP spid="169"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768600" y="1473200"/>
            <a:ext cx="186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Manufacturing Process</a:t>
            </a:r>
          </a:p>
        </p:txBody>
      </p:sp>
      <p:sp>
        <p:nvSpPr>
          <p:cNvPr id="18435" name="Text Box 3"/>
          <p:cNvSpPr txBox="1">
            <a:spLocks noChangeArrowheads="1"/>
          </p:cNvSpPr>
          <p:nvPr/>
        </p:nvSpPr>
        <p:spPr bwMode="auto">
          <a:xfrm>
            <a:off x="2749550" y="3886200"/>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Process Data Box</a:t>
            </a:r>
          </a:p>
        </p:txBody>
      </p:sp>
      <p:grpSp>
        <p:nvGrpSpPr>
          <p:cNvPr id="18436" name="Group 4"/>
          <p:cNvGrpSpPr>
            <a:grpSpLocks/>
          </p:cNvGrpSpPr>
          <p:nvPr/>
        </p:nvGrpSpPr>
        <p:grpSpPr bwMode="auto">
          <a:xfrm>
            <a:off x="1460500" y="4762500"/>
            <a:ext cx="381000" cy="434975"/>
            <a:chOff x="720" y="3000"/>
            <a:chExt cx="240" cy="274"/>
          </a:xfrm>
        </p:grpSpPr>
        <p:sp>
          <p:nvSpPr>
            <p:cNvPr id="18487" name="AutoShape 5"/>
            <p:cNvSpPr>
              <a:spLocks noChangeArrowheads="1"/>
            </p:cNvSpPr>
            <p:nvPr/>
          </p:nvSpPr>
          <p:spPr bwMode="auto">
            <a:xfrm>
              <a:off x="720" y="3000"/>
              <a:ext cx="240" cy="240"/>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88" name="Text Box 6"/>
            <p:cNvSpPr txBox="1">
              <a:spLocks noChangeArrowheads="1"/>
            </p:cNvSpPr>
            <p:nvPr/>
          </p:nvSpPr>
          <p:spPr bwMode="auto">
            <a:xfrm>
              <a:off x="747" y="3041"/>
              <a:ext cx="1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800">
                  <a:latin typeface="Arial" pitchFamily="34" charset="0"/>
                </a:rPr>
                <a:t>I</a:t>
              </a:r>
            </a:p>
          </p:txBody>
        </p:sp>
      </p:grpSp>
      <p:sp>
        <p:nvSpPr>
          <p:cNvPr id="18437" name="Text Box 7"/>
          <p:cNvSpPr txBox="1">
            <a:spLocks noChangeArrowheads="1"/>
          </p:cNvSpPr>
          <p:nvPr/>
        </p:nvSpPr>
        <p:spPr bwMode="auto">
          <a:xfrm>
            <a:off x="2755900" y="5835650"/>
            <a:ext cx="160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Truck Shipment</a:t>
            </a:r>
          </a:p>
        </p:txBody>
      </p:sp>
      <p:sp>
        <p:nvSpPr>
          <p:cNvPr id="18438" name="Text Box 8"/>
          <p:cNvSpPr txBox="1">
            <a:spLocks noChangeArrowheads="1"/>
          </p:cNvSpPr>
          <p:nvPr/>
        </p:nvSpPr>
        <p:spPr bwMode="auto">
          <a:xfrm>
            <a:off x="2774950" y="4921250"/>
            <a:ext cx="1020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Inventory</a:t>
            </a:r>
          </a:p>
        </p:txBody>
      </p:sp>
      <p:sp>
        <p:nvSpPr>
          <p:cNvPr id="18439" name="Text Box 9"/>
          <p:cNvSpPr txBox="1">
            <a:spLocks noChangeArrowheads="1"/>
          </p:cNvSpPr>
          <p:nvPr/>
        </p:nvSpPr>
        <p:spPr bwMode="auto">
          <a:xfrm>
            <a:off x="622300" y="914400"/>
            <a:ext cx="1779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Material Icons</a:t>
            </a:r>
          </a:p>
        </p:txBody>
      </p:sp>
      <p:sp>
        <p:nvSpPr>
          <p:cNvPr id="18440" name="Text Box 10"/>
          <p:cNvSpPr txBox="1">
            <a:spLocks noChangeArrowheads="1"/>
          </p:cNvSpPr>
          <p:nvPr/>
        </p:nvSpPr>
        <p:spPr bwMode="auto">
          <a:xfrm>
            <a:off x="2832100" y="914400"/>
            <a:ext cx="1495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Represents</a:t>
            </a:r>
          </a:p>
        </p:txBody>
      </p:sp>
      <p:sp>
        <p:nvSpPr>
          <p:cNvPr id="18441" name="Text Box 11"/>
          <p:cNvSpPr txBox="1">
            <a:spLocks noChangeArrowheads="1"/>
          </p:cNvSpPr>
          <p:nvPr/>
        </p:nvSpPr>
        <p:spPr bwMode="auto">
          <a:xfrm>
            <a:off x="4905375" y="914400"/>
            <a:ext cx="854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Notes</a:t>
            </a:r>
          </a:p>
        </p:txBody>
      </p:sp>
      <p:sp>
        <p:nvSpPr>
          <p:cNvPr id="18442" name="Text Box 12"/>
          <p:cNvSpPr txBox="1">
            <a:spLocks noChangeArrowheads="1"/>
          </p:cNvSpPr>
          <p:nvPr/>
        </p:nvSpPr>
        <p:spPr bwMode="auto">
          <a:xfrm>
            <a:off x="2755900" y="2711450"/>
            <a:ext cx="1685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Outside Sources</a:t>
            </a:r>
          </a:p>
        </p:txBody>
      </p:sp>
      <p:sp>
        <p:nvSpPr>
          <p:cNvPr id="18443" name="Text Box 13"/>
          <p:cNvSpPr txBox="1">
            <a:spLocks noChangeArrowheads="1"/>
          </p:cNvSpPr>
          <p:nvPr/>
        </p:nvSpPr>
        <p:spPr bwMode="auto">
          <a:xfrm>
            <a:off x="4905375" y="1371600"/>
            <a:ext cx="36179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One box equals an area of continuous</a:t>
            </a:r>
          </a:p>
          <a:p>
            <a:pPr eaLnBrk="0" hangingPunct="0"/>
            <a:r>
              <a:rPr lang="en-US" altLang="en-US" sz="1600">
                <a:latin typeface="Arial" pitchFamily="34" charset="0"/>
              </a:rPr>
              <a:t>flow. All processes should be labeled.</a:t>
            </a:r>
          </a:p>
          <a:p>
            <a:pPr eaLnBrk="0" hangingPunct="0"/>
            <a:r>
              <a:rPr lang="en-US" altLang="en-US" sz="1600">
                <a:latin typeface="Arial" pitchFamily="34" charset="0"/>
              </a:rPr>
              <a:t>Box also used to identify departments</a:t>
            </a:r>
          </a:p>
          <a:p>
            <a:pPr eaLnBrk="0" hangingPunct="0"/>
            <a:r>
              <a:rPr lang="en-US" altLang="en-US" sz="1600">
                <a:latin typeface="Arial" pitchFamily="34" charset="0"/>
              </a:rPr>
              <a:t>such as production control.</a:t>
            </a:r>
          </a:p>
        </p:txBody>
      </p:sp>
      <p:sp>
        <p:nvSpPr>
          <p:cNvPr id="18444" name="Text Box 14"/>
          <p:cNvSpPr txBox="1">
            <a:spLocks noChangeArrowheads="1"/>
          </p:cNvSpPr>
          <p:nvPr/>
        </p:nvSpPr>
        <p:spPr bwMode="auto">
          <a:xfrm>
            <a:off x="4905375" y="2667000"/>
            <a:ext cx="36179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Used to show customers, suppliers</a:t>
            </a:r>
          </a:p>
          <a:p>
            <a:pPr eaLnBrk="0" hangingPunct="0"/>
            <a:r>
              <a:rPr lang="en-US" altLang="en-US" sz="1600">
                <a:latin typeface="Arial" pitchFamily="34" charset="0"/>
              </a:rPr>
              <a:t>and outside manufacturing processes.</a:t>
            </a:r>
          </a:p>
        </p:txBody>
      </p:sp>
      <p:grpSp>
        <p:nvGrpSpPr>
          <p:cNvPr id="18445" name="Group 15"/>
          <p:cNvGrpSpPr>
            <a:grpSpLocks/>
          </p:cNvGrpSpPr>
          <p:nvPr/>
        </p:nvGrpSpPr>
        <p:grpSpPr bwMode="auto">
          <a:xfrm>
            <a:off x="1155700" y="1428750"/>
            <a:ext cx="838200" cy="781050"/>
            <a:chOff x="528" y="900"/>
            <a:chExt cx="528" cy="492"/>
          </a:xfrm>
        </p:grpSpPr>
        <p:grpSp>
          <p:nvGrpSpPr>
            <p:cNvPr id="18483" name="Group 16"/>
            <p:cNvGrpSpPr>
              <a:grpSpLocks/>
            </p:cNvGrpSpPr>
            <p:nvPr/>
          </p:nvGrpSpPr>
          <p:grpSpPr bwMode="auto">
            <a:xfrm>
              <a:off x="528" y="912"/>
              <a:ext cx="528" cy="480"/>
              <a:chOff x="336" y="960"/>
              <a:chExt cx="480" cy="624"/>
            </a:xfrm>
          </p:grpSpPr>
          <p:sp>
            <p:nvSpPr>
              <p:cNvPr id="18485" name="Rectangle 17"/>
              <p:cNvSpPr>
                <a:spLocks noChangeArrowheads="1"/>
              </p:cNvSpPr>
              <p:nvPr/>
            </p:nvSpPr>
            <p:spPr bwMode="auto">
              <a:xfrm>
                <a:off x="336" y="960"/>
                <a:ext cx="480" cy="62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86" name="Line 18"/>
              <p:cNvSpPr>
                <a:spLocks noChangeShapeType="1"/>
              </p:cNvSpPr>
              <p:nvPr/>
            </p:nvSpPr>
            <p:spPr bwMode="auto">
              <a:xfrm>
                <a:off x="336" y="1104"/>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8484" name="Text Box 19"/>
            <p:cNvSpPr txBox="1">
              <a:spLocks noChangeArrowheads="1"/>
            </p:cNvSpPr>
            <p:nvPr/>
          </p:nvSpPr>
          <p:spPr bwMode="auto">
            <a:xfrm>
              <a:off x="553" y="900"/>
              <a:ext cx="47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WELDING</a:t>
              </a:r>
            </a:p>
          </p:txBody>
        </p:sp>
      </p:grpSp>
      <p:grpSp>
        <p:nvGrpSpPr>
          <p:cNvPr id="18446" name="Group 20"/>
          <p:cNvGrpSpPr>
            <a:grpSpLocks/>
          </p:cNvGrpSpPr>
          <p:nvPr/>
        </p:nvGrpSpPr>
        <p:grpSpPr bwMode="auto">
          <a:xfrm>
            <a:off x="1155700" y="2514600"/>
            <a:ext cx="914400" cy="762000"/>
            <a:chOff x="528" y="1584"/>
            <a:chExt cx="576" cy="480"/>
          </a:xfrm>
        </p:grpSpPr>
        <p:grpSp>
          <p:nvGrpSpPr>
            <p:cNvPr id="18473" name="Group 21"/>
            <p:cNvGrpSpPr>
              <a:grpSpLocks/>
            </p:cNvGrpSpPr>
            <p:nvPr/>
          </p:nvGrpSpPr>
          <p:grpSpPr bwMode="auto">
            <a:xfrm>
              <a:off x="528" y="1584"/>
              <a:ext cx="576" cy="480"/>
              <a:chOff x="1728" y="1152"/>
              <a:chExt cx="576" cy="480"/>
            </a:xfrm>
          </p:grpSpPr>
          <p:sp>
            <p:nvSpPr>
              <p:cNvPr id="18475" name="Line 22"/>
              <p:cNvSpPr>
                <a:spLocks noChangeShapeType="1"/>
              </p:cNvSpPr>
              <p:nvPr/>
            </p:nvSpPr>
            <p:spPr bwMode="auto">
              <a:xfrm>
                <a:off x="1728" y="1296"/>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6" name="Line 23"/>
              <p:cNvSpPr>
                <a:spLocks noChangeShapeType="1"/>
              </p:cNvSpPr>
              <p:nvPr/>
            </p:nvSpPr>
            <p:spPr bwMode="auto">
              <a:xfrm>
                <a:off x="1728" y="1632"/>
                <a:ext cx="5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7" name="Line 24"/>
              <p:cNvSpPr>
                <a:spLocks noChangeShapeType="1"/>
              </p:cNvSpPr>
              <p:nvPr/>
            </p:nvSpPr>
            <p:spPr bwMode="auto">
              <a:xfrm>
                <a:off x="2304" y="1152"/>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8" name="Line 25"/>
              <p:cNvSpPr>
                <a:spLocks noChangeShapeType="1"/>
              </p:cNvSpPr>
              <p:nvPr/>
            </p:nvSpPr>
            <p:spPr bwMode="auto">
              <a:xfrm flipV="1">
                <a:off x="1920" y="1152"/>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9" name="Line 26"/>
              <p:cNvSpPr>
                <a:spLocks noChangeShapeType="1"/>
              </p:cNvSpPr>
              <p:nvPr/>
            </p:nvSpPr>
            <p:spPr bwMode="auto">
              <a:xfrm flipV="1">
                <a:off x="2112" y="1152"/>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80" name="Line 27"/>
              <p:cNvSpPr>
                <a:spLocks noChangeShapeType="1"/>
              </p:cNvSpPr>
              <p:nvPr/>
            </p:nvSpPr>
            <p:spPr bwMode="auto">
              <a:xfrm flipV="1">
                <a:off x="1728" y="1152"/>
                <a:ext cx="192"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81" name="Line 28"/>
              <p:cNvSpPr>
                <a:spLocks noChangeShapeType="1"/>
              </p:cNvSpPr>
              <p:nvPr/>
            </p:nvSpPr>
            <p:spPr bwMode="auto">
              <a:xfrm flipV="1">
                <a:off x="1920" y="1152"/>
                <a:ext cx="192"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82" name="Line 29"/>
              <p:cNvSpPr>
                <a:spLocks noChangeShapeType="1"/>
              </p:cNvSpPr>
              <p:nvPr/>
            </p:nvSpPr>
            <p:spPr bwMode="auto">
              <a:xfrm flipV="1">
                <a:off x="2112" y="1152"/>
                <a:ext cx="192"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8474" name="Text Box 30"/>
            <p:cNvSpPr txBox="1">
              <a:spLocks noChangeArrowheads="1"/>
            </p:cNvSpPr>
            <p:nvPr/>
          </p:nvSpPr>
          <p:spPr bwMode="auto">
            <a:xfrm>
              <a:off x="577" y="1789"/>
              <a:ext cx="484"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ABC</a:t>
              </a:r>
            </a:p>
            <a:p>
              <a:pPr eaLnBrk="0" hangingPunct="0"/>
              <a:r>
                <a:rPr lang="en-US" altLang="en-US" sz="900">
                  <a:latin typeface="Arial" pitchFamily="34" charset="0"/>
                </a:rPr>
                <a:t>COMPANY</a:t>
              </a:r>
            </a:p>
          </p:txBody>
        </p:sp>
      </p:grpSp>
      <p:grpSp>
        <p:nvGrpSpPr>
          <p:cNvPr id="18447" name="Group 31"/>
          <p:cNvGrpSpPr>
            <a:grpSpLocks/>
          </p:cNvGrpSpPr>
          <p:nvPr/>
        </p:nvGrpSpPr>
        <p:grpSpPr bwMode="auto">
          <a:xfrm>
            <a:off x="1174750" y="3546475"/>
            <a:ext cx="877888" cy="949325"/>
            <a:chOff x="540" y="2234"/>
            <a:chExt cx="553" cy="598"/>
          </a:xfrm>
        </p:grpSpPr>
        <p:grpSp>
          <p:nvGrpSpPr>
            <p:cNvPr id="18461" name="Group 32"/>
            <p:cNvGrpSpPr>
              <a:grpSpLocks/>
            </p:cNvGrpSpPr>
            <p:nvPr/>
          </p:nvGrpSpPr>
          <p:grpSpPr bwMode="auto">
            <a:xfrm>
              <a:off x="576" y="2256"/>
              <a:ext cx="480" cy="576"/>
              <a:chOff x="576" y="2256"/>
              <a:chExt cx="480" cy="576"/>
            </a:xfrm>
          </p:grpSpPr>
          <p:sp>
            <p:nvSpPr>
              <p:cNvPr id="18467" name="Rectangle 33"/>
              <p:cNvSpPr>
                <a:spLocks noChangeArrowheads="1"/>
              </p:cNvSpPr>
              <p:nvPr/>
            </p:nvSpPr>
            <p:spPr bwMode="auto">
              <a:xfrm>
                <a:off x="576" y="2256"/>
                <a:ext cx="480" cy="57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68" name="Line 34"/>
              <p:cNvSpPr>
                <a:spLocks noChangeShapeType="1"/>
              </p:cNvSpPr>
              <p:nvPr/>
            </p:nvSpPr>
            <p:spPr bwMode="auto">
              <a:xfrm>
                <a:off x="576" y="2736"/>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69" name="Line 35"/>
              <p:cNvSpPr>
                <a:spLocks noChangeShapeType="1"/>
              </p:cNvSpPr>
              <p:nvPr/>
            </p:nvSpPr>
            <p:spPr bwMode="auto">
              <a:xfrm>
                <a:off x="576" y="2640"/>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0" name="Line 36"/>
              <p:cNvSpPr>
                <a:spLocks noChangeShapeType="1"/>
              </p:cNvSpPr>
              <p:nvPr/>
            </p:nvSpPr>
            <p:spPr bwMode="auto">
              <a:xfrm>
                <a:off x="576" y="2544"/>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1" name="Line 37"/>
              <p:cNvSpPr>
                <a:spLocks noChangeShapeType="1"/>
              </p:cNvSpPr>
              <p:nvPr/>
            </p:nvSpPr>
            <p:spPr bwMode="auto">
              <a:xfrm>
                <a:off x="576" y="2448"/>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8472" name="Line 38"/>
              <p:cNvSpPr>
                <a:spLocks noChangeShapeType="1"/>
              </p:cNvSpPr>
              <p:nvPr/>
            </p:nvSpPr>
            <p:spPr bwMode="auto">
              <a:xfrm>
                <a:off x="576" y="235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8462" name="Text Box 39"/>
            <p:cNvSpPr txBox="1">
              <a:spLocks noChangeArrowheads="1"/>
            </p:cNvSpPr>
            <p:nvPr/>
          </p:nvSpPr>
          <p:spPr bwMode="auto">
            <a:xfrm>
              <a:off x="540" y="2234"/>
              <a:ext cx="55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C/T=120 sec.</a:t>
              </a:r>
            </a:p>
          </p:txBody>
        </p:sp>
        <p:sp>
          <p:nvSpPr>
            <p:cNvPr id="18463" name="Text Box 40"/>
            <p:cNvSpPr txBox="1">
              <a:spLocks noChangeArrowheads="1"/>
            </p:cNvSpPr>
            <p:nvPr/>
          </p:nvSpPr>
          <p:spPr bwMode="auto">
            <a:xfrm>
              <a:off x="546" y="2333"/>
              <a:ext cx="53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C/O=22 min.</a:t>
              </a:r>
            </a:p>
          </p:txBody>
        </p:sp>
        <p:sp>
          <p:nvSpPr>
            <p:cNvPr id="18464" name="Text Box 41"/>
            <p:cNvSpPr txBox="1">
              <a:spLocks noChangeArrowheads="1"/>
            </p:cNvSpPr>
            <p:nvPr/>
          </p:nvSpPr>
          <p:spPr bwMode="auto">
            <a:xfrm>
              <a:off x="578" y="2429"/>
              <a:ext cx="435"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3 SHIFTS</a:t>
              </a:r>
            </a:p>
          </p:txBody>
        </p:sp>
        <p:sp>
          <p:nvSpPr>
            <p:cNvPr id="18465" name="Text Box 42"/>
            <p:cNvSpPr txBox="1">
              <a:spLocks noChangeArrowheads="1"/>
            </p:cNvSpPr>
            <p:nvPr/>
          </p:nvSpPr>
          <p:spPr bwMode="auto">
            <a:xfrm>
              <a:off x="582" y="2617"/>
              <a:ext cx="492"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3% SCRAP</a:t>
              </a:r>
            </a:p>
          </p:txBody>
        </p:sp>
        <p:sp>
          <p:nvSpPr>
            <p:cNvPr id="18466" name="Text Box 43"/>
            <p:cNvSpPr txBox="1">
              <a:spLocks noChangeArrowheads="1"/>
            </p:cNvSpPr>
            <p:nvPr/>
          </p:nvSpPr>
          <p:spPr bwMode="auto">
            <a:xfrm>
              <a:off x="540" y="2519"/>
              <a:ext cx="494"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W/T=20 hrs</a:t>
              </a:r>
            </a:p>
          </p:txBody>
        </p:sp>
      </p:grpSp>
      <p:sp>
        <p:nvSpPr>
          <p:cNvPr id="18448" name="Text Box 44"/>
          <p:cNvSpPr txBox="1">
            <a:spLocks noChangeArrowheads="1"/>
          </p:cNvSpPr>
          <p:nvPr/>
        </p:nvSpPr>
        <p:spPr bwMode="auto">
          <a:xfrm>
            <a:off x="4905375" y="3657600"/>
            <a:ext cx="36290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Used to record information concerning</a:t>
            </a:r>
          </a:p>
          <a:p>
            <a:pPr eaLnBrk="0" hangingPunct="0"/>
            <a:r>
              <a:rPr lang="en-US" altLang="en-US" sz="1600">
                <a:latin typeface="Arial" pitchFamily="34" charset="0"/>
              </a:rPr>
              <a:t>a manufacturing process, department,</a:t>
            </a:r>
          </a:p>
          <a:p>
            <a:pPr eaLnBrk="0" hangingPunct="0"/>
            <a:r>
              <a:rPr lang="en-US" altLang="en-US" sz="1600">
                <a:latin typeface="Arial" pitchFamily="34" charset="0"/>
              </a:rPr>
              <a:t>etc.</a:t>
            </a:r>
          </a:p>
        </p:txBody>
      </p:sp>
      <p:sp>
        <p:nvSpPr>
          <p:cNvPr id="18449" name="Text Box 45"/>
          <p:cNvSpPr txBox="1">
            <a:spLocks noChangeArrowheads="1"/>
          </p:cNvSpPr>
          <p:nvPr/>
        </p:nvSpPr>
        <p:spPr bwMode="auto">
          <a:xfrm>
            <a:off x="4892675" y="4911725"/>
            <a:ext cx="3121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Count and time should be noted.</a:t>
            </a:r>
          </a:p>
        </p:txBody>
      </p:sp>
      <p:sp>
        <p:nvSpPr>
          <p:cNvPr id="18450" name="Text Box 46"/>
          <p:cNvSpPr txBox="1">
            <a:spLocks noChangeArrowheads="1"/>
          </p:cNvSpPr>
          <p:nvPr/>
        </p:nvSpPr>
        <p:spPr bwMode="auto">
          <a:xfrm>
            <a:off x="1279525" y="5129213"/>
            <a:ext cx="7429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225 pieces</a:t>
            </a:r>
          </a:p>
          <a:p>
            <a:pPr eaLnBrk="0" hangingPunct="0"/>
            <a:r>
              <a:rPr lang="en-US" altLang="en-US" sz="900">
                <a:latin typeface="Arial" pitchFamily="34" charset="0"/>
              </a:rPr>
              <a:t>  1.5 days</a:t>
            </a:r>
          </a:p>
        </p:txBody>
      </p:sp>
      <p:grpSp>
        <p:nvGrpSpPr>
          <p:cNvPr id="18451" name="Group 47"/>
          <p:cNvGrpSpPr>
            <a:grpSpLocks/>
          </p:cNvGrpSpPr>
          <p:nvPr/>
        </p:nvGrpSpPr>
        <p:grpSpPr bwMode="auto">
          <a:xfrm>
            <a:off x="1292225" y="5715000"/>
            <a:ext cx="822325" cy="577850"/>
            <a:chOff x="614" y="3600"/>
            <a:chExt cx="518" cy="364"/>
          </a:xfrm>
        </p:grpSpPr>
        <p:grpSp>
          <p:nvGrpSpPr>
            <p:cNvPr id="18454" name="Group 48"/>
            <p:cNvGrpSpPr>
              <a:grpSpLocks/>
            </p:cNvGrpSpPr>
            <p:nvPr/>
          </p:nvGrpSpPr>
          <p:grpSpPr bwMode="auto">
            <a:xfrm>
              <a:off x="624" y="3600"/>
              <a:ext cx="508" cy="364"/>
              <a:chOff x="1268" y="1248"/>
              <a:chExt cx="508" cy="364"/>
            </a:xfrm>
          </p:grpSpPr>
          <p:sp>
            <p:nvSpPr>
              <p:cNvPr id="18457" name="Oval 49"/>
              <p:cNvSpPr>
                <a:spLocks noChangeArrowheads="1"/>
              </p:cNvSpPr>
              <p:nvPr/>
            </p:nvSpPr>
            <p:spPr bwMode="auto">
              <a:xfrm>
                <a:off x="1344" y="1516"/>
                <a:ext cx="96" cy="96"/>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58" name="Oval 50"/>
              <p:cNvSpPr>
                <a:spLocks noChangeArrowheads="1"/>
              </p:cNvSpPr>
              <p:nvPr/>
            </p:nvSpPr>
            <p:spPr bwMode="auto">
              <a:xfrm>
                <a:off x="1656" y="1516"/>
                <a:ext cx="96" cy="96"/>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59" name="Rectangle 51"/>
              <p:cNvSpPr>
                <a:spLocks noChangeArrowheads="1"/>
              </p:cNvSpPr>
              <p:nvPr/>
            </p:nvSpPr>
            <p:spPr bwMode="auto">
              <a:xfrm>
                <a:off x="1268" y="1248"/>
                <a:ext cx="364" cy="2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60" name="Rectangle 52"/>
              <p:cNvSpPr>
                <a:spLocks noChangeArrowheads="1"/>
              </p:cNvSpPr>
              <p:nvPr/>
            </p:nvSpPr>
            <p:spPr bwMode="auto">
              <a:xfrm>
                <a:off x="1632" y="1344"/>
                <a:ext cx="144" cy="19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18455" name="Rectangle 53"/>
            <p:cNvSpPr>
              <a:spLocks noChangeArrowheads="1"/>
            </p:cNvSpPr>
            <p:nvPr/>
          </p:nvSpPr>
          <p:spPr bwMode="auto">
            <a:xfrm>
              <a:off x="1015" y="3723"/>
              <a:ext cx="93" cy="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456" name="Text Box 54"/>
            <p:cNvSpPr txBox="1">
              <a:spLocks noChangeArrowheads="1"/>
            </p:cNvSpPr>
            <p:nvPr/>
          </p:nvSpPr>
          <p:spPr bwMode="auto">
            <a:xfrm>
              <a:off x="614" y="3623"/>
              <a:ext cx="3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900">
                  <a:latin typeface="Arial" pitchFamily="34" charset="0"/>
                </a:rPr>
                <a:t>Tuesday</a:t>
              </a:r>
            </a:p>
            <a:p>
              <a:pPr eaLnBrk="0" hangingPunct="0"/>
              <a:r>
                <a:rPr lang="en-US" altLang="en-US" sz="900">
                  <a:latin typeface="Arial" pitchFamily="34" charset="0"/>
                </a:rPr>
                <a:t>+ Thurs</a:t>
              </a:r>
            </a:p>
          </p:txBody>
        </p:sp>
      </p:grpSp>
      <p:sp>
        <p:nvSpPr>
          <p:cNvPr id="18452" name="Text Box 55"/>
          <p:cNvSpPr txBox="1">
            <a:spLocks noChangeArrowheads="1"/>
          </p:cNvSpPr>
          <p:nvPr/>
        </p:nvSpPr>
        <p:spPr bwMode="auto">
          <a:xfrm>
            <a:off x="4889500" y="5813425"/>
            <a:ext cx="3168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Note the frequency of shipments.</a:t>
            </a:r>
          </a:p>
        </p:txBody>
      </p:sp>
      <p:sp>
        <p:nvSpPr>
          <p:cNvPr id="18453" name="Text Box 4"/>
          <p:cNvSpPr txBox="1">
            <a:spLocks noChangeArrowheads="1"/>
          </p:cNvSpPr>
          <p:nvPr/>
        </p:nvSpPr>
        <p:spPr bwMode="auto">
          <a:xfrm>
            <a:off x="838200" y="762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2800" b="1">
                <a:solidFill>
                  <a:srgbClr val="0070C0"/>
                </a:solidFill>
                <a:latin typeface="Arial" pitchFamily="34" charset="0"/>
                <a:cs typeface="Arial" pitchFamily="34" charset="0"/>
              </a:rPr>
              <a:t>The Material Flow Symbols</a:t>
            </a:r>
          </a:p>
        </p:txBody>
      </p:sp>
    </p:spTree>
    <p:extLst>
      <p:ext uri="{BB962C8B-B14F-4D97-AF65-F5344CB8AC3E}">
        <p14:creationId xmlns:p14="http://schemas.microsoft.com/office/powerpoint/2010/main" val="671887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308100" y="2976563"/>
            <a:ext cx="228600" cy="914400"/>
            <a:chOff x="960" y="960"/>
            <a:chExt cx="144" cy="576"/>
          </a:xfrm>
        </p:grpSpPr>
        <p:sp>
          <p:nvSpPr>
            <p:cNvPr id="19493" name="Line 3"/>
            <p:cNvSpPr>
              <a:spLocks noChangeShapeType="1"/>
            </p:cNvSpPr>
            <p:nvPr/>
          </p:nvSpPr>
          <p:spPr bwMode="auto">
            <a:xfrm>
              <a:off x="1104" y="960"/>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94" name="Line 4"/>
            <p:cNvSpPr>
              <a:spLocks noChangeShapeType="1"/>
            </p:cNvSpPr>
            <p:nvPr/>
          </p:nvSpPr>
          <p:spPr bwMode="auto">
            <a:xfrm flipH="1">
              <a:off x="960" y="9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95" name="Line 5"/>
            <p:cNvSpPr>
              <a:spLocks noChangeShapeType="1"/>
            </p:cNvSpPr>
            <p:nvPr/>
          </p:nvSpPr>
          <p:spPr bwMode="auto">
            <a:xfrm flipH="1">
              <a:off x="960" y="110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96" name="Line 6"/>
            <p:cNvSpPr>
              <a:spLocks noChangeShapeType="1"/>
            </p:cNvSpPr>
            <p:nvPr/>
          </p:nvSpPr>
          <p:spPr bwMode="auto">
            <a:xfrm flipH="1">
              <a:off x="960" y="124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97" name="Line 7"/>
            <p:cNvSpPr>
              <a:spLocks noChangeShapeType="1"/>
            </p:cNvSpPr>
            <p:nvPr/>
          </p:nvSpPr>
          <p:spPr bwMode="auto">
            <a:xfrm flipH="1">
              <a:off x="960" y="13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98" name="Line 8"/>
            <p:cNvSpPr>
              <a:spLocks noChangeShapeType="1"/>
            </p:cNvSpPr>
            <p:nvPr/>
          </p:nvSpPr>
          <p:spPr bwMode="auto">
            <a:xfrm flipH="1">
              <a:off x="960" y="1536"/>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9459" name="AutoShape 9"/>
          <p:cNvSpPr>
            <a:spLocks noChangeArrowheads="1"/>
          </p:cNvSpPr>
          <p:nvPr/>
        </p:nvSpPr>
        <p:spPr bwMode="auto">
          <a:xfrm>
            <a:off x="774700" y="2519363"/>
            <a:ext cx="1371600" cy="228600"/>
          </a:xfrm>
          <a:prstGeom prst="rightArrow">
            <a:avLst>
              <a:gd name="adj1" fmla="val 50000"/>
              <a:gd name="adj2" fmla="val 1095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61" name="Line 18"/>
          <p:cNvSpPr>
            <a:spLocks noChangeShapeType="1"/>
          </p:cNvSpPr>
          <p:nvPr/>
        </p:nvSpPr>
        <p:spPr bwMode="auto">
          <a:xfrm>
            <a:off x="774700" y="1909763"/>
            <a:ext cx="1371600" cy="0"/>
          </a:xfrm>
          <a:prstGeom prst="line">
            <a:avLst/>
          </a:prstGeom>
          <a:noFill/>
          <a:ln w="762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62" name="Text Box 19"/>
          <p:cNvSpPr txBox="1">
            <a:spLocks noChangeArrowheads="1"/>
          </p:cNvSpPr>
          <p:nvPr/>
        </p:nvSpPr>
        <p:spPr bwMode="auto">
          <a:xfrm>
            <a:off x="546100" y="908050"/>
            <a:ext cx="1779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Material Icons</a:t>
            </a:r>
          </a:p>
        </p:txBody>
      </p:sp>
      <p:sp>
        <p:nvSpPr>
          <p:cNvPr id="19463" name="Text Box 20"/>
          <p:cNvSpPr txBox="1">
            <a:spLocks noChangeArrowheads="1"/>
          </p:cNvSpPr>
          <p:nvPr/>
        </p:nvSpPr>
        <p:spPr bwMode="auto">
          <a:xfrm>
            <a:off x="2527300" y="908050"/>
            <a:ext cx="1495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Represents</a:t>
            </a:r>
          </a:p>
        </p:txBody>
      </p:sp>
      <p:sp>
        <p:nvSpPr>
          <p:cNvPr id="19464" name="Text Box 21"/>
          <p:cNvSpPr txBox="1">
            <a:spLocks noChangeArrowheads="1"/>
          </p:cNvSpPr>
          <p:nvPr/>
        </p:nvSpPr>
        <p:spPr bwMode="auto">
          <a:xfrm>
            <a:off x="5041900" y="908050"/>
            <a:ext cx="854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Notes</a:t>
            </a:r>
          </a:p>
        </p:txBody>
      </p:sp>
      <p:sp>
        <p:nvSpPr>
          <p:cNvPr id="19465" name="Arc 22"/>
          <p:cNvSpPr>
            <a:spLocks/>
          </p:cNvSpPr>
          <p:nvPr/>
        </p:nvSpPr>
        <p:spPr bwMode="auto">
          <a:xfrm flipH="1">
            <a:off x="1155700" y="4119563"/>
            <a:ext cx="530225" cy="495300"/>
          </a:xfrm>
          <a:custGeom>
            <a:avLst/>
            <a:gdLst>
              <a:gd name="T0" fmla="*/ 100150859 w 43000"/>
              <a:gd name="T1" fmla="*/ 144494133 h 43200"/>
              <a:gd name="T2" fmla="*/ 0 w 43000"/>
              <a:gd name="T3" fmla="*/ 423960118 h 43200"/>
              <a:gd name="T4" fmla="*/ 494743490 w 43000"/>
              <a:gd name="T5" fmla="*/ 373243347 h 43200"/>
              <a:gd name="T6" fmla="*/ 0 60000 65536"/>
              <a:gd name="T7" fmla="*/ 0 60000 65536"/>
              <a:gd name="T8" fmla="*/ 0 60000 65536"/>
            </a:gdLst>
            <a:ahLst/>
            <a:cxnLst>
              <a:cxn ang="T6">
                <a:pos x="T0" y="T1"/>
              </a:cxn>
              <a:cxn ang="T7">
                <a:pos x="T2" y="T3"/>
              </a:cxn>
              <a:cxn ang="T8">
                <a:pos x="T4" y="T5"/>
              </a:cxn>
            </a:cxnLst>
            <a:rect l="0" t="0" r="r" b="b"/>
            <a:pathLst>
              <a:path w="43000" h="43200" fill="none" extrusionOk="0">
                <a:moveTo>
                  <a:pt x="4332" y="8362"/>
                </a:moveTo>
                <a:cubicBezTo>
                  <a:pt x="8423" y="3086"/>
                  <a:pt x="14724" y="-1"/>
                  <a:pt x="21400" y="0"/>
                </a:cubicBezTo>
                <a:cubicBezTo>
                  <a:pt x="33329" y="0"/>
                  <a:pt x="43000" y="9670"/>
                  <a:pt x="43000" y="21600"/>
                </a:cubicBezTo>
                <a:cubicBezTo>
                  <a:pt x="43000" y="33529"/>
                  <a:pt x="33329" y="43200"/>
                  <a:pt x="21400" y="43200"/>
                </a:cubicBezTo>
                <a:cubicBezTo>
                  <a:pt x="10604" y="43200"/>
                  <a:pt x="1467" y="35230"/>
                  <a:pt x="0" y="24534"/>
                </a:cubicBezTo>
              </a:path>
              <a:path w="43000" h="43200" stroke="0" extrusionOk="0">
                <a:moveTo>
                  <a:pt x="4332" y="8362"/>
                </a:moveTo>
                <a:cubicBezTo>
                  <a:pt x="8423" y="3086"/>
                  <a:pt x="14724" y="-1"/>
                  <a:pt x="21400" y="0"/>
                </a:cubicBezTo>
                <a:cubicBezTo>
                  <a:pt x="33329" y="0"/>
                  <a:pt x="43000" y="9670"/>
                  <a:pt x="43000" y="21600"/>
                </a:cubicBezTo>
                <a:cubicBezTo>
                  <a:pt x="43000" y="33529"/>
                  <a:pt x="33329" y="43200"/>
                  <a:pt x="21400" y="43200"/>
                </a:cubicBezTo>
                <a:cubicBezTo>
                  <a:pt x="10604" y="43200"/>
                  <a:pt x="1467" y="35230"/>
                  <a:pt x="0" y="24534"/>
                </a:cubicBezTo>
                <a:lnTo>
                  <a:pt x="21400" y="21600"/>
                </a:lnTo>
                <a:lnTo>
                  <a:pt x="4332" y="8362"/>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nvGrpSpPr>
          <p:cNvPr id="19466" name="Group 23"/>
          <p:cNvGrpSpPr>
            <a:grpSpLocks/>
          </p:cNvGrpSpPr>
          <p:nvPr/>
        </p:nvGrpSpPr>
        <p:grpSpPr bwMode="auto">
          <a:xfrm>
            <a:off x="1057275" y="4878388"/>
            <a:ext cx="708025" cy="488950"/>
            <a:chOff x="3346" y="1401"/>
            <a:chExt cx="446" cy="308"/>
          </a:xfrm>
        </p:grpSpPr>
        <p:sp>
          <p:nvSpPr>
            <p:cNvPr id="19479" name="Text Box 24"/>
            <p:cNvSpPr txBox="1">
              <a:spLocks noChangeArrowheads="1"/>
            </p:cNvSpPr>
            <p:nvPr/>
          </p:nvSpPr>
          <p:spPr bwMode="auto">
            <a:xfrm>
              <a:off x="3368" y="1401"/>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400">
                  <a:latin typeface="Arial" pitchFamily="34" charset="0"/>
                </a:rPr>
                <a:t>FIFO</a:t>
              </a:r>
            </a:p>
          </p:txBody>
        </p:sp>
        <p:sp>
          <p:nvSpPr>
            <p:cNvPr id="19480" name="Line 25"/>
            <p:cNvSpPr>
              <a:spLocks noChangeShapeType="1"/>
            </p:cNvSpPr>
            <p:nvPr/>
          </p:nvSpPr>
          <p:spPr bwMode="auto">
            <a:xfrm>
              <a:off x="3346" y="1562"/>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481" name="Oval 26"/>
            <p:cNvSpPr>
              <a:spLocks noChangeArrowheads="1"/>
            </p:cNvSpPr>
            <p:nvPr/>
          </p:nvSpPr>
          <p:spPr bwMode="auto">
            <a:xfrm>
              <a:off x="3348" y="1605"/>
              <a:ext cx="81" cy="7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82" name="AutoShape 27"/>
            <p:cNvSpPr>
              <a:spLocks noChangeArrowheads="1"/>
            </p:cNvSpPr>
            <p:nvPr/>
          </p:nvSpPr>
          <p:spPr bwMode="auto">
            <a:xfrm>
              <a:off x="3450" y="1593"/>
              <a:ext cx="108" cy="84"/>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83" name="Rectangle 28"/>
            <p:cNvSpPr>
              <a:spLocks noChangeArrowheads="1"/>
            </p:cNvSpPr>
            <p:nvPr/>
          </p:nvSpPr>
          <p:spPr bwMode="auto">
            <a:xfrm>
              <a:off x="3591" y="1587"/>
              <a:ext cx="93" cy="9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84" name="Oval 29"/>
            <p:cNvSpPr>
              <a:spLocks noChangeArrowheads="1"/>
            </p:cNvSpPr>
            <p:nvPr/>
          </p:nvSpPr>
          <p:spPr bwMode="auto">
            <a:xfrm>
              <a:off x="3711" y="1599"/>
              <a:ext cx="81" cy="7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85" name="Line 30"/>
            <p:cNvSpPr>
              <a:spLocks noChangeShapeType="1"/>
            </p:cNvSpPr>
            <p:nvPr/>
          </p:nvSpPr>
          <p:spPr bwMode="auto">
            <a:xfrm>
              <a:off x="3346" y="1709"/>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9468" name="Text Box 32"/>
          <p:cNvSpPr txBox="1">
            <a:spLocks noChangeArrowheads="1"/>
          </p:cNvSpPr>
          <p:nvPr/>
        </p:nvSpPr>
        <p:spPr bwMode="auto">
          <a:xfrm>
            <a:off x="2527300" y="1600200"/>
            <a:ext cx="1981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Movement of prod’n</a:t>
            </a:r>
          </a:p>
          <a:p>
            <a:pPr eaLnBrk="0" hangingPunct="0"/>
            <a:r>
              <a:rPr lang="en-US" altLang="en-US" sz="1600">
                <a:latin typeface="Arial" pitchFamily="34" charset="0"/>
              </a:rPr>
              <a:t>material by </a:t>
            </a:r>
            <a:r>
              <a:rPr lang="en-US" altLang="en-US" sz="1600" u="sng">
                <a:latin typeface="Arial" pitchFamily="34" charset="0"/>
              </a:rPr>
              <a:t>PUSH</a:t>
            </a:r>
            <a:endParaRPr lang="en-US" altLang="en-US" sz="1600">
              <a:latin typeface="Arial" pitchFamily="34" charset="0"/>
            </a:endParaRPr>
          </a:p>
        </p:txBody>
      </p:sp>
      <p:sp>
        <p:nvSpPr>
          <p:cNvPr id="19469" name="Text Box 33"/>
          <p:cNvSpPr txBox="1">
            <a:spLocks noChangeArrowheads="1"/>
          </p:cNvSpPr>
          <p:nvPr/>
        </p:nvSpPr>
        <p:spPr bwMode="auto">
          <a:xfrm>
            <a:off x="2527300" y="2438400"/>
            <a:ext cx="2197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Movement of finished</a:t>
            </a:r>
          </a:p>
          <a:p>
            <a:pPr eaLnBrk="0" hangingPunct="0"/>
            <a:r>
              <a:rPr lang="en-US" altLang="en-US" sz="1600">
                <a:latin typeface="Arial" pitchFamily="34" charset="0"/>
              </a:rPr>
              <a:t>goods to the customer</a:t>
            </a:r>
          </a:p>
        </p:txBody>
      </p:sp>
      <p:sp>
        <p:nvSpPr>
          <p:cNvPr id="19470" name="Text Box 34"/>
          <p:cNvSpPr txBox="1">
            <a:spLocks noChangeArrowheads="1"/>
          </p:cNvSpPr>
          <p:nvPr/>
        </p:nvSpPr>
        <p:spPr bwMode="auto">
          <a:xfrm>
            <a:off x="2527300" y="3321050"/>
            <a:ext cx="1347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Supermarket</a:t>
            </a:r>
          </a:p>
        </p:txBody>
      </p:sp>
      <p:sp>
        <p:nvSpPr>
          <p:cNvPr id="19471" name="Text Box 35"/>
          <p:cNvSpPr txBox="1">
            <a:spLocks noChangeArrowheads="1"/>
          </p:cNvSpPr>
          <p:nvPr/>
        </p:nvSpPr>
        <p:spPr bwMode="auto">
          <a:xfrm>
            <a:off x="2527300" y="4043363"/>
            <a:ext cx="1309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Physical pull</a:t>
            </a:r>
          </a:p>
        </p:txBody>
      </p:sp>
      <p:sp>
        <p:nvSpPr>
          <p:cNvPr id="19472" name="Text Box 36"/>
          <p:cNvSpPr txBox="1">
            <a:spLocks noChangeArrowheads="1"/>
          </p:cNvSpPr>
          <p:nvPr/>
        </p:nvSpPr>
        <p:spPr bwMode="auto">
          <a:xfrm>
            <a:off x="2527300" y="4649788"/>
            <a:ext cx="2197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dirty="0">
                <a:latin typeface="Arial" pitchFamily="34" charset="0"/>
              </a:rPr>
              <a:t>Transfer of controlled</a:t>
            </a:r>
          </a:p>
          <a:p>
            <a:pPr eaLnBrk="0" hangingPunct="0"/>
            <a:r>
              <a:rPr lang="en-US" altLang="en-US" sz="1600" dirty="0">
                <a:latin typeface="Arial" pitchFamily="34" charset="0"/>
              </a:rPr>
              <a:t>quantities of material </a:t>
            </a:r>
          </a:p>
          <a:p>
            <a:pPr eaLnBrk="0" hangingPunct="0"/>
            <a:r>
              <a:rPr lang="en-US" altLang="en-US" sz="1600" dirty="0">
                <a:latin typeface="Arial" pitchFamily="34" charset="0"/>
              </a:rPr>
              <a:t>between processes in a first in first out seq.</a:t>
            </a:r>
          </a:p>
        </p:txBody>
      </p:sp>
      <p:sp>
        <p:nvSpPr>
          <p:cNvPr id="19474" name="Text Box 38"/>
          <p:cNvSpPr txBox="1">
            <a:spLocks noChangeArrowheads="1"/>
          </p:cNvSpPr>
          <p:nvPr/>
        </p:nvSpPr>
        <p:spPr bwMode="auto">
          <a:xfrm>
            <a:off x="5045075" y="1447800"/>
            <a:ext cx="3641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Identifies material movements that are</a:t>
            </a:r>
          </a:p>
          <a:p>
            <a:pPr eaLnBrk="0" hangingPunct="0"/>
            <a:r>
              <a:rPr lang="en-US" altLang="en-US" sz="1600">
                <a:latin typeface="Arial" pitchFamily="34" charset="0"/>
              </a:rPr>
              <a:t>pushed by producer, not pulled by the </a:t>
            </a:r>
          </a:p>
          <a:p>
            <a:pPr eaLnBrk="0" hangingPunct="0"/>
            <a:r>
              <a:rPr lang="en-US" altLang="en-US" sz="1600">
                <a:latin typeface="Arial" pitchFamily="34" charset="0"/>
              </a:rPr>
              <a:t>customer ( the following process ).</a:t>
            </a:r>
          </a:p>
        </p:txBody>
      </p:sp>
      <p:sp>
        <p:nvSpPr>
          <p:cNvPr id="19475" name="Text Box 39"/>
          <p:cNvSpPr txBox="1">
            <a:spLocks noChangeArrowheads="1"/>
          </p:cNvSpPr>
          <p:nvPr/>
        </p:nvSpPr>
        <p:spPr bwMode="auto">
          <a:xfrm>
            <a:off x="5041900" y="2438400"/>
            <a:ext cx="360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Also shows movement of raw material</a:t>
            </a:r>
          </a:p>
          <a:p>
            <a:pPr eaLnBrk="0" hangingPunct="0"/>
            <a:r>
              <a:rPr lang="en-US" altLang="en-US" sz="1600">
                <a:latin typeface="Arial" pitchFamily="34" charset="0"/>
              </a:rPr>
              <a:t>and components from suppliers </a:t>
            </a:r>
            <a:r>
              <a:rPr lang="en-US" altLang="en-US" sz="1600" u="sng">
                <a:latin typeface="Arial" pitchFamily="34" charset="0"/>
              </a:rPr>
              <a:t>if</a:t>
            </a:r>
            <a:endParaRPr lang="en-US" altLang="en-US" sz="1600">
              <a:latin typeface="Arial" pitchFamily="34" charset="0"/>
            </a:endParaRPr>
          </a:p>
          <a:p>
            <a:pPr eaLnBrk="0" hangingPunct="0"/>
            <a:r>
              <a:rPr lang="en-US" altLang="en-US" sz="1600" u="sng">
                <a:latin typeface="Arial" pitchFamily="34" charset="0"/>
              </a:rPr>
              <a:t>they are not pushed.</a:t>
            </a:r>
            <a:r>
              <a:rPr lang="en-US" altLang="en-US" sz="1600">
                <a:latin typeface="Arial" pitchFamily="34" charset="0"/>
              </a:rPr>
              <a:t>  </a:t>
            </a:r>
          </a:p>
        </p:txBody>
      </p:sp>
      <p:sp>
        <p:nvSpPr>
          <p:cNvPr id="19476" name="Text Box 40"/>
          <p:cNvSpPr txBox="1">
            <a:spLocks noChangeArrowheads="1"/>
          </p:cNvSpPr>
          <p:nvPr/>
        </p:nvSpPr>
        <p:spPr bwMode="auto">
          <a:xfrm>
            <a:off x="5041900" y="4043363"/>
            <a:ext cx="350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Pull of materials from a supermarket.</a:t>
            </a:r>
          </a:p>
        </p:txBody>
      </p:sp>
      <p:sp>
        <p:nvSpPr>
          <p:cNvPr id="19477" name="Text Box 41"/>
          <p:cNvSpPr txBox="1">
            <a:spLocks noChangeArrowheads="1"/>
          </p:cNvSpPr>
          <p:nvPr/>
        </p:nvSpPr>
        <p:spPr bwMode="auto">
          <a:xfrm>
            <a:off x="5041900" y="4818063"/>
            <a:ext cx="32226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Indicates a device to limit quantity</a:t>
            </a:r>
          </a:p>
          <a:p>
            <a:pPr eaLnBrk="0" hangingPunct="0"/>
            <a:r>
              <a:rPr lang="en-US" altLang="en-US" sz="1600">
                <a:latin typeface="Arial" pitchFamily="34" charset="0"/>
              </a:rPr>
              <a:t>and ensure FIFO flow of material</a:t>
            </a:r>
          </a:p>
          <a:p>
            <a:pPr eaLnBrk="0" hangingPunct="0"/>
            <a:r>
              <a:rPr lang="en-US" altLang="en-US" sz="1600">
                <a:latin typeface="Arial" pitchFamily="34" charset="0"/>
              </a:rPr>
              <a:t>between processes.</a:t>
            </a:r>
          </a:p>
        </p:txBody>
      </p:sp>
      <p:sp>
        <p:nvSpPr>
          <p:cNvPr id="19478" name="Text Box 4"/>
          <p:cNvSpPr txBox="1">
            <a:spLocks noChangeArrowheads="1"/>
          </p:cNvSpPr>
          <p:nvPr/>
        </p:nvSpPr>
        <p:spPr bwMode="auto">
          <a:xfrm>
            <a:off x="838200" y="762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2800" b="1">
                <a:solidFill>
                  <a:srgbClr val="0070C0"/>
                </a:solidFill>
                <a:latin typeface="Arial" pitchFamily="34" charset="0"/>
                <a:cs typeface="Arial" pitchFamily="34" charset="0"/>
              </a:rPr>
              <a:t>The Material Flow Symbols</a:t>
            </a:r>
          </a:p>
        </p:txBody>
      </p:sp>
    </p:spTree>
    <p:extLst>
      <p:ext uri="{BB962C8B-B14F-4D97-AF65-F5344CB8AC3E}">
        <p14:creationId xmlns:p14="http://schemas.microsoft.com/office/powerpoint/2010/main" val="16760898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22313" y="925513"/>
            <a:ext cx="21478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Information Icons</a:t>
            </a:r>
          </a:p>
        </p:txBody>
      </p:sp>
      <p:sp>
        <p:nvSpPr>
          <p:cNvPr id="20483" name="Text Box 3"/>
          <p:cNvSpPr txBox="1">
            <a:spLocks noChangeArrowheads="1"/>
          </p:cNvSpPr>
          <p:nvPr/>
        </p:nvSpPr>
        <p:spPr bwMode="auto">
          <a:xfrm>
            <a:off x="3033713" y="925513"/>
            <a:ext cx="1495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Represents</a:t>
            </a:r>
          </a:p>
        </p:txBody>
      </p:sp>
      <p:sp>
        <p:nvSpPr>
          <p:cNvPr id="20484" name="Text Box 4"/>
          <p:cNvSpPr txBox="1">
            <a:spLocks noChangeArrowheads="1"/>
          </p:cNvSpPr>
          <p:nvPr/>
        </p:nvSpPr>
        <p:spPr bwMode="auto">
          <a:xfrm>
            <a:off x="5138738" y="925513"/>
            <a:ext cx="854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Notes</a:t>
            </a:r>
          </a:p>
        </p:txBody>
      </p:sp>
      <p:sp>
        <p:nvSpPr>
          <p:cNvPr id="20485" name="Line 5"/>
          <p:cNvSpPr>
            <a:spLocks noChangeShapeType="1"/>
          </p:cNvSpPr>
          <p:nvPr/>
        </p:nvSpPr>
        <p:spPr bwMode="auto">
          <a:xfrm>
            <a:off x="1023938" y="1571625"/>
            <a:ext cx="1752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nvGrpSpPr>
          <p:cNvPr id="20486" name="Group 6"/>
          <p:cNvGrpSpPr>
            <a:grpSpLocks/>
          </p:cNvGrpSpPr>
          <p:nvPr/>
        </p:nvGrpSpPr>
        <p:grpSpPr bwMode="auto">
          <a:xfrm>
            <a:off x="952500" y="2090738"/>
            <a:ext cx="1819275" cy="357187"/>
            <a:chOff x="243" y="3405"/>
            <a:chExt cx="1146" cy="345"/>
          </a:xfrm>
        </p:grpSpPr>
        <p:sp>
          <p:nvSpPr>
            <p:cNvPr id="20509" name="Line 7"/>
            <p:cNvSpPr>
              <a:spLocks noChangeShapeType="1"/>
            </p:cNvSpPr>
            <p:nvPr/>
          </p:nvSpPr>
          <p:spPr bwMode="auto">
            <a:xfrm>
              <a:off x="243" y="3405"/>
              <a:ext cx="62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510" name="Line 8"/>
            <p:cNvSpPr>
              <a:spLocks noChangeShapeType="1"/>
            </p:cNvSpPr>
            <p:nvPr/>
          </p:nvSpPr>
          <p:spPr bwMode="auto">
            <a:xfrm flipH="1" flipV="1">
              <a:off x="816" y="3504"/>
              <a:ext cx="48"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511" name="Line 9"/>
            <p:cNvSpPr>
              <a:spLocks noChangeShapeType="1"/>
            </p:cNvSpPr>
            <p:nvPr/>
          </p:nvSpPr>
          <p:spPr bwMode="auto">
            <a:xfrm>
              <a:off x="813" y="3510"/>
              <a:ext cx="576"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20487" name="Text Box 10"/>
          <p:cNvSpPr txBox="1">
            <a:spLocks noChangeArrowheads="1"/>
          </p:cNvSpPr>
          <p:nvPr/>
        </p:nvSpPr>
        <p:spPr bwMode="auto">
          <a:xfrm>
            <a:off x="3005138" y="1395413"/>
            <a:ext cx="1493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Manual flow of</a:t>
            </a:r>
          </a:p>
          <a:p>
            <a:pPr eaLnBrk="0" hangingPunct="0"/>
            <a:r>
              <a:rPr lang="en-US" altLang="en-US" sz="1600">
                <a:latin typeface="Arial" pitchFamily="34" charset="0"/>
              </a:rPr>
              <a:t>information </a:t>
            </a:r>
          </a:p>
        </p:txBody>
      </p:sp>
      <p:sp>
        <p:nvSpPr>
          <p:cNvPr id="20488" name="Text Box 11"/>
          <p:cNvSpPr txBox="1">
            <a:spLocks noChangeArrowheads="1"/>
          </p:cNvSpPr>
          <p:nvPr/>
        </p:nvSpPr>
        <p:spPr bwMode="auto">
          <a:xfrm>
            <a:off x="3005138" y="2058988"/>
            <a:ext cx="1719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Electronic flow of</a:t>
            </a:r>
          </a:p>
          <a:p>
            <a:pPr eaLnBrk="0" hangingPunct="0"/>
            <a:r>
              <a:rPr lang="en-US" altLang="en-US" sz="1600">
                <a:latin typeface="Arial" pitchFamily="34" charset="0"/>
              </a:rPr>
              <a:t>information </a:t>
            </a:r>
          </a:p>
        </p:txBody>
      </p:sp>
      <p:sp>
        <p:nvSpPr>
          <p:cNvPr id="20489" name="Text Box 12"/>
          <p:cNvSpPr txBox="1">
            <a:spLocks noChangeArrowheads="1"/>
          </p:cNvSpPr>
          <p:nvPr/>
        </p:nvSpPr>
        <p:spPr bwMode="auto">
          <a:xfrm>
            <a:off x="5138738" y="1371600"/>
            <a:ext cx="3243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For example: production schedule</a:t>
            </a:r>
          </a:p>
          <a:p>
            <a:pPr eaLnBrk="0" hangingPunct="0"/>
            <a:r>
              <a:rPr lang="en-US" altLang="en-US" sz="1600">
                <a:latin typeface="Arial" pitchFamily="34" charset="0"/>
              </a:rPr>
              <a:t>	      shipping schedule</a:t>
            </a:r>
          </a:p>
        </p:txBody>
      </p:sp>
      <p:sp>
        <p:nvSpPr>
          <p:cNvPr id="20490" name="Text Box 13"/>
          <p:cNvSpPr txBox="1">
            <a:spLocks noChangeArrowheads="1"/>
          </p:cNvSpPr>
          <p:nvPr/>
        </p:nvSpPr>
        <p:spPr bwMode="auto">
          <a:xfrm>
            <a:off x="5138738" y="2057400"/>
            <a:ext cx="266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For example: EDI, Fax, etc.</a:t>
            </a:r>
          </a:p>
        </p:txBody>
      </p:sp>
      <p:sp>
        <p:nvSpPr>
          <p:cNvPr id="20491" name="Rectangle 14"/>
          <p:cNvSpPr>
            <a:spLocks noChangeArrowheads="1"/>
          </p:cNvSpPr>
          <p:nvPr/>
        </p:nvSpPr>
        <p:spPr bwMode="auto">
          <a:xfrm>
            <a:off x="1252538" y="3384550"/>
            <a:ext cx="1066800" cy="3810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OXOX</a:t>
            </a:r>
          </a:p>
        </p:txBody>
      </p:sp>
      <p:grpSp>
        <p:nvGrpSpPr>
          <p:cNvPr id="20492" name="Group 15"/>
          <p:cNvGrpSpPr>
            <a:grpSpLocks/>
          </p:cNvGrpSpPr>
          <p:nvPr/>
        </p:nvGrpSpPr>
        <p:grpSpPr bwMode="auto">
          <a:xfrm>
            <a:off x="1447800" y="4038600"/>
            <a:ext cx="625475" cy="625475"/>
            <a:chOff x="2112" y="1728"/>
            <a:chExt cx="480" cy="480"/>
          </a:xfrm>
        </p:grpSpPr>
        <p:sp>
          <p:nvSpPr>
            <p:cNvPr id="20507" name="Oval 16"/>
            <p:cNvSpPr>
              <a:spLocks noChangeArrowheads="1"/>
            </p:cNvSpPr>
            <p:nvPr/>
          </p:nvSpPr>
          <p:spPr bwMode="auto">
            <a:xfrm>
              <a:off x="2112" y="1728"/>
              <a:ext cx="480" cy="48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508" name="Oval 17"/>
            <p:cNvSpPr>
              <a:spLocks noChangeArrowheads="1"/>
            </p:cNvSpPr>
            <p:nvPr/>
          </p:nvSpPr>
          <p:spPr bwMode="auto">
            <a:xfrm>
              <a:off x="2256" y="1872"/>
              <a:ext cx="192" cy="19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20493" name="Text Box 18"/>
          <p:cNvSpPr txBox="1">
            <a:spLocks noChangeArrowheads="1"/>
          </p:cNvSpPr>
          <p:nvPr/>
        </p:nvSpPr>
        <p:spPr bwMode="auto">
          <a:xfrm>
            <a:off x="3005138" y="3413125"/>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Load leveling </a:t>
            </a:r>
          </a:p>
        </p:txBody>
      </p:sp>
      <p:sp>
        <p:nvSpPr>
          <p:cNvPr id="20494" name="Text Box 19"/>
          <p:cNvSpPr txBox="1">
            <a:spLocks noChangeArrowheads="1"/>
          </p:cNvSpPr>
          <p:nvPr/>
        </p:nvSpPr>
        <p:spPr bwMode="auto">
          <a:xfrm>
            <a:off x="3005138" y="4191000"/>
            <a:ext cx="1952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Sequence-Pull Ball </a:t>
            </a:r>
          </a:p>
        </p:txBody>
      </p:sp>
      <p:sp>
        <p:nvSpPr>
          <p:cNvPr id="20495" name="Text Box 20"/>
          <p:cNvSpPr txBox="1">
            <a:spLocks noChangeArrowheads="1"/>
          </p:cNvSpPr>
          <p:nvPr/>
        </p:nvSpPr>
        <p:spPr bwMode="auto">
          <a:xfrm>
            <a:off x="5138738" y="3352800"/>
            <a:ext cx="37004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Tool to level the volume and mix of Kanban over a specific period of time.</a:t>
            </a:r>
          </a:p>
        </p:txBody>
      </p:sp>
      <p:sp>
        <p:nvSpPr>
          <p:cNvPr id="20496" name="Text Box 21"/>
          <p:cNvSpPr txBox="1">
            <a:spLocks noChangeArrowheads="1"/>
          </p:cNvSpPr>
          <p:nvPr/>
        </p:nvSpPr>
        <p:spPr bwMode="auto">
          <a:xfrm>
            <a:off x="5138738" y="4083050"/>
            <a:ext cx="3155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Gives permission to produce a</a:t>
            </a:r>
          </a:p>
          <a:p>
            <a:pPr eaLnBrk="0" hangingPunct="0"/>
            <a:r>
              <a:rPr lang="en-US" altLang="en-US" sz="1600">
                <a:latin typeface="Arial" pitchFamily="34" charset="0"/>
              </a:rPr>
              <a:t>predetermined type and quantity.</a:t>
            </a:r>
          </a:p>
        </p:txBody>
      </p:sp>
      <p:sp>
        <p:nvSpPr>
          <p:cNvPr id="20497" name="Rectangle 22"/>
          <p:cNvSpPr>
            <a:spLocks noChangeArrowheads="1"/>
          </p:cNvSpPr>
          <p:nvPr/>
        </p:nvSpPr>
        <p:spPr bwMode="auto">
          <a:xfrm>
            <a:off x="1219200" y="2755900"/>
            <a:ext cx="1079500" cy="4572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a:t>Weekly</a:t>
            </a:r>
          </a:p>
          <a:p>
            <a:pPr algn="ctr" eaLnBrk="0" hangingPunct="0"/>
            <a:r>
              <a:rPr lang="en-US" altLang="en-US" sz="1400"/>
              <a:t>Schedule</a:t>
            </a:r>
          </a:p>
        </p:txBody>
      </p:sp>
      <p:sp>
        <p:nvSpPr>
          <p:cNvPr id="20498" name="Text Box 23"/>
          <p:cNvSpPr txBox="1">
            <a:spLocks noChangeArrowheads="1"/>
          </p:cNvSpPr>
          <p:nvPr/>
        </p:nvSpPr>
        <p:spPr bwMode="auto">
          <a:xfrm>
            <a:off x="2989263" y="2744788"/>
            <a:ext cx="1201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Information</a:t>
            </a:r>
          </a:p>
        </p:txBody>
      </p:sp>
      <p:sp>
        <p:nvSpPr>
          <p:cNvPr id="20499" name="Text Box 24"/>
          <p:cNvSpPr txBox="1">
            <a:spLocks noChangeArrowheads="1"/>
          </p:cNvSpPr>
          <p:nvPr/>
        </p:nvSpPr>
        <p:spPr bwMode="auto">
          <a:xfrm>
            <a:off x="5138738" y="2743200"/>
            <a:ext cx="290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Describes an information flow.</a:t>
            </a:r>
          </a:p>
        </p:txBody>
      </p:sp>
      <p:sp>
        <p:nvSpPr>
          <p:cNvPr id="20500" name="Text Box 60"/>
          <p:cNvSpPr txBox="1">
            <a:spLocks noChangeAspect="1" noChangeArrowheads="1"/>
          </p:cNvSpPr>
          <p:nvPr/>
        </p:nvSpPr>
        <p:spPr bwMode="auto">
          <a:xfrm>
            <a:off x="3660775" y="152400"/>
            <a:ext cx="571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a:latin typeface="Trebuchet MS" pitchFamily="34" charset="0"/>
              </a:rPr>
              <a:t>The Information Flow Symbols:</a:t>
            </a:r>
          </a:p>
        </p:txBody>
      </p:sp>
      <p:grpSp>
        <p:nvGrpSpPr>
          <p:cNvPr id="20501" name="Group 8"/>
          <p:cNvGrpSpPr>
            <a:grpSpLocks/>
          </p:cNvGrpSpPr>
          <p:nvPr/>
        </p:nvGrpSpPr>
        <p:grpSpPr bwMode="auto">
          <a:xfrm>
            <a:off x="1600200" y="4876800"/>
            <a:ext cx="304800" cy="1219200"/>
            <a:chOff x="1872" y="1152"/>
            <a:chExt cx="192" cy="864"/>
          </a:xfrm>
        </p:grpSpPr>
        <p:sp>
          <p:nvSpPr>
            <p:cNvPr id="20504" name="Rectangle 9"/>
            <p:cNvSpPr>
              <a:spLocks noChangeArrowheads="1"/>
            </p:cNvSpPr>
            <p:nvPr/>
          </p:nvSpPr>
          <p:spPr bwMode="auto">
            <a:xfrm>
              <a:off x="1872" y="1152"/>
              <a:ext cx="192" cy="2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505" name="Rectangle 10"/>
            <p:cNvSpPr>
              <a:spLocks noChangeArrowheads="1"/>
            </p:cNvSpPr>
            <p:nvPr/>
          </p:nvSpPr>
          <p:spPr bwMode="auto">
            <a:xfrm>
              <a:off x="1872" y="1440"/>
              <a:ext cx="192" cy="2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506" name="Rectangle 11"/>
            <p:cNvSpPr>
              <a:spLocks noChangeArrowheads="1"/>
            </p:cNvSpPr>
            <p:nvPr/>
          </p:nvSpPr>
          <p:spPr bwMode="auto">
            <a:xfrm>
              <a:off x="1872" y="1728"/>
              <a:ext cx="192" cy="28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20502" name="Text Box 13"/>
          <p:cNvSpPr txBox="1">
            <a:spLocks noChangeArrowheads="1"/>
          </p:cNvSpPr>
          <p:nvPr/>
        </p:nvSpPr>
        <p:spPr bwMode="auto">
          <a:xfrm>
            <a:off x="3048000" y="5105400"/>
            <a:ext cx="1868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Buffer or safety stock</a:t>
            </a:r>
          </a:p>
        </p:txBody>
      </p:sp>
      <p:sp>
        <p:nvSpPr>
          <p:cNvPr id="20503" name="Text Box 15"/>
          <p:cNvSpPr txBox="1">
            <a:spLocks noChangeArrowheads="1"/>
          </p:cNvSpPr>
          <p:nvPr/>
        </p:nvSpPr>
        <p:spPr bwMode="auto">
          <a:xfrm>
            <a:off x="5257800" y="5105400"/>
            <a:ext cx="3217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“Buffer” or “Safety Stock” must be</a:t>
            </a:r>
          </a:p>
          <a:p>
            <a:pPr eaLnBrk="0" hangingPunct="0"/>
            <a:r>
              <a:rPr lang="en-US" altLang="en-US" sz="1600">
                <a:latin typeface="Arial" pitchFamily="34" charset="0"/>
              </a:rPr>
              <a:t>noted.</a:t>
            </a:r>
          </a:p>
        </p:txBody>
      </p:sp>
    </p:spTree>
    <p:extLst>
      <p:ext uri="{BB962C8B-B14F-4D97-AF65-F5344CB8AC3E}">
        <p14:creationId xmlns:p14="http://schemas.microsoft.com/office/powerpoint/2010/main" val="9856334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flipV="1">
            <a:off x="1517650" y="3448050"/>
            <a:ext cx="381000" cy="381000"/>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1507" name="Text Box 3"/>
          <p:cNvSpPr txBox="1">
            <a:spLocks noChangeArrowheads="1"/>
          </p:cNvSpPr>
          <p:nvPr/>
        </p:nvSpPr>
        <p:spPr bwMode="auto">
          <a:xfrm>
            <a:off x="466725" y="898525"/>
            <a:ext cx="2147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Information Icons</a:t>
            </a:r>
          </a:p>
        </p:txBody>
      </p:sp>
      <p:sp>
        <p:nvSpPr>
          <p:cNvPr id="21508" name="Text Box 4"/>
          <p:cNvSpPr txBox="1">
            <a:spLocks noChangeArrowheads="1"/>
          </p:cNvSpPr>
          <p:nvPr/>
        </p:nvSpPr>
        <p:spPr bwMode="auto">
          <a:xfrm>
            <a:off x="2749550" y="898525"/>
            <a:ext cx="1495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Represents</a:t>
            </a:r>
          </a:p>
        </p:txBody>
      </p:sp>
      <p:sp>
        <p:nvSpPr>
          <p:cNvPr id="21509" name="Text Box 5"/>
          <p:cNvSpPr txBox="1">
            <a:spLocks noChangeArrowheads="1"/>
          </p:cNvSpPr>
          <p:nvPr/>
        </p:nvSpPr>
        <p:spPr bwMode="auto">
          <a:xfrm>
            <a:off x="4959350" y="898525"/>
            <a:ext cx="854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2000" u="sng">
                <a:latin typeface="Arial" pitchFamily="34" charset="0"/>
              </a:rPr>
              <a:t>Notes</a:t>
            </a:r>
          </a:p>
        </p:txBody>
      </p:sp>
      <p:sp>
        <p:nvSpPr>
          <p:cNvPr id="21510" name="Line 6"/>
          <p:cNvSpPr>
            <a:spLocks noChangeShapeType="1"/>
          </p:cNvSpPr>
          <p:nvPr/>
        </p:nvSpPr>
        <p:spPr bwMode="auto">
          <a:xfrm flipH="1">
            <a:off x="1073150" y="1714500"/>
            <a:ext cx="11811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11" name="Line 7"/>
          <p:cNvSpPr>
            <a:spLocks noChangeShapeType="1"/>
          </p:cNvSpPr>
          <p:nvPr/>
        </p:nvSpPr>
        <p:spPr bwMode="auto">
          <a:xfrm flipH="1">
            <a:off x="1085850" y="1751013"/>
            <a:ext cx="0" cy="4826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12" name="AutoShape 8"/>
          <p:cNvSpPr>
            <a:spLocks noChangeArrowheads="1"/>
          </p:cNvSpPr>
          <p:nvPr/>
        </p:nvSpPr>
        <p:spPr bwMode="auto">
          <a:xfrm flipH="1">
            <a:off x="1403350" y="1524000"/>
            <a:ext cx="647700" cy="368300"/>
          </a:xfrm>
          <a:prstGeom prst="flowChartPunchedCard">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20</a:t>
            </a:r>
          </a:p>
        </p:txBody>
      </p:sp>
      <p:sp>
        <p:nvSpPr>
          <p:cNvPr id="21513" name="Line 9"/>
          <p:cNvSpPr>
            <a:spLocks noChangeShapeType="1"/>
          </p:cNvSpPr>
          <p:nvPr/>
        </p:nvSpPr>
        <p:spPr bwMode="auto">
          <a:xfrm flipH="1">
            <a:off x="1098550" y="2636838"/>
            <a:ext cx="11811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14" name="Line 10"/>
          <p:cNvSpPr>
            <a:spLocks noChangeShapeType="1"/>
          </p:cNvSpPr>
          <p:nvPr/>
        </p:nvSpPr>
        <p:spPr bwMode="auto">
          <a:xfrm flipH="1">
            <a:off x="1111250" y="2673350"/>
            <a:ext cx="0" cy="4826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15" name="AutoShape 11" descr="Wide upward diagonal"/>
          <p:cNvSpPr>
            <a:spLocks noChangeArrowheads="1"/>
          </p:cNvSpPr>
          <p:nvPr/>
        </p:nvSpPr>
        <p:spPr bwMode="auto">
          <a:xfrm flipH="1">
            <a:off x="1428750" y="2446338"/>
            <a:ext cx="647700" cy="368300"/>
          </a:xfrm>
          <a:prstGeom prst="flowChartPunchedCard">
            <a:avLst/>
          </a:prstGeom>
          <a:pattFill prst="wdUpDiag">
            <a:fgClr>
              <a:schemeClr val="folHlink"/>
            </a:fgClr>
            <a:bgClr>
              <a:srgbClr val="FFFFFF"/>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altLang="en-US"/>
          </a:p>
        </p:txBody>
      </p:sp>
      <p:grpSp>
        <p:nvGrpSpPr>
          <p:cNvPr id="21516" name="Group 12"/>
          <p:cNvGrpSpPr>
            <a:grpSpLocks/>
          </p:cNvGrpSpPr>
          <p:nvPr/>
        </p:nvGrpSpPr>
        <p:grpSpPr bwMode="auto">
          <a:xfrm>
            <a:off x="1428750" y="4283075"/>
            <a:ext cx="469900" cy="695325"/>
            <a:chOff x="3896" y="1874"/>
            <a:chExt cx="296" cy="438"/>
          </a:xfrm>
        </p:grpSpPr>
        <p:sp>
          <p:nvSpPr>
            <p:cNvPr id="21531" name="Line 13"/>
            <p:cNvSpPr>
              <a:spLocks noChangeShapeType="1"/>
            </p:cNvSpPr>
            <p:nvPr/>
          </p:nvSpPr>
          <p:spPr bwMode="auto">
            <a:xfrm>
              <a:off x="3904" y="1876"/>
              <a:ext cx="0" cy="2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32" name="Line 14"/>
            <p:cNvSpPr>
              <a:spLocks noChangeShapeType="1"/>
            </p:cNvSpPr>
            <p:nvPr/>
          </p:nvSpPr>
          <p:spPr bwMode="auto">
            <a:xfrm>
              <a:off x="4184" y="1874"/>
              <a:ext cx="0" cy="2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33" name="Line 15"/>
            <p:cNvSpPr>
              <a:spLocks noChangeShapeType="1"/>
            </p:cNvSpPr>
            <p:nvPr/>
          </p:nvSpPr>
          <p:spPr bwMode="auto">
            <a:xfrm>
              <a:off x="3896" y="2104"/>
              <a:ext cx="2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34" name="Line 16"/>
            <p:cNvSpPr>
              <a:spLocks noChangeShapeType="1"/>
            </p:cNvSpPr>
            <p:nvPr/>
          </p:nvSpPr>
          <p:spPr bwMode="auto">
            <a:xfrm>
              <a:off x="4044" y="2107"/>
              <a:ext cx="8" cy="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1535" name="Line 17"/>
            <p:cNvSpPr>
              <a:spLocks noChangeShapeType="1"/>
            </p:cNvSpPr>
            <p:nvPr/>
          </p:nvSpPr>
          <p:spPr bwMode="auto">
            <a:xfrm>
              <a:off x="3942" y="2312"/>
              <a:ext cx="2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21517" name="Text Box 18"/>
          <p:cNvSpPr txBox="1">
            <a:spLocks noChangeArrowheads="1"/>
          </p:cNvSpPr>
          <p:nvPr/>
        </p:nvSpPr>
        <p:spPr bwMode="auto">
          <a:xfrm>
            <a:off x="2733675" y="1589088"/>
            <a:ext cx="1909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Production Kanban</a:t>
            </a:r>
          </a:p>
        </p:txBody>
      </p:sp>
      <p:sp>
        <p:nvSpPr>
          <p:cNvPr id="21518" name="Text Box 19"/>
          <p:cNvSpPr txBox="1">
            <a:spLocks noChangeArrowheads="1"/>
          </p:cNvSpPr>
          <p:nvPr/>
        </p:nvSpPr>
        <p:spPr bwMode="auto">
          <a:xfrm>
            <a:off x="2736850" y="2454275"/>
            <a:ext cx="194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Withdrawal Kanban</a:t>
            </a:r>
          </a:p>
        </p:txBody>
      </p:sp>
      <p:sp>
        <p:nvSpPr>
          <p:cNvPr id="21519" name="Text Box 20"/>
          <p:cNvSpPr txBox="1">
            <a:spLocks noChangeArrowheads="1"/>
          </p:cNvSpPr>
          <p:nvPr/>
        </p:nvSpPr>
        <p:spPr bwMode="auto">
          <a:xfrm>
            <a:off x="2749550" y="3429000"/>
            <a:ext cx="150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Signal Kanban</a:t>
            </a:r>
          </a:p>
        </p:txBody>
      </p:sp>
      <p:sp>
        <p:nvSpPr>
          <p:cNvPr id="21520" name="Text Box 21"/>
          <p:cNvSpPr txBox="1">
            <a:spLocks noChangeArrowheads="1"/>
          </p:cNvSpPr>
          <p:nvPr/>
        </p:nvSpPr>
        <p:spPr bwMode="auto">
          <a:xfrm>
            <a:off x="2749550" y="4451350"/>
            <a:ext cx="132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Kanban post</a:t>
            </a:r>
          </a:p>
        </p:txBody>
      </p:sp>
      <p:sp>
        <p:nvSpPr>
          <p:cNvPr id="21521" name="Text Box 22"/>
          <p:cNvSpPr txBox="1">
            <a:spLocks noChangeArrowheads="1"/>
          </p:cNvSpPr>
          <p:nvPr/>
        </p:nvSpPr>
        <p:spPr bwMode="auto">
          <a:xfrm>
            <a:off x="4959350" y="1447800"/>
            <a:ext cx="36607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Tells a process how many of what</a:t>
            </a:r>
          </a:p>
          <a:p>
            <a:pPr eaLnBrk="0" hangingPunct="0"/>
            <a:r>
              <a:rPr lang="en-US" altLang="en-US" sz="1600">
                <a:latin typeface="Arial" pitchFamily="34" charset="0"/>
              </a:rPr>
              <a:t>can be </a:t>
            </a:r>
            <a:r>
              <a:rPr lang="en-US" altLang="en-US" sz="1600" u="sng">
                <a:latin typeface="Arial" pitchFamily="34" charset="0"/>
              </a:rPr>
              <a:t>produced</a:t>
            </a:r>
            <a:r>
              <a:rPr lang="en-US" altLang="en-US" sz="1600">
                <a:latin typeface="Arial" pitchFamily="34" charset="0"/>
              </a:rPr>
              <a:t> and gives permission</a:t>
            </a:r>
          </a:p>
          <a:p>
            <a:pPr eaLnBrk="0" hangingPunct="0"/>
            <a:r>
              <a:rPr lang="en-US" altLang="en-US" sz="1600">
                <a:latin typeface="Arial" pitchFamily="34" charset="0"/>
              </a:rPr>
              <a:t>to do so.</a:t>
            </a:r>
          </a:p>
        </p:txBody>
      </p:sp>
      <p:sp>
        <p:nvSpPr>
          <p:cNvPr id="21522" name="Text Box 23"/>
          <p:cNvSpPr txBox="1">
            <a:spLocks noChangeArrowheads="1"/>
          </p:cNvSpPr>
          <p:nvPr/>
        </p:nvSpPr>
        <p:spPr bwMode="auto">
          <a:xfrm>
            <a:off x="4959350" y="3432175"/>
            <a:ext cx="31670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Production instruction that orders</a:t>
            </a:r>
          </a:p>
          <a:p>
            <a:pPr eaLnBrk="0" hangingPunct="0"/>
            <a:r>
              <a:rPr lang="en-US" altLang="en-US" sz="1600">
                <a:latin typeface="Arial" pitchFamily="34" charset="0"/>
              </a:rPr>
              <a:t>production from a batch process,</a:t>
            </a:r>
          </a:p>
          <a:p>
            <a:pPr eaLnBrk="0" hangingPunct="0"/>
            <a:r>
              <a:rPr lang="en-US" altLang="en-US" sz="1600">
                <a:latin typeface="Arial" pitchFamily="34" charset="0"/>
              </a:rPr>
              <a:t>eg: stamping.</a:t>
            </a:r>
          </a:p>
        </p:txBody>
      </p:sp>
      <p:sp>
        <p:nvSpPr>
          <p:cNvPr id="21523" name="Text Box 24"/>
          <p:cNvSpPr txBox="1">
            <a:spLocks noChangeArrowheads="1"/>
          </p:cNvSpPr>
          <p:nvPr/>
        </p:nvSpPr>
        <p:spPr bwMode="auto">
          <a:xfrm>
            <a:off x="4959350" y="4406900"/>
            <a:ext cx="3263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Place where Kanban are collected</a:t>
            </a:r>
          </a:p>
          <a:p>
            <a:pPr eaLnBrk="0" hangingPunct="0"/>
            <a:r>
              <a:rPr lang="en-US" altLang="en-US" sz="1600">
                <a:latin typeface="Arial" pitchFamily="34" charset="0"/>
              </a:rPr>
              <a:t>and held for conveyance .</a:t>
            </a:r>
          </a:p>
        </p:txBody>
      </p:sp>
      <p:sp>
        <p:nvSpPr>
          <p:cNvPr id="21524" name="Text Box 25"/>
          <p:cNvSpPr txBox="1">
            <a:spLocks noChangeArrowheads="1"/>
          </p:cNvSpPr>
          <p:nvPr/>
        </p:nvSpPr>
        <p:spPr bwMode="auto">
          <a:xfrm>
            <a:off x="4959350" y="2438400"/>
            <a:ext cx="3727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Tells a process how many of what</a:t>
            </a:r>
          </a:p>
          <a:p>
            <a:pPr eaLnBrk="0" hangingPunct="0"/>
            <a:r>
              <a:rPr lang="en-US" altLang="en-US" sz="1600">
                <a:latin typeface="Arial" pitchFamily="34" charset="0"/>
              </a:rPr>
              <a:t>can be </a:t>
            </a:r>
            <a:r>
              <a:rPr lang="en-US" altLang="en-US" sz="1600" u="sng">
                <a:latin typeface="Arial" pitchFamily="34" charset="0"/>
              </a:rPr>
              <a:t>withdrawn</a:t>
            </a:r>
            <a:r>
              <a:rPr lang="en-US" altLang="en-US" sz="1600">
                <a:latin typeface="Arial" pitchFamily="34" charset="0"/>
              </a:rPr>
              <a:t> and gives permission</a:t>
            </a:r>
          </a:p>
          <a:p>
            <a:pPr eaLnBrk="0" hangingPunct="0"/>
            <a:r>
              <a:rPr lang="en-US" altLang="en-US" sz="1600">
                <a:latin typeface="Arial" pitchFamily="34" charset="0"/>
              </a:rPr>
              <a:t>to do so.</a:t>
            </a:r>
          </a:p>
        </p:txBody>
      </p:sp>
      <p:sp>
        <p:nvSpPr>
          <p:cNvPr id="21525" name="Text Box 60"/>
          <p:cNvSpPr txBox="1">
            <a:spLocks noChangeAspect="1" noChangeArrowheads="1"/>
          </p:cNvSpPr>
          <p:nvPr/>
        </p:nvSpPr>
        <p:spPr bwMode="auto">
          <a:xfrm>
            <a:off x="3660775" y="152400"/>
            <a:ext cx="571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a:latin typeface="Trebuchet MS" pitchFamily="34" charset="0"/>
              </a:rPr>
              <a:t>The Information Flow Symbols:</a:t>
            </a:r>
          </a:p>
        </p:txBody>
      </p:sp>
      <p:grpSp>
        <p:nvGrpSpPr>
          <p:cNvPr id="21526" name="Group 2"/>
          <p:cNvGrpSpPr>
            <a:grpSpLocks/>
          </p:cNvGrpSpPr>
          <p:nvPr/>
        </p:nvGrpSpPr>
        <p:grpSpPr bwMode="auto">
          <a:xfrm>
            <a:off x="876300" y="5308600"/>
            <a:ext cx="1562100" cy="774700"/>
            <a:chOff x="520" y="1504"/>
            <a:chExt cx="984" cy="400"/>
          </a:xfrm>
        </p:grpSpPr>
        <p:sp>
          <p:nvSpPr>
            <p:cNvPr id="21529" name="AutoShape 3"/>
            <p:cNvSpPr>
              <a:spLocks noChangeArrowheads="1"/>
            </p:cNvSpPr>
            <p:nvPr/>
          </p:nvSpPr>
          <p:spPr bwMode="auto">
            <a:xfrm>
              <a:off x="520" y="1504"/>
              <a:ext cx="984" cy="400"/>
            </a:xfrm>
            <a:prstGeom prst="star24">
              <a:avLst>
                <a:gd name="adj" fmla="val 375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1530" name="Text Box 4"/>
            <p:cNvSpPr txBox="1">
              <a:spLocks noChangeArrowheads="1"/>
            </p:cNvSpPr>
            <p:nvPr/>
          </p:nvSpPr>
          <p:spPr bwMode="auto">
            <a:xfrm>
              <a:off x="694" y="1560"/>
              <a:ext cx="6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1200">
                  <a:latin typeface="Arial" pitchFamily="34" charset="0"/>
                </a:rPr>
                <a:t>Lathe</a:t>
              </a:r>
            </a:p>
            <a:p>
              <a:pPr algn="ctr" eaLnBrk="0" hangingPunct="0"/>
              <a:r>
                <a:rPr lang="en-US" altLang="en-US" sz="1200">
                  <a:latin typeface="Arial" pitchFamily="34" charset="0"/>
                </a:rPr>
                <a:t>Changeover</a:t>
              </a:r>
            </a:p>
          </p:txBody>
        </p:sp>
      </p:grpSp>
      <p:sp>
        <p:nvSpPr>
          <p:cNvPr id="21527" name="Text Box 12"/>
          <p:cNvSpPr txBox="1">
            <a:spLocks noChangeArrowheads="1"/>
          </p:cNvSpPr>
          <p:nvPr/>
        </p:nvSpPr>
        <p:spPr bwMode="auto">
          <a:xfrm>
            <a:off x="2762250" y="5411788"/>
            <a:ext cx="1323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Kaizen burst</a:t>
            </a:r>
          </a:p>
        </p:txBody>
      </p:sp>
      <p:sp>
        <p:nvSpPr>
          <p:cNvPr id="21528" name="Text Box 14"/>
          <p:cNvSpPr txBox="1">
            <a:spLocks noChangeArrowheads="1"/>
          </p:cNvSpPr>
          <p:nvPr/>
        </p:nvSpPr>
        <p:spPr bwMode="auto">
          <a:xfrm>
            <a:off x="4953000" y="5257800"/>
            <a:ext cx="3562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600">
                <a:latin typeface="Arial" pitchFamily="34" charset="0"/>
              </a:rPr>
              <a:t>Highlights critical improvement needs</a:t>
            </a:r>
          </a:p>
          <a:p>
            <a:pPr eaLnBrk="0" hangingPunct="0"/>
            <a:r>
              <a:rPr lang="en-US" altLang="en-US" sz="1600">
                <a:latin typeface="Arial" pitchFamily="34" charset="0"/>
              </a:rPr>
              <a:t>at specific processes. Can be used to</a:t>
            </a:r>
          </a:p>
          <a:p>
            <a:pPr eaLnBrk="0" hangingPunct="0"/>
            <a:r>
              <a:rPr lang="en-US" altLang="en-US" sz="1600">
                <a:latin typeface="Arial" pitchFamily="34" charset="0"/>
              </a:rPr>
              <a:t>plan Kaizen events.</a:t>
            </a:r>
          </a:p>
        </p:txBody>
      </p:sp>
    </p:spTree>
    <p:extLst>
      <p:ext uri="{BB962C8B-B14F-4D97-AF65-F5344CB8AC3E}">
        <p14:creationId xmlns:p14="http://schemas.microsoft.com/office/powerpoint/2010/main" val="25130914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a:xfrm>
            <a:off x="1295400" y="2819400"/>
            <a:ext cx="6858366" cy="1371600"/>
          </a:xfrm>
        </p:spPr>
        <p:txBody>
          <a:bodyPr>
            <a:normAutofit/>
          </a:bodyPr>
          <a:lstStyle/>
          <a:p>
            <a:pPr algn="ctr" eaLnBrk="1" hangingPunct="1"/>
            <a:r>
              <a:rPr lang="en-US" sz="3600" b="1" dirty="0" smtClean="0">
                <a:solidFill>
                  <a:sysClr val="windowText" lastClr="000000"/>
                </a:solidFill>
                <a:latin typeface="Century Gothic" pitchFamily="34" charset="0"/>
                <a:cs typeface="Aharoni" pitchFamily="2" charset="-79"/>
              </a:rPr>
              <a:t>Value Stream Mapping : </a:t>
            </a:r>
            <a:br>
              <a:rPr lang="en-US" sz="3600" b="1" dirty="0" smtClean="0">
                <a:solidFill>
                  <a:sysClr val="windowText" lastClr="000000"/>
                </a:solidFill>
                <a:latin typeface="Century Gothic" pitchFamily="34" charset="0"/>
                <a:cs typeface="Aharoni" pitchFamily="2" charset="-79"/>
              </a:rPr>
            </a:br>
            <a:r>
              <a:rPr lang="en-US" sz="3600" b="1" dirty="0" smtClean="0">
                <a:solidFill>
                  <a:sysClr val="windowText" lastClr="000000"/>
                </a:solidFill>
                <a:latin typeface="Century Gothic" pitchFamily="34" charset="0"/>
                <a:cs typeface="Aharoni" pitchFamily="2" charset="-79"/>
              </a:rPr>
              <a:t>Step by step</a:t>
            </a:r>
            <a:endParaRPr lang="en-MY" sz="3600" b="1" dirty="0" smtClean="0">
              <a:solidFill>
                <a:sysClr val="windowText" lastClr="000000"/>
              </a:solidFill>
              <a:latin typeface="Century Gothic" pitchFamily="34" charset="0"/>
              <a:cs typeface="Aharoni" pitchFamily="2" charset="-79"/>
            </a:endParaRPr>
          </a:p>
        </p:txBody>
      </p:sp>
      <p:pic>
        <p:nvPicPr>
          <p:cNvPr id="6" name="Picture 11" descr="Logo MPC (Lates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77077"/>
            <a:ext cx="2804682" cy="10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hanisah\Documents\LEAN\Logo Le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707" y="228600"/>
            <a:ext cx="2549412" cy="20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7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514" y="1524000"/>
            <a:ext cx="7596554" cy="4478149"/>
          </a:xfrm>
          <a:prstGeom prst="rect">
            <a:avLst/>
          </a:prstGeom>
        </p:spPr>
        <p:txBody>
          <a:bodyPr wrap="square">
            <a:spAutoFit/>
          </a:bodyPr>
          <a:lstStyle/>
          <a:p>
            <a:pPr marL="0" indent="0" algn="ctr">
              <a:lnSpc>
                <a:spcPct val="150000"/>
              </a:lnSpc>
              <a:buClr>
                <a:schemeClr val="tx1"/>
              </a:buClr>
              <a:buFont typeface="Wingdings 2" pitchFamily="18" charset="2"/>
              <a:buNone/>
              <a:defRPr/>
            </a:pP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VISION</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lnSpc>
                <a:spcPct val="150000"/>
              </a:lnSpc>
              <a:defRPr/>
            </a:pPr>
            <a:r>
              <a:rPr lang="en-US" b="1" dirty="0"/>
              <a:t>The leading </a:t>
            </a:r>
            <a:r>
              <a:rPr lang="en-US" b="1" dirty="0" err="1"/>
              <a:t>organisation</a:t>
            </a:r>
            <a:r>
              <a:rPr lang="en-US" b="1" dirty="0"/>
              <a:t> in productivity enhancement for global competitiveness and </a:t>
            </a:r>
            <a:r>
              <a:rPr lang="en-US" b="1" dirty="0" smtClean="0"/>
              <a:t>innovation</a:t>
            </a:r>
          </a:p>
          <a:p>
            <a:pPr algn="ctr">
              <a:lnSpc>
                <a:spcPct val="150000"/>
              </a:lnSpc>
              <a:defRPr/>
            </a:pPr>
            <a:endPar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marL="0" indent="0" algn="ctr">
              <a:buClr>
                <a:schemeClr val="tx1"/>
              </a:buClr>
              <a:buFont typeface="Wingdings 2" pitchFamily="18" charset="2"/>
              <a:buNone/>
              <a:defRPr/>
            </a:pP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MISSION</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lnSpc>
                <a:spcPct val="150000"/>
              </a:lnSpc>
              <a:defRPr/>
            </a:pPr>
            <a:r>
              <a:rPr lang="en-US" b="1" dirty="0"/>
              <a:t>To deliver high impact services towards achieving performance excellence through innovation for the betterment of </a:t>
            </a:r>
            <a:r>
              <a:rPr lang="en-US" b="1" dirty="0" smtClean="0"/>
              <a:t>life</a:t>
            </a:r>
            <a:endParaRPr lang="en-US"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34754"/>
            <a:ext cx="2140270" cy="15457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4" descr="logo m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584" y="263969"/>
            <a:ext cx="2268415" cy="84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04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3600" dirty="0" smtClean="0"/>
              <a:t>Getting Started</a:t>
            </a:r>
          </a:p>
        </p:txBody>
      </p:sp>
      <p:sp>
        <p:nvSpPr>
          <p:cNvPr id="27651" name="Rectangle 3"/>
          <p:cNvSpPr>
            <a:spLocks noGrp="1" noChangeArrowheads="1"/>
          </p:cNvSpPr>
          <p:nvPr>
            <p:ph type="body" idx="4294967295"/>
          </p:nvPr>
        </p:nvSpPr>
        <p:spPr>
          <a:xfrm>
            <a:off x="411163" y="1143000"/>
            <a:ext cx="8428037" cy="4881563"/>
          </a:xfrm>
        </p:spPr>
        <p:txBody>
          <a:bodyPr>
            <a:normAutofit/>
          </a:bodyPr>
          <a:lstStyle/>
          <a:p>
            <a:pPr marL="0" indent="0">
              <a:buFont typeface="Arial" charset="0"/>
              <a:buNone/>
              <a:defRPr/>
            </a:pPr>
            <a:r>
              <a:rPr lang="en-US" sz="2000" b="1" dirty="0" smtClean="0"/>
              <a:t>Define Team, Scope ( Start – End Process), </a:t>
            </a:r>
          </a:p>
          <a:p>
            <a:pPr marL="0" indent="0">
              <a:buFont typeface="Arial" charset="0"/>
              <a:buNone/>
              <a:defRPr/>
            </a:pPr>
            <a:r>
              <a:rPr lang="en-US" sz="2000" b="1" dirty="0" smtClean="0"/>
              <a:t>Key Metrics and Main Process Step</a:t>
            </a:r>
          </a:p>
          <a:p>
            <a:pPr marL="0" indent="0">
              <a:buFont typeface="Arial" charset="0"/>
              <a:buNone/>
              <a:defRPr/>
            </a:pPr>
            <a:endParaRPr lang="en-US" sz="2000" b="1" dirty="0"/>
          </a:p>
          <a:p>
            <a:pPr>
              <a:buFont typeface="Arial" charset="0"/>
              <a:buChar char="•"/>
              <a:defRPr/>
            </a:pPr>
            <a:r>
              <a:rPr lang="en-US" sz="2000" dirty="0" smtClean="0"/>
              <a:t>Identify project Sponsor/Champion</a:t>
            </a:r>
          </a:p>
          <a:p>
            <a:pPr>
              <a:buFont typeface="Arial" charset="0"/>
              <a:buChar char="•"/>
              <a:defRPr/>
            </a:pPr>
            <a:r>
              <a:rPr lang="en-US" sz="2000" dirty="0" smtClean="0"/>
              <a:t>Identify task force and cross functional team</a:t>
            </a:r>
          </a:p>
          <a:p>
            <a:pPr>
              <a:buFont typeface="Arial" charset="0"/>
              <a:buChar char="•"/>
              <a:defRPr/>
            </a:pPr>
            <a:r>
              <a:rPr lang="en-US" sz="2000" dirty="0" smtClean="0"/>
              <a:t>Identify the scope business area/process (Start &amp; End)</a:t>
            </a:r>
          </a:p>
          <a:p>
            <a:pPr>
              <a:buFont typeface="Arial" charset="0"/>
              <a:buChar char="•"/>
              <a:defRPr/>
            </a:pPr>
            <a:r>
              <a:rPr lang="en-US" sz="2000" dirty="0" smtClean="0"/>
              <a:t>Identify key Performance Metrics to be measured-analyzed</a:t>
            </a:r>
          </a:p>
          <a:p>
            <a:pPr>
              <a:buFont typeface="Arial" charset="0"/>
              <a:buChar char="•"/>
              <a:defRPr/>
            </a:pPr>
            <a:endParaRPr lang="en-US" sz="2000" b="1" dirty="0"/>
          </a:p>
          <a:p>
            <a:pPr marL="0" indent="0">
              <a:buFont typeface="Arial" charset="0"/>
              <a:buNone/>
              <a:defRPr/>
            </a:pPr>
            <a:r>
              <a:rPr lang="en-US" sz="2000" b="1" dirty="0" smtClean="0"/>
              <a:t>Tools:</a:t>
            </a:r>
          </a:p>
          <a:p>
            <a:pPr>
              <a:buFont typeface="Arial" charset="0"/>
              <a:buChar char="•"/>
              <a:defRPr/>
            </a:pPr>
            <a:r>
              <a:rPr lang="en-US" sz="1800" dirty="0" smtClean="0"/>
              <a:t>Team Charter</a:t>
            </a:r>
          </a:p>
          <a:p>
            <a:pPr>
              <a:buFont typeface="Arial" charset="0"/>
              <a:buChar char="•"/>
              <a:defRPr/>
            </a:pPr>
            <a:r>
              <a:rPr lang="en-US" sz="1800" dirty="0" smtClean="0"/>
              <a:t>SIPOC/Top- Down Charting/Swim lane Flow Chart</a:t>
            </a:r>
          </a:p>
          <a:p>
            <a:pPr marL="457200" lvl="1" indent="0">
              <a:buFont typeface="Arial" charset="0"/>
              <a:buNone/>
              <a:defRPr/>
            </a:pPr>
            <a:endParaRPr lang="en-US" sz="1800" b="1" dirty="0" smtClean="0"/>
          </a:p>
        </p:txBody>
      </p:sp>
    </p:spTree>
    <p:extLst>
      <p:ext uri="{BB962C8B-B14F-4D97-AF65-F5344CB8AC3E}">
        <p14:creationId xmlns:p14="http://schemas.microsoft.com/office/powerpoint/2010/main" val="1948324890"/>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en-US" sz="3200" dirty="0"/>
              <a:t>Getting Started</a:t>
            </a:r>
            <a:endParaRPr lang="en-US" altLang="en-US" dirty="0" smtClean="0"/>
          </a:p>
        </p:txBody>
      </p:sp>
      <p:sp>
        <p:nvSpPr>
          <p:cNvPr id="25603" name="Rectangle 3"/>
          <p:cNvSpPr>
            <a:spLocks noGrp="1" noChangeArrowheads="1"/>
          </p:cNvSpPr>
          <p:nvPr>
            <p:ph type="body" idx="4294967295"/>
          </p:nvPr>
        </p:nvSpPr>
        <p:spPr>
          <a:xfrm>
            <a:off x="1143000" y="1066800"/>
            <a:ext cx="8001000" cy="83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itchFamily="2" charset="2"/>
              <a:buNone/>
            </a:pPr>
            <a:r>
              <a:rPr lang="en-US" altLang="en-US" sz="2400" b="1" smtClean="0">
                <a:solidFill>
                  <a:srgbClr val="037C03"/>
                </a:solidFill>
              </a:rPr>
              <a:t>From Sand to Display Product at the customer</a:t>
            </a:r>
          </a:p>
        </p:txBody>
      </p:sp>
      <p:graphicFrame>
        <p:nvGraphicFramePr>
          <p:cNvPr id="25604" name="Object 4">
            <a:hlinkClick r:id="" action="ppaction://ole?verb=0"/>
          </p:cNvPr>
          <p:cNvGraphicFramePr>
            <a:graphicFrameLocks/>
          </p:cNvGraphicFramePr>
          <p:nvPr/>
        </p:nvGraphicFramePr>
        <p:xfrm>
          <a:off x="869950" y="1905000"/>
          <a:ext cx="2101850" cy="1546225"/>
        </p:xfrm>
        <a:graphic>
          <a:graphicData uri="http://schemas.openxmlformats.org/presentationml/2006/ole">
            <mc:AlternateContent xmlns:mc="http://schemas.openxmlformats.org/markup-compatibility/2006">
              <mc:Choice xmlns:v="urn:schemas-microsoft-com:vml" Requires="v">
                <p:oleObj spid="_x0000_s10306" name="Clip" r:id="rId4" imgW="2098207" imgH="1543545" progId="MS_ClipArt_Gallery.2">
                  <p:embed/>
                </p:oleObj>
              </mc:Choice>
              <mc:Fallback>
                <p:oleObj name="Clip" r:id="rId4" imgW="2098207" imgH="15435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1905000"/>
                        <a:ext cx="21018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Freeform 5"/>
          <p:cNvSpPr>
            <a:spLocks/>
          </p:cNvSpPr>
          <p:nvPr/>
        </p:nvSpPr>
        <p:spPr bwMode="auto">
          <a:xfrm>
            <a:off x="3543300" y="2451100"/>
            <a:ext cx="1835150" cy="1722438"/>
          </a:xfrm>
          <a:custGeom>
            <a:avLst/>
            <a:gdLst>
              <a:gd name="T0" fmla="*/ 2147483647 w 4596"/>
              <a:gd name="T1" fmla="*/ 2147483647 h 3255"/>
              <a:gd name="T2" fmla="*/ 2147483647 w 4596"/>
              <a:gd name="T3" fmla="*/ 2147483647 h 3255"/>
              <a:gd name="T4" fmla="*/ 2147483647 w 4596"/>
              <a:gd name="T5" fmla="*/ 2147483647 h 3255"/>
              <a:gd name="T6" fmla="*/ 2147483647 w 4596"/>
              <a:gd name="T7" fmla="*/ 2147483647 h 3255"/>
              <a:gd name="T8" fmla="*/ 2147483647 w 4596"/>
              <a:gd name="T9" fmla="*/ 2147483647 h 3255"/>
              <a:gd name="T10" fmla="*/ 2147483647 w 4596"/>
              <a:gd name="T11" fmla="*/ 2147483647 h 3255"/>
              <a:gd name="T12" fmla="*/ 2147483647 w 4596"/>
              <a:gd name="T13" fmla="*/ 2147483647 h 3255"/>
              <a:gd name="T14" fmla="*/ 2147483647 w 4596"/>
              <a:gd name="T15" fmla="*/ 2147483647 h 3255"/>
              <a:gd name="T16" fmla="*/ 2147483647 w 4596"/>
              <a:gd name="T17" fmla="*/ 2147483647 h 3255"/>
              <a:gd name="T18" fmla="*/ 2147483647 w 4596"/>
              <a:gd name="T19" fmla="*/ 2147483647 h 3255"/>
              <a:gd name="T20" fmla="*/ 2147483647 w 4596"/>
              <a:gd name="T21" fmla="*/ 2147483647 h 3255"/>
              <a:gd name="T22" fmla="*/ 2147483647 w 4596"/>
              <a:gd name="T23" fmla="*/ 2147483647 h 3255"/>
              <a:gd name="T24" fmla="*/ 2147483647 w 4596"/>
              <a:gd name="T25" fmla="*/ 2147483647 h 3255"/>
              <a:gd name="T26" fmla="*/ 2147483647 w 4596"/>
              <a:gd name="T27" fmla="*/ 2147483647 h 3255"/>
              <a:gd name="T28" fmla="*/ 2147483647 w 4596"/>
              <a:gd name="T29" fmla="*/ 2147483647 h 3255"/>
              <a:gd name="T30" fmla="*/ 2147483647 w 4596"/>
              <a:gd name="T31" fmla="*/ 2147483647 h 3255"/>
              <a:gd name="T32" fmla="*/ 2147483647 w 4596"/>
              <a:gd name="T33" fmla="*/ 2147483647 h 3255"/>
              <a:gd name="T34" fmla="*/ 2147483647 w 4596"/>
              <a:gd name="T35" fmla="*/ 2147483647 h 3255"/>
              <a:gd name="T36" fmla="*/ 2147483647 w 4596"/>
              <a:gd name="T37" fmla="*/ 2147483647 h 3255"/>
              <a:gd name="T38" fmla="*/ 2147483647 w 4596"/>
              <a:gd name="T39" fmla="*/ 0 h 3255"/>
              <a:gd name="T40" fmla="*/ 2147483647 w 4596"/>
              <a:gd name="T41" fmla="*/ 2147483647 h 3255"/>
              <a:gd name="T42" fmla="*/ 2147483647 w 4596"/>
              <a:gd name="T43" fmla="*/ 2147483647 h 3255"/>
              <a:gd name="T44" fmla="*/ 2147483647 w 4596"/>
              <a:gd name="T45" fmla="*/ 2147483647 h 3255"/>
              <a:gd name="T46" fmla="*/ 0 w 4596"/>
              <a:gd name="T47" fmla="*/ 2147483647 h 3255"/>
              <a:gd name="T48" fmla="*/ 0 w 4596"/>
              <a:gd name="T49" fmla="*/ 2147483647 h 3255"/>
              <a:gd name="T50" fmla="*/ 0 w 4596"/>
              <a:gd name="T51" fmla="*/ 2147483647 h 3255"/>
              <a:gd name="T52" fmla="*/ 2147483647 w 4596"/>
              <a:gd name="T53" fmla="*/ 2147483647 h 3255"/>
              <a:gd name="T54" fmla="*/ 2147483647 w 4596"/>
              <a:gd name="T55" fmla="*/ 2147483647 h 3255"/>
              <a:gd name="T56" fmla="*/ 2147483647 w 4596"/>
              <a:gd name="T57" fmla="*/ 2147483647 h 3255"/>
              <a:gd name="T58" fmla="*/ 2147483647 w 4596"/>
              <a:gd name="T59" fmla="*/ 2147483647 h 3255"/>
              <a:gd name="T60" fmla="*/ 2147483647 w 4596"/>
              <a:gd name="T61" fmla="*/ 2147483647 h 3255"/>
              <a:gd name="T62" fmla="*/ 2147483647 w 4596"/>
              <a:gd name="T63" fmla="*/ 2147483647 h 3255"/>
              <a:gd name="T64" fmla="*/ 2147483647 w 4596"/>
              <a:gd name="T65" fmla="*/ 2147483647 h 3255"/>
              <a:gd name="T66" fmla="*/ 2147483647 w 4596"/>
              <a:gd name="T67" fmla="*/ 2147483647 h 3255"/>
              <a:gd name="T68" fmla="*/ 2147483647 w 4596"/>
              <a:gd name="T69" fmla="*/ 2147483647 h 3255"/>
              <a:gd name="T70" fmla="*/ 2147483647 w 4596"/>
              <a:gd name="T71" fmla="*/ 2147483647 h 3255"/>
              <a:gd name="T72" fmla="*/ 2147483647 w 4596"/>
              <a:gd name="T73" fmla="*/ 2147483647 h 3255"/>
              <a:gd name="T74" fmla="*/ 2147483647 w 4596"/>
              <a:gd name="T75" fmla="*/ 2147483647 h 3255"/>
              <a:gd name="T76" fmla="*/ 2147483647 w 4596"/>
              <a:gd name="T77" fmla="*/ 2147483647 h 3255"/>
              <a:gd name="T78" fmla="*/ 2147483647 w 4596"/>
              <a:gd name="T79" fmla="*/ 2147483647 h 3255"/>
              <a:gd name="T80" fmla="*/ 2147483647 w 4596"/>
              <a:gd name="T81" fmla="*/ 2147483647 h 3255"/>
              <a:gd name="T82" fmla="*/ 2147483647 w 4596"/>
              <a:gd name="T83" fmla="*/ 2147483647 h 3255"/>
              <a:gd name="T84" fmla="*/ 2147483647 w 4596"/>
              <a:gd name="T85" fmla="*/ 2147483647 h 3255"/>
              <a:gd name="T86" fmla="*/ 2147483647 w 4596"/>
              <a:gd name="T87" fmla="*/ 2147483647 h 3255"/>
              <a:gd name="T88" fmla="*/ 2147483647 w 4596"/>
              <a:gd name="T89" fmla="*/ 2147483647 h 3255"/>
              <a:gd name="T90" fmla="*/ 2147483647 w 4596"/>
              <a:gd name="T91" fmla="*/ 2147483647 h 3255"/>
              <a:gd name="T92" fmla="*/ 2147483647 w 4596"/>
              <a:gd name="T93" fmla="*/ 2147483647 h 32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6" h="3255">
                <a:moveTo>
                  <a:pt x="3110" y="598"/>
                </a:moveTo>
                <a:lnTo>
                  <a:pt x="3110" y="1260"/>
                </a:lnTo>
                <a:lnTo>
                  <a:pt x="1165" y="1260"/>
                </a:lnTo>
                <a:lnTo>
                  <a:pt x="1047" y="1252"/>
                </a:lnTo>
                <a:lnTo>
                  <a:pt x="955" y="1234"/>
                </a:lnTo>
                <a:lnTo>
                  <a:pt x="866" y="1199"/>
                </a:lnTo>
                <a:lnTo>
                  <a:pt x="773" y="1156"/>
                </a:lnTo>
                <a:lnTo>
                  <a:pt x="684" y="1096"/>
                </a:lnTo>
                <a:lnTo>
                  <a:pt x="599" y="1028"/>
                </a:lnTo>
                <a:lnTo>
                  <a:pt x="513" y="946"/>
                </a:lnTo>
                <a:lnTo>
                  <a:pt x="452" y="868"/>
                </a:lnTo>
                <a:lnTo>
                  <a:pt x="396" y="782"/>
                </a:lnTo>
                <a:lnTo>
                  <a:pt x="346" y="697"/>
                </a:lnTo>
                <a:lnTo>
                  <a:pt x="292" y="604"/>
                </a:lnTo>
                <a:lnTo>
                  <a:pt x="249" y="515"/>
                </a:lnTo>
                <a:lnTo>
                  <a:pt x="207" y="420"/>
                </a:lnTo>
                <a:lnTo>
                  <a:pt x="171" y="320"/>
                </a:lnTo>
                <a:lnTo>
                  <a:pt x="132" y="221"/>
                </a:lnTo>
                <a:lnTo>
                  <a:pt x="108" y="128"/>
                </a:lnTo>
                <a:lnTo>
                  <a:pt x="75" y="0"/>
                </a:lnTo>
                <a:lnTo>
                  <a:pt x="43" y="114"/>
                </a:lnTo>
                <a:lnTo>
                  <a:pt x="21" y="210"/>
                </a:lnTo>
                <a:lnTo>
                  <a:pt x="4" y="327"/>
                </a:lnTo>
                <a:lnTo>
                  <a:pt x="0" y="452"/>
                </a:lnTo>
                <a:lnTo>
                  <a:pt x="0" y="569"/>
                </a:lnTo>
                <a:lnTo>
                  <a:pt x="0" y="712"/>
                </a:lnTo>
                <a:lnTo>
                  <a:pt x="11" y="864"/>
                </a:lnTo>
                <a:lnTo>
                  <a:pt x="21" y="1011"/>
                </a:lnTo>
                <a:lnTo>
                  <a:pt x="43" y="1152"/>
                </a:lnTo>
                <a:lnTo>
                  <a:pt x="78" y="1306"/>
                </a:lnTo>
                <a:lnTo>
                  <a:pt x="117" y="1444"/>
                </a:lnTo>
                <a:lnTo>
                  <a:pt x="171" y="1576"/>
                </a:lnTo>
                <a:lnTo>
                  <a:pt x="238" y="1732"/>
                </a:lnTo>
                <a:lnTo>
                  <a:pt x="299" y="1850"/>
                </a:lnTo>
                <a:lnTo>
                  <a:pt x="378" y="1995"/>
                </a:lnTo>
                <a:lnTo>
                  <a:pt x="481" y="2135"/>
                </a:lnTo>
                <a:lnTo>
                  <a:pt x="567" y="2241"/>
                </a:lnTo>
                <a:lnTo>
                  <a:pt x="677" y="2358"/>
                </a:lnTo>
                <a:lnTo>
                  <a:pt x="790" y="2443"/>
                </a:lnTo>
                <a:lnTo>
                  <a:pt x="901" y="2508"/>
                </a:lnTo>
                <a:lnTo>
                  <a:pt x="1058" y="2551"/>
                </a:lnTo>
                <a:lnTo>
                  <a:pt x="1186" y="2562"/>
                </a:lnTo>
                <a:lnTo>
                  <a:pt x="1314" y="2562"/>
                </a:lnTo>
                <a:lnTo>
                  <a:pt x="3110" y="2562"/>
                </a:lnTo>
                <a:lnTo>
                  <a:pt x="3110" y="3255"/>
                </a:lnTo>
                <a:lnTo>
                  <a:pt x="4596" y="1932"/>
                </a:lnTo>
                <a:lnTo>
                  <a:pt x="3110" y="598"/>
                </a:lnTo>
                <a:close/>
              </a:path>
            </a:pathLst>
          </a:custGeom>
          <a:solidFill>
            <a:srgbClr val="FF0000"/>
          </a:solidFill>
          <a:ln w="11113">
            <a:solidFill>
              <a:srgbClr val="000000"/>
            </a:solidFill>
            <a:prstDash val="solid"/>
            <a:round/>
            <a:headEnd/>
            <a:tailEnd/>
          </a:ln>
        </p:spPr>
        <p:txBody>
          <a:bodyPr/>
          <a:lstStyle/>
          <a:p>
            <a:endParaRPr lang="en-MY"/>
          </a:p>
        </p:txBody>
      </p:sp>
      <p:grpSp>
        <p:nvGrpSpPr>
          <p:cNvPr id="25606" name="Group 6"/>
          <p:cNvGrpSpPr>
            <a:grpSpLocks/>
          </p:cNvGrpSpPr>
          <p:nvPr/>
        </p:nvGrpSpPr>
        <p:grpSpPr bwMode="auto">
          <a:xfrm>
            <a:off x="5715000" y="2590800"/>
            <a:ext cx="2708275" cy="2282825"/>
            <a:chOff x="3616" y="1830"/>
            <a:chExt cx="1706" cy="1438"/>
          </a:xfrm>
        </p:grpSpPr>
        <p:grpSp>
          <p:nvGrpSpPr>
            <p:cNvPr id="25609" name="Group 7"/>
            <p:cNvGrpSpPr>
              <a:grpSpLocks/>
            </p:cNvGrpSpPr>
            <p:nvPr/>
          </p:nvGrpSpPr>
          <p:grpSpPr bwMode="auto">
            <a:xfrm>
              <a:off x="3616" y="1830"/>
              <a:ext cx="1006" cy="941"/>
              <a:chOff x="3616" y="1830"/>
              <a:chExt cx="1006" cy="941"/>
            </a:xfrm>
          </p:grpSpPr>
          <p:grpSp>
            <p:nvGrpSpPr>
              <p:cNvPr id="25611" name="Group 8"/>
              <p:cNvGrpSpPr>
                <a:grpSpLocks/>
              </p:cNvGrpSpPr>
              <p:nvPr/>
            </p:nvGrpSpPr>
            <p:grpSpPr bwMode="auto">
              <a:xfrm>
                <a:off x="3616" y="1830"/>
                <a:ext cx="1006" cy="941"/>
                <a:chOff x="3616" y="1830"/>
                <a:chExt cx="1006" cy="941"/>
              </a:xfrm>
            </p:grpSpPr>
            <p:sp>
              <p:nvSpPr>
                <p:cNvPr id="25634" name="Freeform 9"/>
                <p:cNvSpPr>
                  <a:spLocks/>
                </p:cNvSpPr>
                <p:nvPr/>
              </p:nvSpPr>
              <p:spPr bwMode="auto">
                <a:xfrm>
                  <a:off x="3650" y="1841"/>
                  <a:ext cx="551" cy="648"/>
                </a:xfrm>
                <a:custGeom>
                  <a:avLst/>
                  <a:gdLst>
                    <a:gd name="T0" fmla="*/ 550 w 551"/>
                    <a:gd name="T1" fmla="*/ 0 h 648"/>
                    <a:gd name="T2" fmla="*/ 550 w 551"/>
                    <a:gd name="T3" fmla="*/ 151 h 648"/>
                    <a:gd name="T4" fmla="*/ 0 w 551"/>
                    <a:gd name="T5" fmla="*/ 647 h 648"/>
                    <a:gd name="T6" fmla="*/ 57 w 551"/>
                    <a:gd name="T7" fmla="*/ 444 h 648"/>
                    <a:gd name="T8" fmla="*/ 550 w 551"/>
                    <a:gd name="T9" fmla="*/ 0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 h="648">
                      <a:moveTo>
                        <a:pt x="550" y="0"/>
                      </a:moveTo>
                      <a:lnTo>
                        <a:pt x="550" y="151"/>
                      </a:lnTo>
                      <a:lnTo>
                        <a:pt x="0" y="647"/>
                      </a:lnTo>
                      <a:lnTo>
                        <a:pt x="57" y="444"/>
                      </a:lnTo>
                      <a:lnTo>
                        <a:pt x="550" y="0"/>
                      </a:lnTo>
                    </a:path>
                  </a:pathLst>
                </a:custGeom>
                <a:solidFill>
                  <a:srgbClr val="404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35" name="Freeform 10"/>
                <p:cNvSpPr>
                  <a:spLocks/>
                </p:cNvSpPr>
                <p:nvPr/>
              </p:nvSpPr>
              <p:spPr bwMode="auto">
                <a:xfrm>
                  <a:off x="3719" y="2255"/>
                  <a:ext cx="484" cy="382"/>
                </a:xfrm>
                <a:custGeom>
                  <a:avLst/>
                  <a:gdLst>
                    <a:gd name="T0" fmla="*/ 21 w 484"/>
                    <a:gd name="T1" fmla="*/ 0 h 382"/>
                    <a:gd name="T2" fmla="*/ 0 w 484"/>
                    <a:gd name="T3" fmla="*/ 124 h 382"/>
                    <a:gd name="T4" fmla="*/ 455 w 484"/>
                    <a:gd name="T5" fmla="*/ 381 h 382"/>
                    <a:gd name="T6" fmla="*/ 483 w 484"/>
                    <a:gd name="T7" fmla="*/ 258 h 382"/>
                    <a:gd name="T8" fmla="*/ 21 w 484"/>
                    <a:gd name="T9" fmla="*/ 0 h 3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 h="382">
                      <a:moveTo>
                        <a:pt x="21" y="0"/>
                      </a:moveTo>
                      <a:lnTo>
                        <a:pt x="0" y="124"/>
                      </a:lnTo>
                      <a:lnTo>
                        <a:pt x="455" y="381"/>
                      </a:lnTo>
                      <a:lnTo>
                        <a:pt x="483" y="258"/>
                      </a:lnTo>
                      <a:lnTo>
                        <a:pt x="21"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nvGrpSpPr>
                <p:cNvPr id="25636" name="Group 11"/>
                <p:cNvGrpSpPr>
                  <a:grpSpLocks/>
                </p:cNvGrpSpPr>
                <p:nvPr/>
              </p:nvGrpSpPr>
              <p:grpSpPr bwMode="auto">
                <a:xfrm>
                  <a:off x="3616" y="2265"/>
                  <a:ext cx="571" cy="506"/>
                  <a:chOff x="3616" y="2265"/>
                  <a:chExt cx="571" cy="506"/>
                </a:xfrm>
              </p:grpSpPr>
              <p:sp>
                <p:nvSpPr>
                  <p:cNvPr id="25641" name="Freeform 12"/>
                  <p:cNvSpPr>
                    <a:spLocks/>
                  </p:cNvSpPr>
                  <p:nvPr/>
                </p:nvSpPr>
                <p:spPr bwMode="auto">
                  <a:xfrm>
                    <a:off x="3682" y="2365"/>
                    <a:ext cx="489" cy="309"/>
                  </a:xfrm>
                  <a:custGeom>
                    <a:avLst/>
                    <a:gdLst>
                      <a:gd name="T0" fmla="*/ 56 w 489"/>
                      <a:gd name="T1" fmla="*/ 0 h 309"/>
                      <a:gd name="T2" fmla="*/ 0 w 489"/>
                      <a:gd name="T3" fmla="*/ 43 h 309"/>
                      <a:gd name="T4" fmla="*/ 441 w 489"/>
                      <a:gd name="T5" fmla="*/ 308 h 309"/>
                      <a:gd name="T6" fmla="*/ 488 w 489"/>
                      <a:gd name="T7" fmla="*/ 257 h 309"/>
                      <a:gd name="T8" fmla="*/ 56 w 489"/>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309">
                        <a:moveTo>
                          <a:pt x="56" y="0"/>
                        </a:moveTo>
                        <a:lnTo>
                          <a:pt x="0" y="43"/>
                        </a:lnTo>
                        <a:lnTo>
                          <a:pt x="441" y="308"/>
                        </a:lnTo>
                        <a:lnTo>
                          <a:pt x="488" y="257"/>
                        </a:lnTo>
                        <a:lnTo>
                          <a:pt x="56" y="0"/>
                        </a:lnTo>
                      </a:path>
                    </a:pathLst>
                  </a:custGeom>
                  <a:solidFill>
                    <a:srgbClr val="A0A0A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42" name="Freeform 13"/>
                  <p:cNvSpPr>
                    <a:spLocks/>
                  </p:cNvSpPr>
                  <p:nvPr/>
                </p:nvSpPr>
                <p:spPr bwMode="auto">
                  <a:xfrm>
                    <a:off x="3674" y="2408"/>
                    <a:ext cx="452" cy="328"/>
                  </a:xfrm>
                  <a:custGeom>
                    <a:avLst/>
                    <a:gdLst>
                      <a:gd name="T0" fmla="*/ 7 w 452"/>
                      <a:gd name="T1" fmla="*/ 0 h 328"/>
                      <a:gd name="T2" fmla="*/ 0 w 452"/>
                      <a:gd name="T3" fmla="*/ 56 h 328"/>
                      <a:gd name="T4" fmla="*/ 438 w 452"/>
                      <a:gd name="T5" fmla="*/ 327 h 328"/>
                      <a:gd name="T6" fmla="*/ 451 w 452"/>
                      <a:gd name="T7" fmla="*/ 263 h 328"/>
                      <a:gd name="T8" fmla="*/ 7 w 452"/>
                      <a:gd name="T9" fmla="*/ 0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328">
                        <a:moveTo>
                          <a:pt x="7" y="0"/>
                        </a:moveTo>
                        <a:lnTo>
                          <a:pt x="0" y="56"/>
                        </a:lnTo>
                        <a:lnTo>
                          <a:pt x="438" y="327"/>
                        </a:lnTo>
                        <a:lnTo>
                          <a:pt x="451" y="263"/>
                        </a:lnTo>
                        <a:lnTo>
                          <a:pt x="7"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43" name="Freeform 14"/>
                  <p:cNvSpPr>
                    <a:spLocks/>
                  </p:cNvSpPr>
                  <p:nvPr/>
                </p:nvSpPr>
                <p:spPr bwMode="auto">
                  <a:xfrm>
                    <a:off x="3616" y="2265"/>
                    <a:ext cx="94" cy="224"/>
                  </a:xfrm>
                  <a:custGeom>
                    <a:avLst/>
                    <a:gdLst>
                      <a:gd name="T0" fmla="*/ 93 w 94"/>
                      <a:gd name="T1" fmla="*/ 18 h 224"/>
                      <a:gd name="T2" fmla="*/ 36 w 94"/>
                      <a:gd name="T3" fmla="*/ 223 h 224"/>
                      <a:gd name="T4" fmla="*/ 0 w 94"/>
                      <a:gd name="T5" fmla="*/ 200 h 224"/>
                      <a:gd name="T6" fmla="*/ 64 w 94"/>
                      <a:gd name="T7" fmla="*/ 0 h 224"/>
                      <a:gd name="T8" fmla="*/ 93 w 94"/>
                      <a:gd name="T9" fmla="*/ 18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24">
                        <a:moveTo>
                          <a:pt x="93" y="18"/>
                        </a:moveTo>
                        <a:lnTo>
                          <a:pt x="36" y="223"/>
                        </a:lnTo>
                        <a:lnTo>
                          <a:pt x="0" y="200"/>
                        </a:lnTo>
                        <a:lnTo>
                          <a:pt x="64" y="0"/>
                        </a:lnTo>
                        <a:lnTo>
                          <a:pt x="93" y="18"/>
                        </a:lnTo>
                      </a:path>
                    </a:pathLst>
                  </a:custGeom>
                  <a:solidFill>
                    <a:srgbClr val="60606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44" name="Freeform 15"/>
                  <p:cNvSpPr>
                    <a:spLocks/>
                  </p:cNvSpPr>
                  <p:nvPr/>
                </p:nvSpPr>
                <p:spPr bwMode="auto">
                  <a:xfrm>
                    <a:off x="4096" y="2548"/>
                    <a:ext cx="91" cy="223"/>
                  </a:xfrm>
                  <a:custGeom>
                    <a:avLst/>
                    <a:gdLst>
                      <a:gd name="T0" fmla="*/ 58 w 91"/>
                      <a:gd name="T1" fmla="*/ 0 h 223"/>
                      <a:gd name="T2" fmla="*/ 0 w 91"/>
                      <a:gd name="T3" fmla="*/ 201 h 223"/>
                      <a:gd name="T4" fmla="*/ 32 w 91"/>
                      <a:gd name="T5" fmla="*/ 222 h 223"/>
                      <a:gd name="T6" fmla="*/ 90 w 91"/>
                      <a:gd name="T7" fmla="*/ 15 h 223"/>
                      <a:gd name="T8" fmla="*/ 58 w 91"/>
                      <a:gd name="T9" fmla="*/ 0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3">
                        <a:moveTo>
                          <a:pt x="58" y="0"/>
                        </a:moveTo>
                        <a:lnTo>
                          <a:pt x="0" y="201"/>
                        </a:lnTo>
                        <a:lnTo>
                          <a:pt x="32" y="222"/>
                        </a:lnTo>
                        <a:lnTo>
                          <a:pt x="90" y="15"/>
                        </a:lnTo>
                        <a:lnTo>
                          <a:pt x="58" y="0"/>
                        </a:lnTo>
                      </a:path>
                    </a:pathLst>
                  </a:custGeom>
                  <a:solidFill>
                    <a:srgbClr val="60606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25637" name="Freeform 16"/>
                <p:cNvSpPr>
                  <a:spLocks/>
                </p:cNvSpPr>
                <p:nvPr/>
              </p:nvSpPr>
              <p:spPr bwMode="auto">
                <a:xfrm>
                  <a:off x="4128" y="2053"/>
                  <a:ext cx="494" cy="717"/>
                </a:xfrm>
                <a:custGeom>
                  <a:avLst/>
                  <a:gdLst>
                    <a:gd name="T0" fmla="*/ 493 w 494"/>
                    <a:gd name="T1" fmla="*/ 0 h 717"/>
                    <a:gd name="T2" fmla="*/ 59 w 494"/>
                    <a:gd name="T3" fmla="*/ 503 h 717"/>
                    <a:gd name="T4" fmla="*/ 0 w 494"/>
                    <a:gd name="T5" fmla="*/ 716 h 717"/>
                    <a:gd name="T6" fmla="*/ 493 w 494"/>
                    <a:gd name="T7" fmla="*/ 129 h 717"/>
                    <a:gd name="T8" fmla="*/ 493 w 494"/>
                    <a:gd name="T9" fmla="*/ 0 h 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717">
                      <a:moveTo>
                        <a:pt x="493" y="0"/>
                      </a:moveTo>
                      <a:lnTo>
                        <a:pt x="59" y="503"/>
                      </a:lnTo>
                      <a:lnTo>
                        <a:pt x="0" y="716"/>
                      </a:lnTo>
                      <a:lnTo>
                        <a:pt x="493" y="129"/>
                      </a:lnTo>
                      <a:lnTo>
                        <a:pt x="493" y="0"/>
                      </a:lnTo>
                    </a:path>
                  </a:pathLst>
                </a:custGeom>
                <a:solidFill>
                  <a:srgbClr val="404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38" name="Freeform 17"/>
                <p:cNvSpPr>
                  <a:spLocks/>
                </p:cNvSpPr>
                <p:nvPr/>
              </p:nvSpPr>
              <p:spPr bwMode="auto">
                <a:xfrm>
                  <a:off x="3740" y="1859"/>
                  <a:ext cx="836" cy="652"/>
                </a:xfrm>
                <a:custGeom>
                  <a:avLst/>
                  <a:gdLst>
                    <a:gd name="T0" fmla="*/ 441 w 836"/>
                    <a:gd name="T1" fmla="*/ 0 h 652"/>
                    <a:gd name="T2" fmla="*/ 0 w 836"/>
                    <a:gd name="T3" fmla="*/ 396 h 652"/>
                    <a:gd name="T4" fmla="*/ 449 w 836"/>
                    <a:gd name="T5" fmla="*/ 651 h 652"/>
                    <a:gd name="T6" fmla="*/ 835 w 836"/>
                    <a:gd name="T7" fmla="*/ 207 h 652"/>
                    <a:gd name="T8" fmla="*/ 441 w 836"/>
                    <a:gd name="T9" fmla="*/ 0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652">
                      <a:moveTo>
                        <a:pt x="441" y="0"/>
                      </a:moveTo>
                      <a:lnTo>
                        <a:pt x="0" y="396"/>
                      </a:lnTo>
                      <a:lnTo>
                        <a:pt x="449" y="651"/>
                      </a:lnTo>
                      <a:lnTo>
                        <a:pt x="835" y="207"/>
                      </a:lnTo>
                      <a:lnTo>
                        <a:pt x="441" y="0"/>
                      </a:lnTo>
                    </a:path>
                  </a:pathLst>
                </a:custGeom>
                <a:solidFill>
                  <a:srgbClr val="E0E0E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39" name="Freeform 18"/>
                <p:cNvSpPr>
                  <a:spLocks/>
                </p:cNvSpPr>
                <p:nvPr/>
              </p:nvSpPr>
              <p:spPr bwMode="auto">
                <a:xfrm>
                  <a:off x="4153" y="2040"/>
                  <a:ext cx="469" cy="528"/>
                </a:xfrm>
                <a:custGeom>
                  <a:avLst/>
                  <a:gdLst>
                    <a:gd name="T0" fmla="*/ 441 w 469"/>
                    <a:gd name="T1" fmla="*/ 0 h 528"/>
                    <a:gd name="T2" fmla="*/ 468 w 469"/>
                    <a:gd name="T3" fmla="*/ 15 h 528"/>
                    <a:gd name="T4" fmla="*/ 30 w 469"/>
                    <a:gd name="T5" fmla="*/ 527 h 528"/>
                    <a:gd name="T6" fmla="*/ 0 w 469"/>
                    <a:gd name="T7" fmla="*/ 510 h 528"/>
                    <a:gd name="T8" fmla="*/ 441 w 469"/>
                    <a:gd name="T9" fmla="*/ 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 h="528">
                      <a:moveTo>
                        <a:pt x="441" y="0"/>
                      </a:moveTo>
                      <a:lnTo>
                        <a:pt x="468" y="15"/>
                      </a:lnTo>
                      <a:lnTo>
                        <a:pt x="30" y="527"/>
                      </a:lnTo>
                      <a:lnTo>
                        <a:pt x="0" y="510"/>
                      </a:lnTo>
                      <a:lnTo>
                        <a:pt x="441" y="0"/>
                      </a:lnTo>
                    </a:path>
                  </a:pathLst>
                </a:custGeom>
                <a:solidFill>
                  <a:srgbClr val="A0A0A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5640" name="Freeform 19"/>
                <p:cNvSpPr>
                  <a:spLocks/>
                </p:cNvSpPr>
                <p:nvPr/>
              </p:nvSpPr>
              <p:spPr bwMode="auto">
                <a:xfrm>
                  <a:off x="3679" y="1830"/>
                  <a:ext cx="522" cy="454"/>
                </a:xfrm>
                <a:custGeom>
                  <a:avLst/>
                  <a:gdLst>
                    <a:gd name="T0" fmla="*/ 0 w 522"/>
                    <a:gd name="T1" fmla="*/ 434 h 454"/>
                    <a:gd name="T2" fmla="*/ 500 w 522"/>
                    <a:gd name="T3" fmla="*/ 0 h 454"/>
                    <a:gd name="T4" fmla="*/ 521 w 522"/>
                    <a:gd name="T5" fmla="*/ 11 h 454"/>
                    <a:gd name="T6" fmla="*/ 30 w 522"/>
                    <a:gd name="T7" fmla="*/ 453 h 454"/>
                    <a:gd name="T8" fmla="*/ 0 w 522"/>
                    <a:gd name="T9" fmla="*/ 434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454">
                      <a:moveTo>
                        <a:pt x="0" y="434"/>
                      </a:moveTo>
                      <a:lnTo>
                        <a:pt x="500" y="0"/>
                      </a:lnTo>
                      <a:lnTo>
                        <a:pt x="521" y="11"/>
                      </a:lnTo>
                      <a:lnTo>
                        <a:pt x="30" y="453"/>
                      </a:lnTo>
                      <a:lnTo>
                        <a:pt x="0" y="434"/>
                      </a:lnTo>
                    </a:path>
                  </a:pathLst>
                </a:custGeom>
                <a:solidFill>
                  <a:srgbClr val="A0A0A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25612" name="Group 20"/>
              <p:cNvGrpSpPr>
                <a:grpSpLocks/>
              </p:cNvGrpSpPr>
              <p:nvPr/>
            </p:nvGrpSpPr>
            <p:grpSpPr bwMode="auto">
              <a:xfrm>
                <a:off x="3733" y="2386"/>
                <a:ext cx="366" cy="245"/>
                <a:chOff x="3733" y="2386"/>
                <a:chExt cx="366" cy="245"/>
              </a:xfrm>
            </p:grpSpPr>
            <p:grpSp>
              <p:nvGrpSpPr>
                <p:cNvPr id="25613" name="Group 21"/>
                <p:cNvGrpSpPr>
                  <a:grpSpLocks/>
                </p:cNvGrpSpPr>
                <p:nvPr/>
              </p:nvGrpSpPr>
              <p:grpSpPr bwMode="auto">
                <a:xfrm>
                  <a:off x="3733" y="2386"/>
                  <a:ext cx="21" cy="37"/>
                  <a:chOff x="3733" y="2386"/>
                  <a:chExt cx="21" cy="37"/>
                </a:xfrm>
              </p:grpSpPr>
              <p:sp>
                <p:nvSpPr>
                  <p:cNvPr id="25632" name="Oval 22"/>
                  <p:cNvSpPr>
                    <a:spLocks noChangeArrowheads="1"/>
                  </p:cNvSpPr>
                  <p:nvPr/>
                </p:nvSpPr>
                <p:spPr bwMode="auto">
                  <a:xfrm>
                    <a:off x="3733" y="2395"/>
                    <a:ext cx="21" cy="28"/>
                  </a:xfrm>
                  <a:prstGeom prst="ellipse">
                    <a:avLst/>
                  </a:prstGeom>
                  <a:solidFill>
                    <a:srgbClr val="20202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33" name="Oval 23"/>
                  <p:cNvSpPr>
                    <a:spLocks noChangeArrowheads="1"/>
                  </p:cNvSpPr>
                  <p:nvPr/>
                </p:nvSpPr>
                <p:spPr bwMode="auto">
                  <a:xfrm>
                    <a:off x="3734" y="2386"/>
                    <a:ext cx="20" cy="26"/>
                  </a:xfrm>
                  <a:prstGeom prst="ellipse">
                    <a:avLst/>
                  </a:prstGeom>
                  <a:solidFill>
                    <a:srgbClr val="40404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grpSp>
              <p:nvGrpSpPr>
                <p:cNvPr id="25614" name="Group 24"/>
                <p:cNvGrpSpPr>
                  <a:grpSpLocks/>
                </p:cNvGrpSpPr>
                <p:nvPr/>
              </p:nvGrpSpPr>
              <p:grpSpPr bwMode="auto">
                <a:xfrm>
                  <a:off x="3821" y="2438"/>
                  <a:ext cx="278" cy="193"/>
                  <a:chOff x="3821" y="2438"/>
                  <a:chExt cx="278" cy="193"/>
                </a:xfrm>
              </p:grpSpPr>
              <p:grpSp>
                <p:nvGrpSpPr>
                  <p:cNvPr id="25615" name="Group 25"/>
                  <p:cNvGrpSpPr>
                    <a:grpSpLocks/>
                  </p:cNvGrpSpPr>
                  <p:nvPr/>
                </p:nvGrpSpPr>
                <p:grpSpPr bwMode="auto">
                  <a:xfrm>
                    <a:off x="3821" y="2452"/>
                    <a:ext cx="275" cy="179"/>
                    <a:chOff x="3821" y="2452"/>
                    <a:chExt cx="275" cy="179"/>
                  </a:xfrm>
                </p:grpSpPr>
                <p:sp>
                  <p:nvSpPr>
                    <p:cNvPr id="25625" name="Oval 26"/>
                    <p:cNvSpPr>
                      <a:spLocks noChangeArrowheads="1"/>
                    </p:cNvSpPr>
                    <p:nvPr/>
                  </p:nvSpPr>
                  <p:spPr bwMode="auto">
                    <a:xfrm>
                      <a:off x="4037" y="2582"/>
                      <a:ext cx="21" cy="24"/>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6" name="Oval 27"/>
                    <p:cNvSpPr>
                      <a:spLocks noChangeArrowheads="1"/>
                    </p:cNvSpPr>
                    <p:nvPr/>
                  </p:nvSpPr>
                  <p:spPr bwMode="auto">
                    <a:xfrm>
                      <a:off x="3865" y="2477"/>
                      <a:ext cx="20" cy="24"/>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7" name="Oval 28"/>
                    <p:cNvSpPr>
                      <a:spLocks noChangeArrowheads="1"/>
                    </p:cNvSpPr>
                    <p:nvPr/>
                  </p:nvSpPr>
                  <p:spPr bwMode="auto">
                    <a:xfrm>
                      <a:off x="3951" y="2531"/>
                      <a:ext cx="20" cy="21"/>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8" name="Oval 29"/>
                    <p:cNvSpPr>
                      <a:spLocks noChangeArrowheads="1"/>
                    </p:cNvSpPr>
                    <p:nvPr/>
                  </p:nvSpPr>
                  <p:spPr bwMode="auto">
                    <a:xfrm>
                      <a:off x="3993" y="2558"/>
                      <a:ext cx="21" cy="23"/>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9" name="Oval 30"/>
                    <p:cNvSpPr>
                      <a:spLocks noChangeArrowheads="1"/>
                    </p:cNvSpPr>
                    <p:nvPr/>
                  </p:nvSpPr>
                  <p:spPr bwMode="auto">
                    <a:xfrm>
                      <a:off x="3905" y="2503"/>
                      <a:ext cx="20" cy="24"/>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30" name="Oval 31"/>
                    <p:cNvSpPr>
                      <a:spLocks noChangeArrowheads="1"/>
                    </p:cNvSpPr>
                    <p:nvPr/>
                  </p:nvSpPr>
                  <p:spPr bwMode="auto">
                    <a:xfrm>
                      <a:off x="3821" y="2452"/>
                      <a:ext cx="22" cy="24"/>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31" name="Oval 32"/>
                    <p:cNvSpPr>
                      <a:spLocks noChangeArrowheads="1"/>
                    </p:cNvSpPr>
                    <p:nvPr/>
                  </p:nvSpPr>
                  <p:spPr bwMode="auto">
                    <a:xfrm>
                      <a:off x="4076" y="2607"/>
                      <a:ext cx="20" cy="24"/>
                    </a:xfrm>
                    <a:prstGeom prst="ellipse">
                      <a:avLst/>
                    </a:prstGeom>
                    <a:solidFill>
                      <a:srgbClr val="808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grpSp>
                <p:nvGrpSpPr>
                  <p:cNvPr id="25616" name="Group 33"/>
                  <p:cNvGrpSpPr>
                    <a:grpSpLocks/>
                  </p:cNvGrpSpPr>
                  <p:nvPr/>
                </p:nvGrpSpPr>
                <p:grpSpPr bwMode="auto">
                  <a:xfrm>
                    <a:off x="3822" y="2438"/>
                    <a:ext cx="277" cy="183"/>
                    <a:chOff x="3822" y="2438"/>
                    <a:chExt cx="277" cy="183"/>
                  </a:xfrm>
                </p:grpSpPr>
                <p:grpSp>
                  <p:nvGrpSpPr>
                    <p:cNvPr id="25617" name="Group 34"/>
                    <p:cNvGrpSpPr>
                      <a:grpSpLocks/>
                    </p:cNvGrpSpPr>
                    <p:nvPr/>
                  </p:nvGrpSpPr>
                  <p:grpSpPr bwMode="auto">
                    <a:xfrm>
                      <a:off x="3865" y="2464"/>
                      <a:ext cx="234" cy="157"/>
                      <a:chOff x="3865" y="2464"/>
                      <a:chExt cx="234" cy="157"/>
                    </a:xfrm>
                  </p:grpSpPr>
                  <p:sp>
                    <p:nvSpPr>
                      <p:cNvPr id="25619" name="Oval 35"/>
                      <p:cNvSpPr>
                        <a:spLocks noChangeArrowheads="1"/>
                      </p:cNvSpPr>
                      <p:nvPr/>
                    </p:nvSpPr>
                    <p:spPr bwMode="auto">
                      <a:xfrm>
                        <a:off x="4079" y="2599"/>
                        <a:ext cx="20" cy="22"/>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0" name="Oval 36"/>
                      <p:cNvSpPr>
                        <a:spLocks noChangeArrowheads="1"/>
                      </p:cNvSpPr>
                      <p:nvPr/>
                    </p:nvSpPr>
                    <p:spPr bwMode="auto">
                      <a:xfrm>
                        <a:off x="3908" y="2492"/>
                        <a:ext cx="19" cy="21"/>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1" name="Oval 37"/>
                      <p:cNvSpPr>
                        <a:spLocks noChangeArrowheads="1"/>
                      </p:cNvSpPr>
                      <p:nvPr/>
                    </p:nvSpPr>
                    <p:spPr bwMode="auto">
                      <a:xfrm>
                        <a:off x="3994" y="2545"/>
                        <a:ext cx="20" cy="22"/>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2" name="Oval 38"/>
                      <p:cNvSpPr>
                        <a:spLocks noChangeArrowheads="1"/>
                      </p:cNvSpPr>
                      <p:nvPr/>
                    </p:nvSpPr>
                    <p:spPr bwMode="auto">
                      <a:xfrm>
                        <a:off x="4037" y="2573"/>
                        <a:ext cx="18" cy="22"/>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3" name="Oval 39"/>
                      <p:cNvSpPr>
                        <a:spLocks noChangeArrowheads="1"/>
                      </p:cNvSpPr>
                      <p:nvPr/>
                    </p:nvSpPr>
                    <p:spPr bwMode="auto">
                      <a:xfrm>
                        <a:off x="3948" y="2516"/>
                        <a:ext cx="19" cy="2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24" name="Oval 40"/>
                      <p:cNvSpPr>
                        <a:spLocks noChangeArrowheads="1"/>
                      </p:cNvSpPr>
                      <p:nvPr/>
                    </p:nvSpPr>
                    <p:spPr bwMode="auto">
                      <a:xfrm>
                        <a:off x="3865" y="2464"/>
                        <a:ext cx="20" cy="24"/>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25618" name="Oval 41"/>
                    <p:cNvSpPr>
                      <a:spLocks noChangeArrowheads="1"/>
                    </p:cNvSpPr>
                    <p:nvPr/>
                  </p:nvSpPr>
                  <p:spPr bwMode="auto">
                    <a:xfrm>
                      <a:off x="3822" y="2438"/>
                      <a:ext cx="19" cy="21"/>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grpSp>
          </p:grpSp>
        </p:grpSp>
        <p:graphicFrame>
          <p:nvGraphicFramePr>
            <p:cNvPr id="25610" name="Object 42">
              <a:hlinkClick r:id="" action="ppaction://ole?verb=0"/>
            </p:cNvPr>
            <p:cNvGraphicFramePr>
              <a:graphicFrameLocks/>
            </p:cNvGraphicFramePr>
            <p:nvPr/>
          </p:nvGraphicFramePr>
          <p:xfrm>
            <a:off x="3989" y="2304"/>
            <a:ext cx="1333" cy="964"/>
          </p:xfrm>
          <a:graphic>
            <a:graphicData uri="http://schemas.openxmlformats.org/presentationml/2006/ole">
              <mc:AlternateContent xmlns:mc="http://schemas.openxmlformats.org/markup-compatibility/2006">
                <mc:Choice xmlns:v="urn:schemas-microsoft-com:vml" Requires="v">
                  <p:oleObj spid="_x0000_s10307" name="Clip" r:id="rId6" imgW="2112470" imgH="1527698" progId="MS_ClipArt_Gallery.5">
                    <p:embed/>
                  </p:oleObj>
                </mc:Choice>
                <mc:Fallback>
                  <p:oleObj name="Clip" r:id="rId6" imgW="2112470" imgH="1527698" progId="MS_ClipArt_Gallery.5">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9" y="2304"/>
                          <a:ext cx="1333" cy="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73835" name="Rectangle 43"/>
          <p:cNvSpPr>
            <a:spLocks noChangeArrowheads="1"/>
          </p:cNvSpPr>
          <p:nvPr/>
        </p:nvSpPr>
        <p:spPr bwMode="auto">
          <a:xfrm>
            <a:off x="838200" y="4495800"/>
            <a:ext cx="6477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spcBef>
                <a:spcPct val="20000"/>
              </a:spcBef>
              <a:defRPr/>
            </a:pPr>
            <a:r>
              <a:rPr lang="en-US" sz="2800" b="1" dirty="0"/>
              <a:t>But...</a:t>
            </a:r>
          </a:p>
          <a:p>
            <a:pPr eaLnBrk="0" hangingPunct="0">
              <a:spcBef>
                <a:spcPct val="20000"/>
              </a:spcBef>
              <a:defRPr/>
            </a:pPr>
            <a:r>
              <a:rPr lang="en-US" sz="2800" b="1" dirty="0">
                <a:solidFill>
                  <a:schemeClr val="accent1"/>
                </a:solidFill>
              </a:rPr>
              <a:t>Mapping the entire stream is too much for getting started!</a:t>
            </a:r>
          </a:p>
        </p:txBody>
      </p:sp>
      <p:pic>
        <p:nvPicPr>
          <p:cNvPr id="25608" name="Picture 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1487488"/>
            <a:ext cx="160020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05194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715963"/>
          </a:xfrm>
        </p:spPr>
        <p:txBody>
          <a:bodyPr anchor="t"/>
          <a:lstStyle/>
          <a:p>
            <a:pPr eaLnBrk="1" hangingPunct="1"/>
            <a:r>
              <a:rPr lang="en-US" altLang="en-US" sz="3200" b="1" dirty="0" smtClean="0"/>
              <a:t>10 Steps VSM Analysis</a:t>
            </a:r>
          </a:p>
        </p:txBody>
      </p:sp>
      <p:sp>
        <p:nvSpPr>
          <p:cNvPr id="6" name="Rectangle 5"/>
          <p:cNvSpPr/>
          <p:nvPr/>
        </p:nvSpPr>
        <p:spPr>
          <a:xfrm>
            <a:off x="1066800" y="1280785"/>
            <a:ext cx="7315200" cy="466281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spcBef>
                <a:spcPts val="300"/>
              </a:spcBef>
              <a:defRPr/>
            </a:pPr>
            <a:r>
              <a:rPr lang="en-US" b="1" dirty="0">
                <a:solidFill>
                  <a:schemeClr val="tx1"/>
                </a:solidFill>
              </a:rPr>
              <a:t>Phase I - Current State VSM</a:t>
            </a:r>
          </a:p>
          <a:p>
            <a:pPr marL="908050" indent="-457200">
              <a:spcBef>
                <a:spcPts val="300"/>
              </a:spcBef>
              <a:defRPr/>
            </a:pPr>
            <a:r>
              <a:rPr lang="en-US" b="1" dirty="0">
                <a:solidFill>
                  <a:schemeClr val="accent2"/>
                </a:solidFill>
              </a:rPr>
              <a:t>Step 1 </a:t>
            </a:r>
            <a:r>
              <a:rPr lang="en-US" dirty="0">
                <a:solidFill>
                  <a:schemeClr val="tx1"/>
                </a:solidFill>
              </a:rPr>
              <a:t>- Select </a:t>
            </a:r>
            <a:r>
              <a:rPr lang="en-US" dirty="0" smtClean="0">
                <a:solidFill>
                  <a:schemeClr val="tx1"/>
                </a:solidFill>
              </a:rPr>
              <a:t>Service/process</a:t>
            </a:r>
            <a:endParaRPr lang="en-US" dirty="0">
              <a:solidFill>
                <a:schemeClr val="tx1"/>
              </a:solidFill>
            </a:endParaRPr>
          </a:p>
          <a:p>
            <a:pPr marL="1198563" indent="-747713">
              <a:spcBef>
                <a:spcPts val="300"/>
              </a:spcBef>
              <a:defRPr/>
            </a:pPr>
            <a:r>
              <a:rPr lang="en-US" b="1" kern="0" dirty="0">
                <a:solidFill>
                  <a:schemeClr val="accent2"/>
                </a:solidFill>
              </a:rPr>
              <a:t>Step 2 </a:t>
            </a:r>
            <a:r>
              <a:rPr lang="en-US" kern="0" dirty="0"/>
              <a:t>- Establish Mapping and Data Collection Ground Rules</a:t>
            </a:r>
            <a:r>
              <a:rPr lang="en-US" b="1" kern="0" dirty="0"/>
              <a:t>.</a:t>
            </a:r>
            <a:endParaRPr lang="en-US" dirty="0">
              <a:solidFill>
                <a:schemeClr val="tx1"/>
              </a:solidFill>
            </a:endParaRPr>
          </a:p>
          <a:p>
            <a:pPr marL="908050" indent="-457200">
              <a:spcBef>
                <a:spcPts val="300"/>
              </a:spcBef>
              <a:defRPr/>
            </a:pPr>
            <a:r>
              <a:rPr lang="en-US" b="1" dirty="0">
                <a:solidFill>
                  <a:schemeClr val="accent2"/>
                </a:solidFill>
              </a:rPr>
              <a:t>Step 3 </a:t>
            </a:r>
            <a:r>
              <a:rPr lang="en-US" dirty="0">
                <a:solidFill>
                  <a:schemeClr val="tx1"/>
                </a:solidFill>
              </a:rPr>
              <a:t>- Map the Process Flow (with Data Box)</a:t>
            </a:r>
          </a:p>
          <a:p>
            <a:pPr marL="908050" indent="-457200">
              <a:spcBef>
                <a:spcPts val="300"/>
              </a:spcBef>
              <a:defRPr/>
            </a:pPr>
            <a:r>
              <a:rPr lang="en-US" b="1" dirty="0">
                <a:solidFill>
                  <a:schemeClr val="accent2"/>
                </a:solidFill>
              </a:rPr>
              <a:t>Step 4 </a:t>
            </a:r>
            <a:r>
              <a:rPr lang="en-US" dirty="0">
                <a:solidFill>
                  <a:schemeClr val="tx1"/>
                </a:solidFill>
              </a:rPr>
              <a:t>- Map the Material Flow</a:t>
            </a:r>
          </a:p>
          <a:p>
            <a:pPr marL="908050" indent="-457200">
              <a:spcBef>
                <a:spcPts val="300"/>
              </a:spcBef>
              <a:defRPr/>
            </a:pPr>
            <a:r>
              <a:rPr lang="en-US" b="1" dirty="0">
                <a:solidFill>
                  <a:schemeClr val="accent2"/>
                </a:solidFill>
              </a:rPr>
              <a:t>Step 5 </a:t>
            </a:r>
            <a:r>
              <a:rPr lang="en-US" b="1" dirty="0">
                <a:solidFill>
                  <a:schemeClr val="tx1"/>
                </a:solidFill>
              </a:rPr>
              <a:t>- </a:t>
            </a:r>
            <a:r>
              <a:rPr lang="en-US" dirty="0">
                <a:solidFill>
                  <a:schemeClr val="tx1"/>
                </a:solidFill>
              </a:rPr>
              <a:t>Indicate Time Pulse</a:t>
            </a:r>
          </a:p>
          <a:p>
            <a:pPr marL="908050" indent="-457200">
              <a:spcBef>
                <a:spcPts val="300"/>
              </a:spcBef>
              <a:defRPr/>
            </a:pPr>
            <a:r>
              <a:rPr lang="en-US" b="1" dirty="0">
                <a:solidFill>
                  <a:schemeClr val="accent2"/>
                </a:solidFill>
              </a:rPr>
              <a:t>Step 6 </a:t>
            </a:r>
            <a:r>
              <a:rPr lang="en-US" dirty="0">
                <a:solidFill>
                  <a:schemeClr val="tx1"/>
                </a:solidFill>
              </a:rPr>
              <a:t>- Map the Information Flow</a:t>
            </a:r>
          </a:p>
          <a:p>
            <a:pPr marL="908050" indent="-457200">
              <a:spcBef>
                <a:spcPts val="300"/>
              </a:spcBef>
              <a:defRPr/>
            </a:pPr>
            <a:r>
              <a:rPr lang="en-US" b="1" dirty="0">
                <a:solidFill>
                  <a:schemeClr val="accent2"/>
                </a:solidFill>
              </a:rPr>
              <a:t>Step 7 </a:t>
            </a:r>
            <a:r>
              <a:rPr lang="en-US" dirty="0" smtClean="0">
                <a:solidFill>
                  <a:schemeClr val="tx1"/>
                </a:solidFill>
              </a:rPr>
              <a:t>– Identify VA &amp; NVA</a:t>
            </a:r>
            <a:endParaRPr lang="en-US" dirty="0">
              <a:solidFill>
                <a:schemeClr val="tx1"/>
              </a:solidFill>
            </a:endParaRPr>
          </a:p>
          <a:p>
            <a:pPr marL="1023938" indent="-1023938">
              <a:spcBef>
                <a:spcPts val="1200"/>
              </a:spcBef>
              <a:defRPr/>
            </a:pPr>
            <a:r>
              <a:rPr lang="en-US" b="1" dirty="0">
                <a:solidFill>
                  <a:schemeClr val="tx1"/>
                </a:solidFill>
              </a:rPr>
              <a:t>Phase II - Current State VSM with Opportunities</a:t>
            </a:r>
            <a:endParaRPr lang="en-US" dirty="0">
              <a:solidFill>
                <a:schemeClr val="tx1"/>
              </a:solidFill>
            </a:endParaRPr>
          </a:p>
          <a:p>
            <a:pPr marL="1308100" indent="-844550">
              <a:spcBef>
                <a:spcPts val="300"/>
              </a:spcBef>
              <a:defRPr/>
            </a:pPr>
            <a:r>
              <a:rPr lang="en-US" b="1" dirty="0">
                <a:solidFill>
                  <a:schemeClr val="accent2"/>
                </a:solidFill>
              </a:rPr>
              <a:t>Step 8 </a:t>
            </a:r>
            <a:r>
              <a:rPr lang="en-US" dirty="0">
                <a:solidFill>
                  <a:schemeClr val="tx1"/>
                </a:solidFill>
              </a:rPr>
              <a:t>– Identify opportunities through: Value Analysis, Waste Analysis, Root Cause Analysis, </a:t>
            </a:r>
            <a:r>
              <a:rPr lang="en-US" dirty="0" err="1">
                <a:solidFill>
                  <a:schemeClr val="tx1"/>
                </a:solidFill>
              </a:rPr>
              <a:t>etc</a:t>
            </a:r>
            <a:endParaRPr lang="en-US" dirty="0">
              <a:solidFill>
                <a:schemeClr val="tx1"/>
              </a:solidFill>
            </a:endParaRPr>
          </a:p>
          <a:p>
            <a:pPr marL="1023938" indent="-1023938">
              <a:spcBef>
                <a:spcPts val="1200"/>
              </a:spcBef>
              <a:defRPr/>
            </a:pPr>
            <a:r>
              <a:rPr lang="en-US" b="1" dirty="0">
                <a:solidFill>
                  <a:schemeClr val="tx1"/>
                </a:solidFill>
              </a:rPr>
              <a:t>Phase III - Future State VSM</a:t>
            </a:r>
            <a:endParaRPr lang="en-US" b="1" dirty="0">
              <a:solidFill>
                <a:schemeClr val="accent2"/>
              </a:solidFill>
            </a:endParaRPr>
          </a:p>
          <a:p>
            <a:pPr marL="1487488" indent="-1023938">
              <a:spcBef>
                <a:spcPts val="300"/>
              </a:spcBef>
              <a:defRPr/>
            </a:pPr>
            <a:r>
              <a:rPr lang="en-US" b="1" dirty="0">
                <a:solidFill>
                  <a:schemeClr val="accent2"/>
                </a:solidFill>
              </a:rPr>
              <a:t>Step 9 </a:t>
            </a:r>
            <a:r>
              <a:rPr lang="en-US" dirty="0">
                <a:solidFill>
                  <a:schemeClr val="tx1"/>
                </a:solidFill>
              </a:rPr>
              <a:t>- Create future state VSM</a:t>
            </a:r>
          </a:p>
          <a:p>
            <a:pPr marL="1487488" indent="-1023938">
              <a:spcBef>
                <a:spcPts val="300"/>
              </a:spcBef>
              <a:defRPr/>
            </a:pPr>
            <a:r>
              <a:rPr lang="en-US" b="1" dirty="0">
                <a:solidFill>
                  <a:schemeClr val="accent2"/>
                </a:solidFill>
              </a:rPr>
              <a:t>Step 10 </a:t>
            </a:r>
            <a:r>
              <a:rPr lang="en-US" dirty="0">
                <a:solidFill>
                  <a:schemeClr val="tx1"/>
                </a:solidFill>
              </a:rPr>
              <a:t>- Kaizen action plan</a:t>
            </a:r>
          </a:p>
        </p:txBody>
      </p:sp>
    </p:spTree>
    <p:extLst>
      <p:ext uri="{BB962C8B-B14F-4D97-AF65-F5344CB8AC3E}">
        <p14:creationId xmlns:p14="http://schemas.microsoft.com/office/powerpoint/2010/main" val="417937387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3810000" y="76200"/>
            <a:ext cx="5334000" cy="685800"/>
          </a:xfrm>
        </p:spPr>
        <p:txBody>
          <a:bodyPr rtlCol="0">
            <a:normAutofit/>
          </a:bodyPr>
          <a:lstStyle/>
          <a:p>
            <a:pPr eaLnBrk="1" fontAlgn="auto" hangingPunct="1">
              <a:spcAft>
                <a:spcPts val="0"/>
              </a:spcAft>
              <a:defRPr/>
            </a:pPr>
            <a:r>
              <a:rPr lang="en-US" sz="2800" b="1" dirty="0" smtClean="0">
                <a:latin typeface="+mn-lt"/>
              </a:rPr>
              <a:t>Step 1</a:t>
            </a:r>
            <a:r>
              <a:rPr lang="en-US" sz="2800" dirty="0" smtClean="0">
                <a:latin typeface="+mn-lt"/>
              </a:rPr>
              <a:t>: Select Service / Process</a:t>
            </a:r>
          </a:p>
        </p:txBody>
      </p:sp>
      <p:sp>
        <p:nvSpPr>
          <p:cNvPr id="6" name="Rectangle 3"/>
          <p:cNvSpPr txBox="1">
            <a:spLocks noChangeArrowheads="1"/>
          </p:cNvSpPr>
          <p:nvPr/>
        </p:nvSpPr>
        <p:spPr>
          <a:xfrm>
            <a:off x="609600" y="1066800"/>
            <a:ext cx="8077200" cy="1905000"/>
          </a:xfrm>
          <a:prstGeom prst="rect">
            <a:avLst/>
          </a:prstGeom>
        </p:spPr>
        <p:txBody>
          <a:bodyPr/>
          <a:lstStyle/>
          <a:p>
            <a:pPr>
              <a:defRPr/>
            </a:pPr>
            <a:r>
              <a:rPr lang="en-US" sz="2400" b="1" dirty="0"/>
              <a:t>Determine what individual product or service, or product group/family you will </a:t>
            </a:r>
            <a:r>
              <a:rPr lang="en-US" sz="2400" b="1" dirty="0" smtClean="0"/>
              <a:t>map</a:t>
            </a:r>
          </a:p>
          <a:p>
            <a:pPr>
              <a:defRPr/>
            </a:pPr>
            <a:endParaRPr lang="en-US" sz="2400" b="1" dirty="0"/>
          </a:p>
          <a:p>
            <a:pPr marL="395288" indent="-395288">
              <a:buFont typeface="Wingdings" pitchFamily="2" charset="2"/>
              <a:buChar char="ü"/>
              <a:defRPr/>
            </a:pPr>
            <a:r>
              <a:rPr lang="en-US" sz="2000" dirty="0"/>
              <a:t>Has biggest impact on customer</a:t>
            </a:r>
          </a:p>
          <a:p>
            <a:pPr marL="395288" indent="-395288">
              <a:buFont typeface="Wingdings" pitchFamily="2" charset="2"/>
              <a:buChar char="ü"/>
              <a:defRPr/>
            </a:pPr>
            <a:r>
              <a:rPr lang="en-US" sz="2000" dirty="0"/>
              <a:t>High Impact on volume, quality, cost</a:t>
            </a:r>
          </a:p>
          <a:p>
            <a:pPr marL="395288" indent="-395288">
              <a:buFont typeface="Wingdings" pitchFamily="2" charset="2"/>
              <a:buChar char="ü"/>
              <a:defRPr/>
            </a:pPr>
            <a:r>
              <a:rPr lang="en-US" sz="2000" dirty="0"/>
              <a:t>Has common flow/same steps</a:t>
            </a:r>
          </a:p>
        </p:txBody>
      </p:sp>
    </p:spTree>
    <p:extLst>
      <p:ext uri="{BB962C8B-B14F-4D97-AF65-F5344CB8AC3E}">
        <p14:creationId xmlns:p14="http://schemas.microsoft.com/office/powerpoint/2010/main" val="643855814"/>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688975" y="3733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endParaRPr lang="en-US" altLang="en-US" sz="2400">
              <a:latin typeface="Times New Roman" pitchFamily="18" charset="0"/>
            </a:endParaRPr>
          </a:p>
        </p:txBody>
      </p:sp>
      <p:sp>
        <p:nvSpPr>
          <p:cNvPr id="27651" name="Text Box 4"/>
          <p:cNvSpPr>
            <a:spLocks noGrp="1" noChangeArrowheads="1"/>
          </p:cNvSpPr>
          <p:nvPr>
            <p:ph type="title"/>
          </p:nvPr>
        </p:nvSpPr>
        <p:spPr>
          <a:xfrm>
            <a:off x="838200" y="76200"/>
            <a:ext cx="8229600" cy="523875"/>
          </a:xfrm>
        </p:spPr>
        <p:txBody>
          <a:bodyPr anchor="t">
            <a:spAutoFit/>
          </a:bodyPr>
          <a:lstStyle/>
          <a:p>
            <a:pPr eaLnBrk="1" hangingPunct="1"/>
            <a:r>
              <a:rPr lang="en-US" altLang="en-US" sz="2800" b="1" smtClean="0">
                <a:cs typeface="Arial" pitchFamily="34" charset="0"/>
              </a:rPr>
              <a:t>Step 2</a:t>
            </a:r>
            <a:r>
              <a:rPr lang="en-US" altLang="en-US" sz="2800" smtClean="0">
                <a:cs typeface="Arial" pitchFamily="34" charset="0"/>
              </a:rPr>
              <a:t>: Establish Mapping Rules</a:t>
            </a:r>
          </a:p>
        </p:txBody>
      </p:sp>
      <p:sp>
        <p:nvSpPr>
          <p:cNvPr id="9" name="Rectangle 2"/>
          <p:cNvSpPr txBox="1">
            <a:spLocks noChangeArrowheads="1"/>
          </p:cNvSpPr>
          <p:nvPr/>
        </p:nvSpPr>
        <p:spPr>
          <a:xfrm>
            <a:off x="533400" y="855663"/>
            <a:ext cx="6172200" cy="668337"/>
          </a:xfrm>
          <a:prstGeom prst="rect">
            <a:avLst/>
          </a:prstGeom>
        </p:spPr>
        <p:txBody>
          <a:bodyPr anchor="ctr">
            <a:normAutofit fontScale="77500" lnSpcReduction="20000"/>
          </a:bodyPr>
          <a:lstStyle/>
          <a:p>
            <a:pPr fontAlgn="auto">
              <a:spcAft>
                <a:spcPts val="0"/>
              </a:spcAft>
              <a:defRPr/>
            </a:pPr>
            <a:r>
              <a:rPr lang="en-US" sz="2800" b="1" dirty="0">
                <a:latin typeface="+mn-lt"/>
                <a:ea typeface="+mj-ea"/>
                <a:cs typeface="+mj-cs"/>
              </a:rPr>
              <a:t>3 Simple </a:t>
            </a:r>
            <a:r>
              <a:rPr lang="en-US" sz="2800" b="1" kern="0" dirty="0">
                <a:solidFill>
                  <a:prstClr val="black"/>
                </a:solidFill>
                <a:latin typeface="Calibri"/>
              </a:rPr>
              <a:t>Mapping and Data Collection Ground</a:t>
            </a:r>
            <a:endParaRPr lang="en-US" sz="3300" b="1" dirty="0">
              <a:latin typeface="+mn-lt"/>
              <a:ea typeface="+mj-ea"/>
              <a:cs typeface="+mj-cs"/>
            </a:endParaRPr>
          </a:p>
        </p:txBody>
      </p:sp>
      <p:sp>
        <p:nvSpPr>
          <p:cNvPr id="10" name="Rectangle 3"/>
          <p:cNvSpPr txBox="1">
            <a:spLocks/>
          </p:cNvSpPr>
          <p:nvPr/>
        </p:nvSpPr>
        <p:spPr bwMode="auto">
          <a:xfrm>
            <a:off x="838200" y="1447800"/>
            <a:ext cx="8077200" cy="2590800"/>
          </a:xfrm>
          <a:prstGeom prst="rect">
            <a:avLst/>
          </a:prstGeom>
          <a:noFill/>
          <a:ln w="9525">
            <a:noFill/>
            <a:miter lim="800000"/>
            <a:headEnd/>
            <a:tailEnd/>
          </a:ln>
        </p:spPr>
        <p:txBody>
          <a:bodyPr/>
          <a:lstStyle/>
          <a:p>
            <a:pPr marL="457200" indent="-457200">
              <a:spcBef>
                <a:spcPct val="20000"/>
              </a:spcBef>
              <a:buFont typeface="+mj-lt"/>
              <a:buAutoNum type="arabicPeriod"/>
              <a:defRPr/>
            </a:pPr>
            <a:r>
              <a:rPr lang="en-US" kern="0" dirty="0">
                <a:latin typeface="+mn-lt"/>
              </a:rPr>
              <a:t>Go to the </a:t>
            </a:r>
            <a:r>
              <a:rPr lang="en-US" b="1" kern="0" dirty="0" err="1">
                <a:latin typeface="+mn-lt"/>
              </a:rPr>
              <a:t>Gemba</a:t>
            </a:r>
            <a:r>
              <a:rPr lang="en-US" b="1" kern="0" dirty="0">
                <a:latin typeface="+mn-lt"/>
              </a:rPr>
              <a:t>!</a:t>
            </a:r>
            <a:r>
              <a:rPr lang="en-US" kern="0" dirty="0">
                <a:latin typeface="+mn-lt"/>
              </a:rPr>
              <a:t> - </a:t>
            </a:r>
            <a:r>
              <a:rPr lang="en-US" b="1" kern="0" dirty="0">
                <a:solidFill>
                  <a:srgbClr val="FF0000"/>
                </a:solidFill>
                <a:latin typeface="+mn-lt"/>
              </a:rPr>
              <a:t>Actual</a:t>
            </a:r>
            <a:r>
              <a:rPr lang="en-US" kern="0" dirty="0">
                <a:solidFill>
                  <a:srgbClr val="BF3019"/>
                </a:solidFill>
                <a:latin typeface="+mn-lt"/>
              </a:rPr>
              <a:t> </a:t>
            </a:r>
            <a:r>
              <a:rPr lang="en-US" kern="0" dirty="0">
                <a:latin typeface="+mn-lt"/>
              </a:rPr>
              <a:t>place where the process is performed.</a:t>
            </a:r>
          </a:p>
          <a:p>
            <a:pPr marL="457200" indent="-457200">
              <a:spcBef>
                <a:spcPct val="20000"/>
              </a:spcBef>
              <a:buFont typeface="+mj-lt"/>
              <a:buAutoNum type="arabicPeriod"/>
              <a:defRPr/>
            </a:pPr>
            <a:r>
              <a:rPr lang="en-US" kern="0" dirty="0">
                <a:latin typeface="+mn-lt"/>
              </a:rPr>
              <a:t>Talk to the </a:t>
            </a:r>
            <a:r>
              <a:rPr lang="en-US" b="1" kern="0" dirty="0">
                <a:solidFill>
                  <a:srgbClr val="FF0000"/>
                </a:solidFill>
                <a:latin typeface="+mn-lt"/>
              </a:rPr>
              <a:t>Actual</a:t>
            </a:r>
            <a:r>
              <a:rPr lang="en-US" kern="0" dirty="0">
                <a:latin typeface="+mn-lt"/>
              </a:rPr>
              <a:t> people involved in the process and get the real facts.</a:t>
            </a:r>
          </a:p>
          <a:p>
            <a:pPr marL="457200" indent="-457200">
              <a:spcBef>
                <a:spcPct val="20000"/>
              </a:spcBef>
              <a:buFont typeface="+mj-lt"/>
              <a:buAutoNum type="arabicPeriod"/>
              <a:defRPr/>
            </a:pPr>
            <a:r>
              <a:rPr lang="en-US" kern="0" dirty="0">
                <a:latin typeface="+mn-lt"/>
              </a:rPr>
              <a:t>Observe and chart the </a:t>
            </a:r>
            <a:r>
              <a:rPr lang="en-US" b="1" kern="0" dirty="0">
                <a:solidFill>
                  <a:srgbClr val="FF0000"/>
                </a:solidFill>
                <a:latin typeface="+mn-lt"/>
              </a:rPr>
              <a:t>Actual</a:t>
            </a:r>
            <a:r>
              <a:rPr lang="en-US" kern="0" dirty="0">
                <a:solidFill>
                  <a:srgbClr val="BF3019"/>
                </a:solidFill>
                <a:latin typeface="+mn-lt"/>
              </a:rPr>
              <a:t> </a:t>
            </a:r>
            <a:r>
              <a:rPr lang="en-US" kern="0" dirty="0">
                <a:latin typeface="+mn-lt"/>
              </a:rPr>
              <a:t>process.</a:t>
            </a:r>
          </a:p>
          <a:p>
            <a:pPr marL="742950" lvl="1" indent="-285750">
              <a:spcBef>
                <a:spcPct val="20000"/>
              </a:spcBef>
              <a:buFontTx/>
              <a:buChar char="–"/>
              <a:defRPr/>
            </a:pPr>
            <a:r>
              <a:rPr lang="en-US" kern="0" dirty="0">
                <a:latin typeface="+mn-lt"/>
              </a:rPr>
              <a:t>Reality is invariably different from perception; Few processes work the way we think they do.</a:t>
            </a:r>
          </a:p>
          <a:p>
            <a:pPr marL="742950" lvl="1" indent="-285750">
              <a:spcBef>
                <a:spcPct val="20000"/>
              </a:spcBef>
              <a:buFontTx/>
              <a:buChar char="–"/>
              <a:defRPr/>
            </a:pPr>
            <a:r>
              <a:rPr lang="en-US" kern="0" dirty="0">
                <a:latin typeface="+mn-lt"/>
              </a:rPr>
              <a:t>The purpose of value stream mapping is to identify waste, not to develop the perfect process map.</a:t>
            </a:r>
          </a:p>
        </p:txBody>
      </p:sp>
      <p:sp>
        <p:nvSpPr>
          <p:cNvPr id="11" name="Rectangle 5"/>
          <p:cNvSpPr>
            <a:spLocks noChangeArrowheads="1"/>
          </p:cNvSpPr>
          <p:nvPr/>
        </p:nvSpPr>
        <p:spPr bwMode="invGray">
          <a:xfrm>
            <a:off x="4689475" y="4754563"/>
            <a:ext cx="2514600" cy="461962"/>
          </a:xfrm>
          <a:prstGeom prst="rect">
            <a:avLst/>
          </a:prstGeom>
          <a:noFill/>
          <a:ln w="28575">
            <a:solidFill>
              <a:schemeClr val="tx1"/>
            </a:solidFill>
            <a:miter lim="800000"/>
            <a:headEnd/>
            <a:tailEnd/>
          </a:ln>
        </p:spPr>
        <p:txBody>
          <a:bodyPr lIns="92066" tIns="46034" rIns="92066" bIns="46034">
            <a:spAutoFit/>
          </a:bodyPr>
          <a:lstStyle/>
          <a:p>
            <a:pPr>
              <a:buFont typeface="Wingdings" pitchFamily="2" charset="2"/>
              <a:buChar char="þ"/>
              <a:defRPr/>
            </a:pPr>
            <a:r>
              <a:rPr lang="en-US" b="1" i="1">
                <a:solidFill>
                  <a:srgbClr val="0000FF"/>
                </a:solidFill>
                <a:latin typeface="+mn-lt"/>
              </a:rPr>
              <a:t> </a:t>
            </a:r>
            <a:r>
              <a:rPr lang="en-US" b="1" i="1">
                <a:solidFill>
                  <a:srgbClr val="BF3019"/>
                </a:solidFill>
                <a:latin typeface="+mn-lt"/>
              </a:rPr>
              <a:t>GO WALK IT!</a:t>
            </a:r>
          </a:p>
        </p:txBody>
      </p:sp>
      <p:sp>
        <p:nvSpPr>
          <p:cNvPr id="13" name="Rectangle 4"/>
          <p:cNvSpPr>
            <a:spLocks noChangeArrowheads="1"/>
          </p:cNvSpPr>
          <p:nvPr/>
        </p:nvSpPr>
        <p:spPr bwMode="auto">
          <a:xfrm>
            <a:off x="1098550" y="5521325"/>
            <a:ext cx="6902450" cy="3508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2066" tIns="36510" rIns="92066" bIns="36510">
            <a:spAutoFit/>
          </a:bodyPr>
          <a:lstStyle/>
          <a:p>
            <a:pPr algn="ctr">
              <a:lnSpc>
                <a:spcPct val="90000"/>
              </a:lnSpc>
              <a:defRPr/>
            </a:pPr>
            <a:r>
              <a:rPr lang="en-US" sz="2000" dirty="0">
                <a:solidFill>
                  <a:schemeClr val="tx1"/>
                </a:solidFill>
                <a:latin typeface="Arial" charset="0"/>
                <a:cs typeface="Arial" charset="0"/>
              </a:rPr>
              <a:t>Understand the process through facts and data!</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325" y="3733800"/>
            <a:ext cx="13144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08" y="3733800"/>
            <a:ext cx="233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90406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6429375" y="247650"/>
          <a:ext cx="2028825" cy="1754188"/>
        </p:xfrm>
        <a:graphic>
          <a:graphicData uri="http://schemas.openxmlformats.org/presentationml/2006/ole">
            <mc:AlternateContent xmlns:mc="http://schemas.openxmlformats.org/markup-compatibility/2006">
              <mc:Choice xmlns:v="urn:schemas-microsoft-com:vml" Requires="v">
                <p:oleObj spid="_x0000_s11326" name="Picture (32-bit)" r:id="rId4" imgW="3362876" imgH="2904057" progId="MetafileCompanion32.Picture.1">
                  <p:embed/>
                </p:oleObj>
              </mc:Choice>
              <mc:Fallback>
                <p:oleObj name="Picture (32-bit)" r:id="rId4" imgW="3362876" imgH="2904057" progId="MetafileCompanion32.Pictur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247650"/>
                        <a:ext cx="202882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6934200" y="381000"/>
          <a:ext cx="1654175" cy="2070100"/>
        </p:xfrm>
        <a:graphic>
          <a:graphicData uri="http://schemas.openxmlformats.org/presentationml/2006/ole">
            <mc:AlternateContent xmlns:mc="http://schemas.openxmlformats.org/markup-compatibility/2006">
              <mc:Choice xmlns:v="urn:schemas-microsoft-com:vml" Requires="v">
                <p:oleObj spid="_x0000_s11327" name="Picture (32-bit)" r:id="rId6" imgW="1820886" imgH="2275928" progId="MetafileCompanion32.Picture.1">
                  <p:embed/>
                </p:oleObj>
              </mc:Choice>
              <mc:Fallback>
                <p:oleObj name="Picture (32-bit)" r:id="rId6" imgW="1820886" imgH="2275928" progId="MetafileCompanion32.Picture.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81000"/>
                        <a:ext cx="165417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Text Box 4"/>
          <p:cNvSpPr txBox="1">
            <a:spLocks noChangeArrowheads="1"/>
          </p:cNvSpPr>
          <p:nvPr/>
        </p:nvSpPr>
        <p:spPr bwMode="auto">
          <a:xfrm>
            <a:off x="682625" y="247650"/>
            <a:ext cx="45561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b="1">
                <a:solidFill>
                  <a:schemeClr val="tx2"/>
                </a:solidFill>
                <a:latin typeface="Arial" pitchFamily="34" charset="0"/>
              </a:rPr>
              <a:t>Value Stream Mapping</a:t>
            </a:r>
          </a:p>
          <a:p>
            <a:pPr eaLnBrk="0" hangingPunct="0"/>
            <a:r>
              <a:rPr lang="en-US" altLang="en-US" b="1">
                <a:solidFill>
                  <a:schemeClr val="tx2"/>
                </a:solidFill>
                <a:latin typeface="Arial" pitchFamily="34" charset="0"/>
              </a:rPr>
              <a:t>Best Practices</a:t>
            </a:r>
          </a:p>
        </p:txBody>
      </p:sp>
      <p:sp>
        <p:nvSpPr>
          <p:cNvPr id="28677" name="Text Box 5"/>
          <p:cNvSpPr txBox="1">
            <a:spLocks noChangeArrowheads="1"/>
          </p:cNvSpPr>
          <p:nvPr/>
        </p:nvSpPr>
        <p:spPr bwMode="auto">
          <a:xfrm>
            <a:off x="685800" y="1981200"/>
            <a:ext cx="762000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spcBef>
                <a:spcPts val="1200"/>
              </a:spcBef>
              <a:buFontTx/>
              <a:buChar char="•"/>
            </a:pPr>
            <a:r>
              <a:rPr lang="en-US" altLang="en-US" sz="1800" dirty="0">
                <a:latin typeface="Arial" pitchFamily="34" charset="0"/>
              </a:rPr>
              <a:t>Always map in paper and pencil - rough out 1st, clean later.</a:t>
            </a:r>
          </a:p>
          <a:p>
            <a:pPr eaLnBrk="0" hangingPunct="0">
              <a:spcBef>
                <a:spcPts val="1200"/>
              </a:spcBef>
              <a:buFontTx/>
              <a:buChar char="•"/>
            </a:pPr>
            <a:r>
              <a:rPr lang="en-US" altLang="en-US" sz="1800" dirty="0">
                <a:latin typeface="Arial" pitchFamily="34" charset="0"/>
              </a:rPr>
              <a:t>Walk the actual material and information flows yourself.</a:t>
            </a:r>
          </a:p>
          <a:p>
            <a:pPr eaLnBrk="0" hangingPunct="0">
              <a:spcBef>
                <a:spcPts val="1200"/>
              </a:spcBef>
              <a:buFontTx/>
              <a:buChar char="•"/>
            </a:pPr>
            <a:r>
              <a:rPr lang="en-US" altLang="en-US" sz="1800" dirty="0">
                <a:latin typeface="Arial" pitchFamily="34" charset="0"/>
              </a:rPr>
              <a:t>Start with a quick walk, to get a feel for the flow and sequence then, go back and talk to the right people for each step. (Don’t forget second and third shifts)</a:t>
            </a:r>
          </a:p>
          <a:p>
            <a:pPr eaLnBrk="0" hangingPunct="0">
              <a:spcBef>
                <a:spcPts val="1200"/>
              </a:spcBef>
              <a:buFontTx/>
              <a:buChar char="•"/>
            </a:pPr>
            <a:r>
              <a:rPr lang="en-US" altLang="en-US" sz="1800" dirty="0">
                <a:latin typeface="Arial" pitchFamily="34" charset="0"/>
              </a:rPr>
              <a:t>Color Code the operations. (Red, Yellow, Green)</a:t>
            </a:r>
          </a:p>
          <a:p>
            <a:pPr eaLnBrk="0" hangingPunct="0">
              <a:spcBef>
                <a:spcPts val="1200"/>
              </a:spcBef>
              <a:buFontTx/>
              <a:buChar char="•"/>
            </a:pPr>
            <a:r>
              <a:rPr lang="en-US" altLang="en-US" sz="1800" dirty="0">
                <a:latin typeface="Arial" pitchFamily="34" charset="0"/>
              </a:rPr>
              <a:t>Always collect ‘current-state’ information while waking along the actual pathways of material and information flows.</a:t>
            </a:r>
          </a:p>
          <a:p>
            <a:pPr eaLnBrk="0" hangingPunct="0">
              <a:spcBef>
                <a:spcPts val="1200"/>
              </a:spcBef>
              <a:buFontTx/>
              <a:buChar char="•"/>
            </a:pPr>
            <a:r>
              <a:rPr lang="en-US" altLang="en-US" sz="1800" dirty="0">
                <a:latin typeface="Arial" pitchFamily="34" charset="0"/>
              </a:rPr>
              <a:t>Involve the Management team totally.</a:t>
            </a:r>
          </a:p>
        </p:txBody>
      </p:sp>
      <p:sp>
        <p:nvSpPr>
          <p:cNvPr id="28678" name="Text Box 6"/>
          <p:cNvSpPr txBox="1">
            <a:spLocks noChangeArrowheads="1"/>
          </p:cNvSpPr>
          <p:nvPr/>
        </p:nvSpPr>
        <p:spPr bwMode="auto">
          <a:xfrm>
            <a:off x="5105400" y="5562600"/>
            <a:ext cx="3703638" cy="646113"/>
          </a:xfrm>
          <a:prstGeom prst="rect">
            <a:avLst/>
          </a:prstGeom>
          <a:solidFill>
            <a:srgbClr val="FF6600"/>
          </a:solidFill>
          <a:ln w="9525">
            <a:solidFill>
              <a:schemeClr val="tx1"/>
            </a:solidFill>
            <a:miter lim="800000"/>
            <a:headEnd/>
            <a:tailEnd/>
          </a:ln>
          <a:effectLst>
            <a:outerShdw dist="35921" dir="2700000" algn="ctr" rotWithShape="0">
              <a:schemeClr val="bg2"/>
            </a:outerShdw>
          </a:effec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hangingPunct="0"/>
            <a:r>
              <a:rPr lang="en-US" altLang="en-US" sz="1800">
                <a:solidFill>
                  <a:schemeClr val="bg1"/>
                </a:solidFill>
                <a:latin typeface="Arial" pitchFamily="34" charset="0"/>
              </a:rPr>
              <a:t>Don’t map the organization. Map </a:t>
            </a:r>
          </a:p>
          <a:p>
            <a:pPr eaLnBrk="0" hangingPunct="0"/>
            <a:r>
              <a:rPr lang="en-US" altLang="en-US" sz="1800">
                <a:solidFill>
                  <a:schemeClr val="bg1"/>
                </a:solidFill>
                <a:latin typeface="Arial" pitchFamily="34" charset="0"/>
              </a:rPr>
              <a:t>the flows through the organization.</a:t>
            </a:r>
          </a:p>
        </p:txBody>
      </p:sp>
    </p:spTree>
    <p:extLst>
      <p:ext uri="{BB962C8B-B14F-4D97-AF65-F5344CB8AC3E}">
        <p14:creationId xmlns:p14="http://schemas.microsoft.com/office/powerpoint/2010/main" val="29838545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a:spLocks noGrp="1" noChangeArrowheads="1"/>
          </p:cNvSpPr>
          <p:nvPr>
            <p:ph type="title"/>
          </p:nvPr>
        </p:nvSpPr>
        <p:spPr>
          <a:xfrm>
            <a:off x="914400" y="161925"/>
            <a:ext cx="8229600" cy="523875"/>
          </a:xfrm>
        </p:spPr>
        <p:txBody>
          <a:bodyPr anchor="t">
            <a:spAutoFit/>
          </a:bodyPr>
          <a:lstStyle/>
          <a:p>
            <a:pPr eaLnBrk="1" hangingPunct="1"/>
            <a:r>
              <a:rPr lang="en-US" altLang="en-US" sz="2800" smtClean="0">
                <a:cs typeface="Arial" pitchFamily="34" charset="0"/>
              </a:rPr>
              <a:t>Step 3: Map the Process Flow (with Data Box)</a:t>
            </a:r>
          </a:p>
        </p:txBody>
      </p:sp>
      <p:grpSp>
        <p:nvGrpSpPr>
          <p:cNvPr id="29699" name="Group 1173"/>
          <p:cNvGrpSpPr>
            <a:grpSpLocks/>
          </p:cNvGrpSpPr>
          <p:nvPr/>
        </p:nvGrpSpPr>
        <p:grpSpPr bwMode="auto">
          <a:xfrm>
            <a:off x="2438400" y="1676400"/>
            <a:ext cx="6324600" cy="3122613"/>
            <a:chOff x="2286000" y="1981200"/>
            <a:chExt cx="6096000" cy="3122530"/>
          </a:xfrm>
        </p:grpSpPr>
        <p:sp>
          <p:nvSpPr>
            <p:cNvPr id="669" name="Text Box 1527"/>
            <p:cNvSpPr txBox="1">
              <a:spLocks noChangeAspect="1" noChangeArrowheads="1"/>
            </p:cNvSpPr>
            <p:nvPr/>
          </p:nvSpPr>
          <p:spPr bwMode="auto">
            <a:xfrm>
              <a:off x="2743507" y="1981200"/>
              <a:ext cx="751289"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dirty="0">
                  <a:latin typeface="+mn-lt"/>
                </a:rPr>
                <a:t>120m</a:t>
              </a:r>
            </a:p>
          </p:txBody>
        </p:sp>
        <p:grpSp>
          <p:nvGrpSpPr>
            <p:cNvPr id="29704" name="Group 1552"/>
            <p:cNvGrpSpPr>
              <a:grpSpLocks noChangeAspect="1"/>
            </p:cNvGrpSpPr>
            <p:nvPr/>
          </p:nvGrpSpPr>
          <p:grpSpPr bwMode="auto">
            <a:xfrm>
              <a:off x="7235283" y="2285715"/>
              <a:ext cx="248046" cy="74881"/>
              <a:chOff x="3600" y="5666"/>
              <a:chExt cx="853" cy="189"/>
            </a:xfrm>
          </p:grpSpPr>
          <p:sp>
            <p:nvSpPr>
              <p:cNvPr id="1159" name="Rectangle 1554"/>
              <p:cNvSpPr>
                <a:spLocks noChangeAspect="1" noChangeArrowheads="1"/>
              </p:cNvSpPr>
              <p:nvPr/>
            </p:nvSpPr>
            <p:spPr bwMode="auto">
              <a:xfrm>
                <a:off x="3939" y="5667"/>
                <a:ext cx="179" cy="180"/>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1160" name="Rectangle 1555"/>
              <p:cNvSpPr>
                <a:spLocks noChangeAspect="1" noChangeArrowheads="1"/>
              </p:cNvSpPr>
              <p:nvPr/>
            </p:nvSpPr>
            <p:spPr bwMode="auto">
              <a:xfrm>
                <a:off x="4276" y="5675"/>
                <a:ext cx="179" cy="180"/>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1161" name="Rectangle 1557"/>
              <p:cNvSpPr>
                <a:spLocks noChangeAspect="1" noChangeArrowheads="1"/>
              </p:cNvSpPr>
              <p:nvPr/>
            </p:nvSpPr>
            <p:spPr bwMode="auto">
              <a:xfrm>
                <a:off x="3602" y="5671"/>
                <a:ext cx="179" cy="180"/>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sp>
          <p:nvSpPr>
            <p:cNvPr id="671" name="Text Box 1558"/>
            <p:cNvSpPr txBox="1">
              <a:spLocks noChangeAspect="1" noChangeArrowheads="1"/>
            </p:cNvSpPr>
            <p:nvPr/>
          </p:nvSpPr>
          <p:spPr bwMode="auto">
            <a:xfrm>
              <a:off x="3582013" y="1981200"/>
              <a:ext cx="751289"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dirty="0">
                  <a:latin typeface="+mn-lt"/>
                </a:rPr>
                <a:t>80m</a:t>
              </a:r>
            </a:p>
          </p:txBody>
        </p:sp>
        <p:sp>
          <p:nvSpPr>
            <p:cNvPr id="672" name="Text Box 1559"/>
            <p:cNvSpPr txBox="1">
              <a:spLocks noChangeAspect="1" noChangeArrowheads="1"/>
            </p:cNvSpPr>
            <p:nvPr/>
          </p:nvSpPr>
          <p:spPr bwMode="auto">
            <a:xfrm>
              <a:off x="4495494" y="1981200"/>
              <a:ext cx="751290"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dirty="0">
                  <a:latin typeface="+mn-lt"/>
                </a:rPr>
                <a:t>30m</a:t>
              </a:r>
            </a:p>
          </p:txBody>
        </p:sp>
        <p:sp>
          <p:nvSpPr>
            <p:cNvPr id="673" name="Text Box 1560"/>
            <p:cNvSpPr txBox="1">
              <a:spLocks noChangeAspect="1" noChangeArrowheads="1"/>
            </p:cNvSpPr>
            <p:nvPr/>
          </p:nvSpPr>
          <p:spPr bwMode="auto">
            <a:xfrm>
              <a:off x="5421217" y="1981200"/>
              <a:ext cx="751289"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dirty="0">
                  <a:latin typeface="+mn-lt"/>
                </a:rPr>
                <a:t>180m</a:t>
              </a:r>
            </a:p>
          </p:txBody>
        </p:sp>
        <p:sp>
          <p:nvSpPr>
            <p:cNvPr id="674" name="Text Box 1561"/>
            <p:cNvSpPr txBox="1">
              <a:spLocks noChangeAspect="1" noChangeArrowheads="1"/>
            </p:cNvSpPr>
            <p:nvPr/>
          </p:nvSpPr>
          <p:spPr bwMode="auto">
            <a:xfrm>
              <a:off x="6323988" y="1981200"/>
              <a:ext cx="752819"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dirty="0">
                  <a:latin typeface="+mn-lt"/>
                </a:rPr>
                <a:t>20m</a:t>
              </a:r>
            </a:p>
          </p:txBody>
        </p:sp>
        <p:sp>
          <p:nvSpPr>
            <p:cNvPr id="675" name="Text Box 1562"/>
            <p:cNvSpPr txBox="1">
              <a:spLocks noChangeAspect="1" noChangeArrowheads="1"/>
            </p:cNvSpPr>
            <p:nvPr/>
          </p:nvSpPr>
          <p:spPr bwMode="auto">
            <a:xfrm>
              <a:off x="7254302" y="1981200"/>
              <a:ext cx="751289" cy="131759"/>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60m</a:t>
              </a:r>
            </a:p>
          </p:txBody>
        </p:sp>
        <p:grpSp>
          <p:nvGrpSpPr>
            <p:cNvPr id="29710" name="Group 1565"/>
            <p:cNvGrpSpPr>
              <a:grpSpLocks noChangeAspect="1"/>
            </p:cNvGrpSpPr>
            <p:nvPr/>
          </p:nvGrpSpPr>
          <p:grpSpPr bwMode="auto">
            <a:xfrm>
              <a:off x="2365131" y="2205842"/>
              <a:ext cx="609020" cy="1363334"/>
              <a:chOff x="261" y="2429"/>
              <a:chExt cx="431" cy="637"/>
            </a:xfrm>
          </p:grpSpPr>
          <p:grpSp>
            <p:nvGrpSpPr>
              <p:cNvPr id="30177" name="Group 1566"/>
              <p:cNvGrpSpPr>
                <a:grpSpLocks noChangeAspect="1"/>
              </p:cNvGrpSpPr>
              <p:nvPr/>
            </p:nvGrpSpPr>
            <p:grpSpPr bwMode="auto">
              <a:xfrm>
                <a:off x="261" y="2429"/>
                <a:ext cx="431" cy="411"/>
                <a:chOff x="261" y="2429"/>
                <a:chExt cx="431" cy="411"/>
              </a:xfrm>
            </p:grpSpPr>
            <p:grpSp>
              <p:nvGrpSpPr>
                <p:cNvPr id="30181" name="Group 1567"/>
                <p:cNvGrpSpPr>
                  <a:grpSpLocks noChangeAspect="1"/>
                </p:cNvGrpSpPr>
                <p:nvPr/>
              </p:nvGrpSpPr>
              <p:grpSpPr bwMode="auto">
                <a:xfrm>
                  <a:off x="261" y="2429"/>
                  <a:ext cx="431" cy="411"/>
                  <a:chOff x="261" y="2429"/>
                  <a:chExt cx="431" cy="411"/>
                </a:xfrm>
              </p:grpSpPr>
              <p:sp>
                <p:nvSpPr>
                  <p:cNvPr id="1156" name="Rectangle 1568"/>
                  <p:cNvSpPr>
                    <a:spLocks noChangeAspect="1" noChangeArrowheads="1"/>
                  </p:cNvSpPr>
                  <p:nvPr/>
                </p:nvSpPr>
                <p:spPr bwMode="auto">
                  <a:xfrm>
                    <a:off x="261"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57" name="Rectangle 1569"/>
                  <p:cNvSpPr>
                    <a:spLocks noChangeAspect="1" noChangeArrowheads="1"/>
                  </p:cNvSpPr>
                  <p:nvPr/>
                </p:nvSpPr>
                <p:spPr bwMode="auto">
                  <a:xfrm>
                    <a:off x="261"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58" name="Rectangle 1570"/>
                  <p:cNvSpPr>
                    <a:spLocks noChangeAspect="1" noChangeArrowheads="1"/>
                  </p:cNvSpPr>
                  <p:nvPr/>
                </p:nvSpPr>
                <p:spPr bwMode="auto">
                  <a:xfrm>
                    <a:off x="373" y="2466"/>
                    <a:ext cx="182" cy="62"/>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30182" name="Group 1571"/>
                <p:cNvGrpSpPr>
                  <a:grpSpLocks noChangeAspect="1"/>
                </p:cNvGrpSpPr>
                <p:nvPr/>
              </p:nvGrpSpPr>
              <p:grpSpPr bwMode="auto">
                <a:xfrm>
                  <a:off x="334" y="2583"/>
                  <a:ext cx="277" cy="234"/>
                  <a:chOff x="334" y="2583"/>
                  <a:chExt cx="277" cy="234"/>
                </a:xfrm>
              </p:grpSpPr>
              <p:sp>
                <p:nvSpPr>
                  <p:cNvPr id="1154" name="Freeform 1572"/>
                  <p:cNvSpPr>
                    <a:spLocks noChangeAspect="1"/>
                  </p:cNvSpPr>
                  <p:nvPr/>
                </p:nvSpPr>
                <p:spPr bwMode="auto">
                  <a:xfrm>
                    <a:off x="343" y="2598"/>
                    <a:ext cx="262"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1155" name="Freeform 1573"/>
                  <p:cNvSpPr>
                    <a:spLocks noChangeAspect="1" noEditPoints="1"/>
                  </p:cNvSpPr>
                  <p:nvPr/>
                </p:nvSpPr>
                <p:spPr bwMode="auto">
                  <a:xfrm>
                    <a:off x="334" y="2584"/>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1153" name="Rectangle 1574"/>
                <p:cNvSpPr>
                  <a:spLocks noChangeAspect="1" noChangeArrowheads="1"/>
                </p:cNvSpPr>
                <p:nvPr/>
              </p:nvSpPr>
              <p:spPr bwMode="auto">
                <a:xfrm>
                  <a:off x="451" y="2627"/>
                  <a:ext cx="26" cy="6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1148" name="Rectangle 1575"/>
              <p:cNvSpPr>
                <a:spLocks noChangeAspect="1" noChangeArrowheads="1"/>
              </p:cNvSpPr>
              <p:nvPr/>
            </p:nvSpPr>
            <p:spPr bwMode="auto">
              <a:xfrm>
                <a:off x="333" y="2826"/>
                <a:ext cx="327" cy="240"/>
              </a:xfrm>
              <a:prstGeom prst="rect">
                <a:avLst/>
              </a:prstGeom>
              <a:noFill/>
              <a:ln w="9525">
                <a:noFill/>
                <a:miter lim="800000"/>
                <a:headEnd/>
                <a:tailEnd/>
              </a:ln>
            </p:spPr>
            <p:txBody>
              <a:bodyPr/>
              <a:lstStyle/>
              <a:p>
                <a:pPr>
                  <a:defRPr/>
                </a:pPr>
                <a:endParaRPr lang="en-US" sz="2800">
                  <a:latin typeface="+mn-lt"/>
                </a:endParaRPr>
              </a:p>
            </p:txBody>
          </p:sp>
          <p:sp>
            <p:nvSpPr>
              <p:cNvPr id="1149" name="Rectangle 1576"/>
              <p:cNvSpPr>
                <a:spLocks noChangeAspect="1" noChangeArrowheads="1"/>
              </p:cNvSpPr>
              <p:nvPr/>
            </p:nvSpPr>
            <p:spPr bwMode="auto">
              <a:xfrm>
                <a:off x="400" y="2856"/>
                <a:ext cx="155" cy="62"/>
              </a:xfrm>
              <a:prstGeom prst="rect">
                <a:avLst/>
              </a:prstGeom>
              <a:noFill/>
              <a:ln w="9525">
                <a:noFill/>
                <a:miter lim="800000"/>
                <a:headEnd/>
                <a:tailEnd/>
              </a:ln>
            </p:spPr>
            <p:txBody>
              <a:bodyPr wrap="none" lIns="0" tIns="0" rIns="0" bIns="0">
                <a:spAutoFit/>
              </a:bodyPr>
              <a:lstStyle/>
              <a:p>
                <a:pPr>
                  <a:defRPr/>
                </a:pPr>
                <a:r>
                  <a:rPr lang="de-DE" sz="900" b="1">
                    <a:latin typeface="+mn-lt"/>
                  </a:rPr>
                  <a:t>coils</a:t>
                </a:r>
              </a:p>
            </p:txBody>
          </p:sp>
          <p:sp>
            <p:nvSpPr>
              <p:cNvPr id="1150" name="Rectangle 1577"/>
              <p:cNvSpPr>
                <a:spLocks noChangeAspect="1" noChangeArrowheads="1"/>
              </p:cNvSpPr>
              <p:nvPr/>
            </p:nvSpPr>
            <p:spPr bwMode="auto">
              <a:xfrm>
                <a:off x="386" y="2948"/>
                <a:ext cx="211" cy="62"/>
              </a:xfrm>
              <a:prstGeom prst="rect">
                <a:avLst/>
              </a:prstGeom>
              <a:noFill/>
              <a:ln w="9525">
                <a:noFill/>
                <a:miter lim="800000"/>
                <a:headEnd/>
                <a:tailEnd/>
              </a:ln>
            </p:spPr>
            <p:txBody>
              <a:bodyPr wrap="none" lIns="0" tIns="0" rIns="0" bIns="0">
                <a:spAutoFit/>
              </a:bodyPr>
              <a:lstStyle/>
              <a:p>
                <a:pPr>
                  <a:defRPr/>
                </a:pPr>
                <a:r>
                  <a:rPr lang="de-DE" sz="900" b="1">
                    <a:latin typeface="+mn-lt"/>
                  </a:rPr>
                  <a:t>4 days</a:t>
                </a:r>
              </a:p>
            </p:txBody>
          </p:sp>
        </p:grpSp>
        <p:grpSp>
          <p:nvGrpSpPr>
            <p:cNvPr id="29711" name="Group 1578"/>
            <p:cNvGrpSpPr>
              <a:grpSpLocks noChangeAspect="1"/>
            </p:cNvGrpSpPr>
            <p:nvPr/>
          </p:nvGrpSpPr>
          <p:grpSpPr bwMode="auto">
            <a:xfrm>
              <a:off x="2993933" y="2700238"/>
              <a:ext cx="418260" cy="511518"/>
              <a:chOff x="706" y="2660"/>
              <a:chExt cx="296" cy="239"/>
            </a:xfrm>
          </p:grpSpPr>
          <p:sp>
            <p:nvSpPr>
              <p:cNvPr id="1145" name="Rectangle 1583"/>
              <p:cNvSpPr>
                <a:spLocks noChangeAspect="1" noChangeArrowheads="1"/>
              </p:cNvSpPr>
              <p:nvPr/>
            </p:nvSpPr>
            <p:spPr bwMode="auto">
              <a:xfrm>
                <a:off x="706" y="2660"/>
                <a:ext cx="296" cy="239"/>
              </a:xfrm>
              <a:prstGeom prst="rect">
                <a:avLst/>
              </a:prstGeom>
              <a:noFill/>
              <a:ln w="9525">
                <a:noFill/>
                <a:miter lim="800000"/>
                <a:headEnd/>
                <a:tailEnd/>
              </a:ln>
            </p:spPr>
            <p:txBody>
              <a:bodyPr/>
              <a:lstStyle/>
              <a:p>
                <a:pPr>
                  <a:defRPr/>
                </a:pPr>
                <a:endParaRPr lang="en-US" sz="2800">
                  <a:latin typeface="+mn-lt"/>
                </a:endParaRPr>
              </a:p>
            </p:txBody>
          </p:sp>
          <p:sp>
            <p:nvSpPr>
              <p:cNvPr id="1146" name="Rectangle 1584"/>
              <p:cNvSpPr>
                <a:spLocks noChangeAspect="1" noChangeArrowheads="1"/>
              </p:cNvSpPr>
              <p:nvPr/>
            </p:nvSpPr>
            <p:spPr bwMode="auto">
              <a:xfrm>
                <a:off x="764" y="2690"/>
                <a:ext cx="0" cy="62"/>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grpSp>
          <p:nvGrpSpPr>
            <p:cNvPr id="29712" name="Group 1586"/>
            <p:cNvGrpSpPr>
              <a:grpSpLocks noChangeAspect="1"/>
            </p:cNvGrpSpPr>
            <p:nvPr/>
          </p:nvGrpSpPr>
          <p:grpSpPr bwMode="auto">
            <a:xfrm>
              <a:off x="3226036" y="2205842"/>
              <a:ext cx="609020" cy="2897888"/>
              <a:chOff x="1005" y="2429"/>
              <a:chExt cx="431" cy="1354"/>
            </a:xfrm>
          </p:grpSpPr>
          <p:sp>
            <p:nvSpPr>
              <p:cNvPr id="1124" name="Rectangle 1587"/>
              <p:cNvSpPr>
                <a:spLocks noChangeAspect="1" noChangeArrowheads="1"/>
              </p:cNvSpPr>
              <p:nvPr/>
            </p:nvSpPr>
            <p:spPr bwMode="auto">
              <a:xfrm>
                <a:off x="1006"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25" name="Rectangle 1588"/>
              <p:cNvSpPr>
                <a:spLocks noChangeAspect="1" noChangeArrowheads="1"/>
              </p:cNvSpPr>
              <p:nvPr/>
            </p:nvSpPr>
            <p:spPr bwMode="auto">
              <a:xfrm>
                <a:off x="1022" y="2990"/>
                <a:ext cx="224" cy="62"/>
              </a:xfrm>
              <a:prstGeom prst="rect">
                <a:avLst/>
              </a:prstGeom>
              <a:noFill/>
              <a:ln w="9525">
                <a:noFill/>
                <a:miter lim="800000"/>
                <a:headEnd/>
                <a:tailEnd/>
              </a:ln>
            </p:spPr>
            <p:txBody>
              <a:bodyPr wrap="none" lIns="0" tIns="0" rIns="0" bIns="0">
                <a:spAutoFit/>
              </a:bodyPr>
              <a:lstStyle/>
              <a:p>
                <a:pPr>
                  <a:defRPr/>
                </a:pPr>
                <a:r>
                  <a:rPr lang="de-DE" sz="900">
                    <a:latin typeface="+mn-lt"/>
                  </a:rPr>
                  <a:t>Z/T: 1S</a:t>
                </a:r>
                <a:endParaRPr lang="de-DE" sz="900" b="1">
                  <a:latin typeface="+mn-lt"/>
                </a:endParaRPr>
              </a:p>
            </p:txBody>
          </p:sp>
          <p:sp>
            <p:nvSpPr>
              <p:cNvPr id="1126" name="Rectangle 1589"/>
              <p:cNvSpPr>
                <a:spLocks noChangeAspect="1" noChangeArrowheads="1"/>
              </p:cNvSpPr>
              <p:nvPr/>
            </p:nvSpPr>
            <p:spPr bwMode="auto">
              <a:xfrm>
                <a:off x="1006" y="3112"/>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27" name="Rectangle 1590"/>
              <p:cNvSpPr>
                <a:spLocks noChangeAspect="1" noChangeArrowheads="1"/>
              </p:cNvSpPr>
              <p:nvPr/>
            </p:nvSpPr>
            <p:spPr bwMode="auto">
              <a:xfrm>
                <a:off x="1022" y="3159"/>
                <a:ext cx="404" cy="62"/>
              </a:xfrm>
              <a:prstGeom prst="rect">
                <a:avLst/>
              </a:prstGeom>
              <a:noFill/>
              <a:ln w="9525">
                <a:noFill/>
                <a:miter lim="800000"/>
                <a:headEnd/>
                <a:tailEnd/>
              </a:ln>
            </p:spPr>
            <p:txBody>
              <a:bodyPr wrap="none" lIns="0" tIns="0" rIns="0" bIns="0">
                <a:spAutoFit/>
              </a:bodyPr>
              <a:lstStyle/>
              <a:p>
                <a:pPr>
                  <a:defRPr/>
                </a:pPr>
                <a:r>
                  <a:rPr lang="de-DE" sz="900">
                    <a:latin typeface="+mn-lt"/>
                  </a:rPr>
                  <a:t>R/T: 60 Min.</a:t>
                </a:r>
                <a:endParaRPr lang="de-DE" sz="900" b="1">
                  <a:latin typeface="+mn-lt"/>
                </a:endParaRPr>
              </a:p>
            </p:txBody>
          </p:sp>
          <p:sp>
            <p:nvSpPr>
              <p:cNvPr id="1128" name="Rectangle 1591"/>
              <p:cNvSpPr>
                <a:spLocks noChangeAspect="1" noChangeArrowheads="1"/>
              </p:cNvSpPr>
              <p:nvPr/>
            </p:nvSpPr>
            <p:spPr bwMode="auto">
              <a:xfrm>
                <a:off x="1006"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29" name="Rectangle 1592"/>
              <p:cNvSpPr>
                <a:spLocks noChangeAspect="1" noChangeArrowheads="1"/>
              </p:cNvSpPr>
              <p:nvPr/>
            </p:nvSpPr>
            <p:spPr bwMode="auto">
              <a:xfrm>
                <a:off x="1022" y="3327"/>
                <a:ext cx="237" cy="62"/>
              </a:xfrm>
              <a:prstGeom prst="rect">
                <a:avLst/>
              </a:prstGeom>
              <a:noFill/>
              <a:ln w="9525">
                <a:noFill/>
                <a:miter lim="800000"/>
                <a:headEnd/>
                <a:tailEnd/>
              </a:ln>
            </p:spPr>
            <p:txBody>
              <a:bodyPr wrap="none" lIns="0" tIns="0" rIns="0" bIns="0">
                <a:spAutoFit/>
              </a:bodyPr>
              <a:lstStyle/>
              <a:p>
                <a:pPr>
                  <a:defRPr/>
                </a:pPr>
                <a:r>
                  <a:rPr lang="de-DE" sz="900">
                    <a:latin typeface="+mn-lt"/>
                  </a:rPr>
                  <a:t>V: 85 %</a:t>
                </a:r>
                <a:endParaRPr lang="de-DE" sz="900" b="1">
                  <a:latin typeface="+mn-lt"/>
                </a:endParaRPr>
              </a:p>
            </p:txBody>
          </p:sp>
          <p:sp>
            <p:nvSpPr>
              <p:cNvPr id="1130" name="Rectangle 1593"/>
              <p:cNvSpPr>
                <a:spLocks noChangeAspect="1" noChangeArrowheads="1"/>
              </p:cNvSpPr>
              <p:nvPr/>
            </p:nvSpPr>
            <p:spPr bwMode="auto">
              <a:xfrm>
                <a:off x="1006" y="3448"/>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31" name="Rectangle 1594"/>
              <p:cNvSpPr>
                <a:spLocks noChangeAspect="1" noChangeArrowheads="1"/>
              </p:cNvSpPr>
              <p:nvPr/>
            </p:nvSpPr>
            <p:spPr bwMode="auto">
              <a:xfrm>
                <a:off x="1022" y="3495"/>
                <a:ext cx="375" cy="62"/>
              </a:xfrm>
              <a:prstGeom prst="rect">
                <a:avLst/>
              </a:prstGeom>
              <a:noFill/>
              <a:ln w="9525">
                <a:noFill/>
                <a:miter lim="800000"/>
                <a:headEnd/>
                <a:tailEnd/>
              </a:ln>
            </p:spPr>
            <p:txBody>
              <a:bodyPr wrap="none" lIns="0" tIns="0" rIns="0" bIns="0">
                <a:spAutoFit/>
              </a:bodyPr>
              <a:lstStyle/>
              <a:p>
                <a:pPr>
                  <a:defRPr/>
                </a:pPr>
                <a:r>
                  <a:rPr lang="de-DE" sz="900">
                    <a:latin typeface="+mn-lt"/>
                  </a:rPr>
                  <a:t>Q: 0,01 % A</a:t>
                </a:r>
                <a:endParaRPr lang="de-DE" sz="900" b="1">
                  <a:latin typeface="+mn-lt"/>
                </a:endParaRPr>
              </a:p>
            </p:txBody>
          </p:sp>
          <p:sp>
            <p:nvSpPr>
              <p:cNvPr id="1132" name="Rectangle 1595"/>
              <p:cNvSpPr>
                <a:spLocks noChangeAspect="1" noChangeArrowheads="1"/>
              </p:cNvSpPr>
              <p:nvPr/>
            </p:nvSpPr>
            <p:spPr bwMode="auto">
              <a:xfrm>
                <a:off x="1006" y="3616"/>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30164" name="Group 1599"/>
              <p:cNvGrpSpPr>
                <a:grpSpLocks noChangeAspect="1"/>
              </p:cNvGrpSpPr>
              <p:nvPr/>
            </p:nvGrpSpPr>
            <p:grpSpPr bwMode="auto">
              <a:xfrm>
                <a:off x="1005" y="2429"/>
                <a:ext cx="431" cy="411"/>
                <a:chOff x="1005" y="2429"/>
                <a:chExt cx="431" cy="411"/>
              </a:xfrm>
            </p:grpSpPr>
            <p:grpSp>
              <p:nvGrpSpPr>
                <p:cNvPr id="30167" name="Group 1600"/>
                <p:cNvGrpSpPr>
                  <a:grpSpLocks noChangeAspect="1"/>
                </p:cNvGrpSpPr>
                <p:nvPr/>
              </p:nvGrpSpPr>
              <p:grpSpPr bwMode="auto">
                <a:xfrm>
                  <a:off x="1005" y="2429"/>
                  <a:ext cx="431" cy="411"/>
                  <a:chOff x="1005" y="2429"/>
                  <a:chExt cx="431" cy="411"/>
                </a:xfrm>
              </p:grpSpPr>
              <p:sp>
                <p:nvSpPr>
                  <p:cNvPr id="1142" name="Rectangle 1601"/>
                  <p:cNvSpPr>
                    <a:spLocks noChangeAspect="1" noChangeArrowheads="1"/>
                  </p:cNvSpPr>
                  <p:nvPr/>
                </p:nvSpPr>
                <p:spPr bwMode="auto">
                  <a:xfrm>
                    <a:off x="1005"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43" name="Rectangle 1602"/>
                  <p:cNvSpPr>
                    <a:spLocks noChangeAspect="1" noChangeArrowheads="1"/>
                  </p:cNvSpPr>
                  <p:nvPr/>
                </p:nvSpPr>
                <p:spPr bwMode="auto">
                  <a:xfrm>
                    <a:off x="1005"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44" name="Rectangle 1603"/>
                  <p:cNvSpPr>
                    <a:spLocks noChangeAspect="1" noChangeArrowheads="1"/>
                  </p:cNvSpPr>
                  <p:nvPr/>
                </p:nvSpPr>
                <p:spPr bwMode="auto">
                  <a:xfrm>
                    <a:off x="1089" y="2466"/>
                    <a:ext cx="262" cy="62"/>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30168" name="Group 1604"/>
                <p:cNvGrpSpPr>
                  <a:grpSpLocks noChangeAspect="1"/>
                </p:cNvGrpSpPr>
                <p:nvPr/>
              </p:nvGrpSpPr>
              <p:grpSpPr bwMode="auto">
                <a:xfrm>
                  <a:off x="1039" y="2662"/>
                  <a:ext cx="132" cy="117"/>
                  <a:chOff x="1039" y="2662"/>
                  <a:chExt cx="132" cy="117"/>
                </a:xfrm>
              </p:grpSpPr>
              <p:sp>
                <p:nvSpPr>
                  <p:cNvPr id="1139" name="Oval 1605"/>
                  <p:cNvSpPr>
                    <a:spLocks noChangeAspect="1" noChangeArrowheads="1"/>
                  </p:cNvSpPr>
                  <p:nvPr/>
                </p:nvSpPr>
                <p:spPr bwMode="auto">
                  <a:xfrm>
                    <a:off x="1056"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140" name="Rectangle 1606"/>
                  <p:cNvSpPr>
                    <a:spLocks noChangeAspect="1" noChangeArrowheads="1"/>
                  </p:cNvSpPr>
                  <p:nvPr/>
                </p:nvSpPr>
                <p:spPr bwMode="auto">
                  <a:xfrm>
                    <a:off x="1032"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141" name="Oval 1607"/>
                  <p:cNvSpPr>
                    <a:spLocks noChangeAspect="1" noChangeArrowheads="1"/>
                  </p:cNvSpPr>
                  <p:nvPr/>
                </p:nvSpPr>
                <p:spPr bwMode="auto">
                  <a:xfrm>
                    <a:off x="1072"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1135" name="Rectangle 1608"/>
              <p:cNvSpPr>
                <a:spLocks noChangeAspect="1" noChangeArrowheads="1"/>
              </p:cNvSpPr>
              <p:nvPr/>
            </p:nvSpPr>
            <p:spPr bwMode="auto">
              <a:xfrm>
                <a:off x="1155" y="2619"/>
                <a:ext cx="183" cy="221"/>
              </a:xfrm>
              <a:prstGeom prst="rect">
                <a:avLst/>
              </a:prstGeom>
              <a:noFill/>
              <a:ln w="9525">
                <a:noFill/>
                <a:miter lim="800000"/>
                <a:headEnd/>
                <a:tailEnd/>
              </a:ln>
            </p:spPr>
            <p:txBody>
              <a:bodyPr/>
              <a:lstStyle/>
              <a:p>
                <a:pPr>
                  <a:defRPr/>
                </a:pPr>
                <a:endParaRPr lang="en-US" sz="2800">
                  <a:latin typeface="+mn-lt"/>
                </a:endParaRPr>
              </a:p>
            </p:txBody>
          </p:sp>
          <p:sp>
            <p:nvSpPr>
              <p:cNvPr id="1136" name="Rectangle 1609"/>
              <p:cNvSpPr>
                <a:spLocks noChangeAspect="1" noChangeArrowheads="1"/>
              </p:cNvSpPr>
              <p:nvPr/>
            </p:nvSpPr>
            <p:spPr bwMode="auto">
              <a:xfrm>
                <a:off x="1215" y="2653"/>
                <a:ext cx="40"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sp>
          <p:nvSpPr>
            <p:cNvPr id="687" name="Rectangle 1615"/>
            <p:cNvSpPr>
              <a:spLocks noChangeAspect="1" noChangeArrowheads="1"/>
            </p:cNvSpPr>
            <p:nvPr/>
          </p:nvSpPr>
          <p:spPr bwMode="auto">
            <a:xfrm>
              <a:off x="3855904" y="2700319"/>
              <a:ext cx="472808" cy="511161"/>
            </a:xfrm>
            <a:prstGeom prst="rect">
              <a:avLst/>
            </a:prstGeom>
            <a:noFill/>
            <a:ln w="9525">
              <a:noFill/>
              <a:miter lim="800000"/>
              <a:headEnd/>
              <a:tailEnd/>
            </a:ln>
          </p:spPr>
          <p:txBody>
            <a:bodyPr/>
            <a:lstStyle/>
            <a:p>
              <a:pPr>
                <a:defRPr/>
              </a:pPr>
              <a:endParaRPr lang="en-US" sz="2800">
                <a:latin typeface="+mn-lt"/>
              </a:endParaRPr>
            </a:p>
          </p:txBody>
        </p:sp>
        <p:sp>
          <p:nvSpPr>
            <p:cNvPr id="688" name="Rectangle 1631"/>
            <p:cNvSpPr>
              <a:spLocks noChangeAspect="1" noChangeArrowheads="1"/>
            </p:cNvSpPr>
            <p:nvPr/>
          </p:nvSpPr>
          <p:spPr bwMode="auto">
            <a:xfrm>
              <a:off x="5666037" y="2700319"/>
              <a:ext cx="459036" cy="511161"/>
            </a:xfrm>
            <a:prstGeom prst="rect">
              <a:avLst/>
            </a:prstGeom>
            <a:noFill/>
            <a:ln w="9525">
              <a:noFill/>
              <a:miter lim="800000"/>
              <a:headEnd/>
              <a:tailEnd/>
            </a:ln>
          </p:spPr>
          <p:txBody>
            <a:bodyPr/>
            <a:lstStyle/>
            <a:p>
              <a:pPr>
                <a:defRPr/>
              </a:pPr>
              <a:endParaRPr lang="en-US" sz="2800">
                <a:latin typeface="+mn-lt"/>
              </a:endParaRPr>
            </a:p>
          </p:txBody>
        </p:sp>
        <p:sp>
          <p:nvSpPr>
            <p:cNvPr id="689" name="Rectangle 1639"/>
            <p:cNvSpPr>
              <a:spLocks noChangeAspect="1" noChangeArrowheads="1"/>
            </p:cNvSpPr>
            <p:nvPr/>
          </p:nvSpPr>
          <p:spPr bwMode="auto">
            <a:xfrm>
              <a:off x="6605531" y="2700319"/>
              <a:ext cx="457506" cy="511161"/>
            </a:xfrm>
            <a:prstGeom prst="rect">
              <a:avLst/>
            </a:prstGeom>
            <a:noFill/>
            <a:ln w="9525">
              <a:noFill/>
              <a:miter lim="800000"/>
              <a:headEnd/>
              <a:tailEnd/>
            </a:ln>
          </p:spPr>
          <p:txBody>
            <a:bodyPr/>
            <a:lstStyle/>
            <a:p>
              <a:pPr>
                <a:defRPr/>
              </a:pPr>
              <a:endParaRPr lang="en-US" sz="2800">
                <a:latin typeface="+mn-lt"/>
              </a:endParaRPr>
            </a:p>
          </p:txBody>
        </p:sp>
        <p:grpSp>
          <p:nvGrpSpPr>
            <p:cNvPr id="29716" name="Group 1642"/>
            <p:cNvGrpSpPr>
              <a:grpSpLocks noChangeAspect="1"/>
            </p:cNvGrpSpPr>
            <p:nvPr/>
          </p:nvGrpSpPr>
          <p:grpSpPr bwMode="auto">
            <a:xfrm>
              <a:off x="7772980" y="2205842"/>
              <a:ext cx="609020" cy="1363334"/>
              <a:chOff x="4897" y="2429"/>
              <a:chExt cx="431" cy="637"/>
            </a:xfrm>
          </p:grpSpPr>
          <p:grpSp>
            <p:nvGrpSpPr>
              <p:cNvPr id="30143" name="Group 1643"/>
              <p:cNvGrpSpPr>
                <a:grpSpLocks noChangeAspect="1"/>
              </p:cNvGrpSpPr>
              <p:nvPr/>
            </p:nvGrpSpPr>
            <p:grpSpPr bwMode="auto">
              <a:xfrm>
                <a:off x="4897" y="2429"/>
                <a:ext cx="431" cy="411"/>
                <a:chOff x="4897" y="2429"/>
                <a:chExt cx="431" cy="411"/>
              </a:xfrm>
            </p:grpSpPr>
            <p:grpSp>
              <p:nvGrpSpPr>
                <p:cNvPr id="30147" name="Group 1644"/>
                <p:cNvGrpSpPr>
                  <a:grpSpLocks noChangeAspect="1"/>
                </p:cNvGrpSpPr>
                <p:nvPr/>
              </p:nvGrpSpPr>
              <p:grpSpPr bwMode="auto">
                <a:xfrm>
                  <a:off x="4897" y="2429"/>
                  <a:ext cx="431" cy="411"/>
                  <a:chOff x="4897" y="2429"/>
                  <a:chExt cx="431" cy="411"/>
                </a:xfrm>
              </p:grpSpPr>
              <p:sp>
                <p:nvSpPr>
                  <p:cNvPr id="1121" name="Rectangle 1645"/>
                  <p:cNvSpPr>
                    <a:spLocks noChangeAspect="1" noChangeArrowheads="1"/>
                  </p:cNvSpPr>
                  <p:nvPr/>
                </p:nvSpPr>
                <p:spPr bwMode="auto">
                  <a:xfrm>
                    <a:off x="489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22" name="Rectangle 1646"/>
                  <p:cNvSpPr>
                    <a:spLocks noChangeAspect="1" noChangeArrowheads="1"/>
                  </p:cNvSpPr>
                  <p:nvPr/>
                </p:nvSpPr>
                <p:spPr bwMode="auto">
                  <a:xfrm>
                    <a:off x="489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23" name="Rectangle 1647"/>
                  <p:cNvSpPr>
                    <a:spLocks noChangeAspect="1" noChangeArrowheads="1"/>
                  </p:cNvSpPr>
                  <p:nvPr/>
                </p:nvSpPr>
                <p:spPr bwMode="auto">
                  <a:xfrm>
                    <a:off x="4961" y="2466"/>
                    <a:ext cx="279" cy="62"/>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30148" name="Group 1648"/>
                <p:cNvGrpSpPr>
                  <a:grpSpLocks noChangeAspect="1"/>
                </p:cNvGrpSpPr>
                <p:nvPr/>
              </p:nvGrpSpPr>
              <p:grpSpPr bwMode="auto">
                <a:xfrm>
                  <a:off x="4970" y="2583"/>
                  <a:ext cx="277" cy="234"/>
                  <a:chOff x="4970" y="2583"/>
                  <a:chExt cx="277" cy="234"/>
                </a:xfrm>
              </p:grpSpPr>
              <p:sp>
                <p:nvSpPr>
                  <p:cNvPr id="1119" name="Freeform 1649"/>
                  <p:cNvSpPr>
                    <a:spLocks noChangeAspect="1"/>
                  </p:cNvSpPr>
                  <p:nvPr/>
                </p:nvSpPr>
                <p:spPr bwMode="auto">
                  <a:xfrm>
                    <a:off x="4976" y="2598"/>
                    <a:ext cx="261"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1120" name="Freeform 1650"/>
                  <p:cNvSpPr>
                    <a:spLocks noChangeAspect="1" noEditPoints="1"/>
                  </p:cNvSpPr>
                  <p:nvPr/>
                </p:nvSpPr>
                <p:spPr bwMode="auto">
                  <a:xfrm>
                    <a:off x="4970" y="2584"/>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1118" name="Rectangle 1651"/>
                <p:cNvSpPr>
                  <a:spLocks noChangeAspect="1" noChangeArrowheads="1"/>
                </p:cNvSpPr>
                <p:nvPr/>
              </p:nvSpPr>
              <p:spPr bwMode="auto">
                <a:xfrm>
                  <a:off x="5083" y="2627"/>
                  <a:ext cx="21" cy="6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1113" name="Rectangle 1652"/>
              <p:cNvSpPr>
                <a:spLocks noChangeAspect="1" noChangeArrowheads="1"/>
              </p:cNvSpPr>
              <p:nvPr/>
            </p:nvSpPr>
            <p:spPr bwMode="auto">
              <a:xfrm>
                <a:off x="4964" y="2826"/>
                <a:ext cx="331" cy="240"/>
              </a:xfrm>
              <a:prstGeom prst="rect">
                <a:avLst/>
              </a:prstGeom>
              <a:noFill/>
              <a:ln w="9525">
                <a:noFill/>
                <a:miter lim="800000"/>
                <a:headEnd/>
                <a:tailEnd/>
              </a:ln>
            </p:spPr>
            <p:txBody>
              <a:bodyPr/>
              <a:lstStyle/>
              <a:p>
                <a:pPr>
                  <a:defRPr/>
                </a:pPr>
                <a:endParaRPr lang="en-US" sz="2800">
                  <a:latin typeface="+mn-lt"/>
                </a:endParaRPr>
              </a:p>
            </p:txBody>
          </p:sp>
          <p:sp>
            <p:nvSpPr>
              <p:cNvPr id="1114" name="Rectangle 1653"/>
              <p:cNvSpPr>
                <a:spLocks noChangeAspect="1" noChangeArrowheads="1"/>
              </p:cNvSpPr>
              <p:nvPr/>
            </p:nvSpPr>
            <p:spPr bwMode="auto">
              <a:xfrm>
                <a:off x="5023" y="2856"/>
                <a:ext cx="195" cy="62"/>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1115" name="Rectangle 1654"/>
              <p:cNvSpPr>
                <a:spLocks noChangeAspect="1" noChangeArrowheads="1"/>
              </p:cNvSpPr>
              <p:nvPr/>
            </p:nvSpPr>
            <p:spPr bwMode="auto">
              <a:xfrm>
                <a:off x="5020" y="2948"/>
                <a:ext cx="208" cy="62"/>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grpSp>
        <p:grpSp>
          <p:nvGrpSpPr>
            <p:cNvPr id="29717" name="Group 1655"/>
            <p:cNvGrpSpPr>
              <a:grpSpLocks noChangeAspect="1"/>
            </p:cNvGrpSpPr>
            <p:nvPr/>
          </p:nvGrpSpPr>
          <p:grpSpPr bwMode="auto">
            <a:xfrm>
              <a:off x="4119040" y="2205842"/>
              <a:ext cx="611846" cy="2897888"/>
              <a:chOff x="1810" y="2429"/>
              <a:chExt cx="433" cy="1354"/>
            </a:xfrm>
          </p:grpSpPr>
          <p:sp>
            <p:nvSpPr>
              <p:cNvPr id="1091" name="Rectangle 1656"/>
              <p:cNvSpPr>
                <a:spLocks noChangeAspect="1" noChangeArrowheads="1"/>
              </p:cNvSpPr>
              <p:nvPr/>
            </p:nvSpPr>
            <p:spPr bwMode="auto">
              <a:xfrm>
                <a:off x="1811"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92" name="Rectangle 1657"/>
              <p:cNvSpPr>
                <a:spLocks noChangeAspect="1" noChangeArrowheads="1"/>
              </p:cNvSpPr>
              <p:nvPr/>
            </p:nvSpPr>
            <p:spPr bwMode="auto">
              <a:xfrm>
                <a:off x="1884" y="2990"/>
                <a:ext cx="287" cy="62"/>
              </a:xfrm>
              <a:prstGeom prst="rect">
                <a:avLst/>
              </a:prstGeom>
              <a:noFill/>
              <a:ln w="9525">
                <a:noFill/>
                <a:miter lim="800000"/>
                <a:headEnd/>
                <a:tailEnd/>
              </a:ln>
            </p:spPr>
            <p:txBody>
              <a:bodyPr wrap="none" lIns="0" tIns="0" rIns="0" bIns="0">
                <a:spAutoFit/>
              </a:bodyPr>
              <a:lstStyle/>
              <a:p>
                <a:pPr>
                  <a:defRPr/>
                </a:pPr>
                <a:r>
                  <a:rPr lang="de-DE" sz="900">
                    <a:latin typeface="+mn-lt"/>
                  </a:rPr>
                  <a:t>Z/T: 39 S</a:t>
                </a:r>
                <a:endParaRPr lang="de-DE" sz="900" b="1">
                  <a:latin typeface="+mn-lt"/>
                </a:endParaRPr>
              </a:p>
            </p:txBody>
          </p:sp>
          <p:sp>
            <p:nvSpPr>
              <p:cNvPr id="1093" name="Rectangle 1658"/>
              <p:cNvSpPr>
                <a:spLocks noChangeAspect="1" noChangeArrowheads="1"/>
              </p:cNvSpPr>
              <p:nvPr/>
            </p:nvSpPr>
            <p:spPr bwMode="auto">
              <a:xfrm>
                <a:off x="1811" y="3112"/>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94" name="Rectangle 1659"/>
              <p:cNvSpPr>
                <a:spLocks noChangeAspect="1" noChangeArrowheads="1"/>
              </p:cNvSpPr>
              <p:nvPr/>
            </p:nvSpPr>
            <p:spPr bwMode="auto">
              <a:xfrm>
                <a:off x="1839" y="3159"/>
                <a:ext cx="404" cy="62"/>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1095" name="Rectangle 1660"/>
              <p:cNvSpPr>
                <a:spLocks noChangeAspect="1" noChangeArrowheads="1"/>
              </p:cNvSpPr>
              <p:nvPr/>
            </p:nvSpPr>
            <p:spPr bwMode="auto">
              <a:xfrm>
                <a:off x="1811"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96" name="Rectangle 1661"/>
              <p:cNvSpPr>
                <a:spLocks noChangeAspect="1" noChangeArrowheads="1"/>
              </p:cNvSpPr>
              <p:nvPr/>
            </p:nvSpPr>
            <p:spPr bwMode="auto">
              <a:xfrm>
                <a:off x="1886" y="3327"/>
                <a:ext cx="285" cy="62"/>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1097" name="Rectangle 1662"/>
              <p:cNvSpPr>
                <a:spLocks noChangeAspect="1" noChangeArrowheads="1"/>
              </p:cNvSpPr>
              <p:nvPr/>
            </p:nvSpPr>
            <p:spPr bwMode="auto">
              <a:xfrm>
                <a:off x="1811" y="3448"/>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98" name="Rectangle 1663"/>
              <p:cNvSpPr>
                <a:spLocks noChangeAspect="1" noChangeArrowheads="1"/>
              </p:cNvSpPr>
              <p:nvPr/>
            </p:nvSpPr>
            <p:spPr bwMode="auto">
              <a:xfrm>
                <a:off x="1860" y="3495"/>
                <a:ext cx="338" cy="62"/>
              </a:xfrm>
              <a:prstGeom prst="rect">
                <a:avLst/>
              </a:prstGeom>
              <a:noFill/>
              <a:ln w="9525">
                <a:noFill/>
                <a:miter lim="800000"/>
                <a:headEnd/>
                <a:tailEnd/>
              </a:ln>
            </p:spPr>
            <p:txBody>
              <a:bodyPr wrap="none" lIns="0" tIns="0" rIns="0" bIns="0">
                <a:spAutoFit/>
              </a:bodyPr>
              <a:lstStyle/>
              <a:p>
                <a:pPr>
                  <a:defRPr/>
                </a:pPr>
                <a:r>
                  <a:rPr lang="de-DE" sz="900">
                    <a:latin typeface="+mn-lt"/>
                  </a:rPr>
                  <a:t>Q: 0,8 % A</a:t>
                </a:r>
                <a:endParaRPr lang="de-DE" sz="900" b="1">
                  <a:latin typeface="+mn-lt"/>
                </a:endParaRPr>
              </a:p>
            </p:txBody>
          </p:sp>
          <p:sp>
            <p:nvSpPr>
              <p:cNvPr id="1099" name="Rectangle 1664"/>
              <p:cNvSpPr>
                <a:spLocks noChangeAspect="1" noChangeArrowheads="1"/>
              </p:cNvSpPr>
              <p:nvPr/>
            </p:nvSpPr>
            <p:spPr bwMode="auto">
              <a:xfrm>
                <a:off x="1811" y="3616"/>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30132" name="Group 1666"/>
              <p:cNvGrpSpPr>
                <a:grpSpLocks noChangeAspect="1"/>
              </p:cNvGrpSpPr>
              <p:nvPr/>
            </p:nvGrpSpPr>
            <p:grpSpPr bwMode="auto">
              <a:xfrm>
                <a:off x="1810" y="2429"/>
                <a:ext cx="432" cy="411"/>
                <a:chOff x="1810" y="2429"/>
                <a:chExt cx="432" cy="411"/>
              </a:xfrm>
            </p:grpSpPr>
            <p:grpSp>
              <p:nvGrpSpPr>
                <p:cNvPr id="30135" name="Group 1667"/>
                <p:cNvGrpSpPr>
                  <a:grpSpLocks noChangeAspect="1"/>
                </p:cNvGrpSpPr>
                <p:nvPr/>
              </p:nvGrpSpPr>
              <p:grpSpPr bwMode="auto">
                <a:xfrm>
                  <a:off x="1810" y="2429"/>
                  <a:ext cx="432" cy="411"/>
                  <a:chOff x="1810" y="2429"/>
                  <a:chExt cx="432" cy="411"/>
                </a:xfrm>
              </p:grpSpPr>
              <p:sp>
                <p:nvSpPr>
                  <p:cNvPr id="1109" name="Rectangle 1668"/>
                  <p:cNvSpPr>
                    <a:spLocks noChangeAspect="1" noChangeArrowheads="1"/>
                  </p:cNvSpPr>
                  <p:nvPr/>
                </p:nvSpPr>
                <p:spPr bwMode="auto">
                  <a:xfrm>
                    <a:off x="1810" y="2429"/>
                    <a:ext cx="432"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10" name="Rectangle 1669"/>
                  <p:cNvSpPr>
                    <a:spLocks noChangeAspect="1" noChangeArrowheads="1"/>
                  </p:cNvSpPr>
                  <p:nvPr/>
                </p:nvSpPr>
                <p:spPr bwMode="auto">
                  <a:xfrm>
                    <a:off x="1810" y="2429"/>
                    <a:ext cx="432"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111" name="Rectangle 1670"/>
                  <p:cNvSpPr>
                    <a:spLocks noChangeAspect="1" noChangeArrowheads="1"/>
                  </p:cNvSpPr>
                  <p:nvPr/>
                </p:nvSpPr>
                <p:spPr bwMode="auto">
                  <a:xfrm>
                    <a:off x="1846"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0136" name="Group 1671"/>
                <p:cNvGrpSpPr>
                  <a:grpSpLocks noChangeAspect="1"/>
                </p:cNvGrpSpPr>
                <p:nvPr/>
              </p:nvGrpSpPr>
              <p:grpSpPr bwMode="auto">
                <a:xfrm>
                  <a:off x="1845" y="2662"/>
                  <a:ext cx="132" cy="117"/>
                  <a:chOff x="1845" y="2662"/>
                  <a:chExt cx="132" cy="117"/>
                </a:xfrm>
              </p:grpSpPr>
              <p:sp>
                <p:nvSpPr>
                  <p:cNvPr id="1106" name="Oval 1672"/>
                  <p:cNvSpPr>
                    <a:spLocks noChangeAspect="1" noChangeArrowheads="1"/>
                  </p:cNvSpPr>
                  <p:nvPr/>
                </p:nvSpPr>
                <p:spPr bwMode="auto">
                  <a:xfrm>
                    <a:off x="1862"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107" name="Rectangle 1673"/>
                  <p:cNvSpPr>
                    <a:spLocks noChangeAspect="1" noChangeArrowheads="1"/>
                  </p:cNvSpPr>
                  <p:nvPr/>
                </p:nvSpPr>
                <p:spPr bwMode="auto">
                  <a:xfrm>
                    <a:off x="1845"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108" name="Oval 1674"/>
                  <p:cNvSpPr>
                    <a:spLocks noChangeAspect="1" noChangeArrowheads="1"/>
                  </p:cNvSpPr>
                  <p:nvPr/>
                </p:nvSpPr>
                <p:spPr bwMode="auto">
                  <a:xfrm>
                    <a:off x="1878"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1102" name="Rectangle 1675"/>
              <p:cNvSpPr>
                <a:spLocks noChangeAspect="1" noChangeArrowheads="1"/>
              </p:cNvSpPr>
              <p:nvPr/>
            </p:nvSpPr>
            <p:spPr bwMode="auto">
              <a:xfrm>
                <a:off x="2020" y="2646"/>
                <a:ext cx="77" cy="166"/>
              </a:xfrm>
              <a:prstGeom prst="rect">
                <a:avLst/>
              </a:prstGeom>
              <a:noFill/>
              <a:ln w="9525">
                <a:noFill/>
                <a:miter lim="800000"/>
                <a:headEnd/>
                <a:tailEnd/>
              </a:ln>
            </p:spPr>
            <p:txBody>
              <a:bodyPr/>
              <a:lstStyle/>
              <a:p>
                <a:pPr>
                  <a:defRPr/>
                </a:pPr>
                <a:endParaRPr lang="en-US" sz="2800">
                  <a:latin typeface="+mn-lt"/>
                </a:endParaRPr>
              </a:p>
            </p:txBody>
          </p:sp>
          <p:sp>
            <p:nvSpPr>
              <p:cNvPr id="1103" name="Rectangle 1676"/>
              <p:cNvSpPr>
                <a:spLocks noChangeAspect="1" noChangeArrowheads="1"/>
              </p:cNvSpPr>
              <p:nvPr/>
            </p:nvSpPr>
            <p:spPr bwMode="auto">
              <a:xfrm>
                <a:off x="2020" y="2653"/>
                <a:ext cx="40"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grpSp>
          <p:nvGrpSpPr>
            <p:cNvPr id="29718" name="Group 1679"/>
            <p:cNvGrpSpPr>
              <a:grpSpLocks noChangeAspect="1"/>
            </p:cNvGrpSpPr>
            <p:nvPr/>
          </p:nvGrpSpPr>
          <p:grpSpPr bwMode="auto">
            <a:xfrm>
              <a:off x="5004033" y="2205842"/>
              <a:ext cx="610433" cy="2897888"/>
              <a:chOff x="2653" y="2429"/>
              <a:chExt cx="432" cy="1354"/>
            </a:xfrm>
          </p:grpSpPr>
          <p:sp>
            <p:nvSpPr>
              <p:cNvPr id="1070" name="Rectangle 1680"/>
              <p:cNvSpPr>
                <a:spLocks noChangeAspect="1" noChangeArrowheads="1"/>
              </p:cNvSpPr>
              <p:nvPr/>
            </p:nvSpPr>
            <p:spPr bwMode="auto">
              <a:xfrm>
                <a:off x="2654"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71" name="Rectangle 1681"/>
              <p:cNvSpPr>
                <a:spLocks noChangeAspect="1" noChangeArrowheads="1"/>
              </p:cNvSpPr>
              <p:nvPr/>
            </p:nvSpPr>
            <p:spPr bwMode="auto">
              <a:xfrm>
                <a:off x="2725" y="2990"/>
                <a:ext cx="286" cy="62"/>
              </a:xfrm>
              <a:prstGeom prst="rect">
                <a:avLst/>
              </a:prstGeom>
              <a:noFill/>
              <a:ln w="9525">
                <a:noFill/>
                <a:miter lim="800000"/>
                <a:headEnd/>
                <a:tailEnd/>
              </a:ln>
            </p:spPr>
            <p:txBody>
              <a:bodyPr wrap="none" lIns="0" tIns="0" rIns="0" bIns="0">
                <a:spAutoFit/>
              </a:bodyPr>
              <a:lstStyle/>
              <a:p>
                <a:pPr>
                  <a:defRPr/>
                </a:pPr>
                <a:r>
                  <a:rPr lang="de-DE" sz="900">
                    <a:latin typeface="+mn-lt"/>
                  </a:rPr>
                  <a:t>Z/T: 46 S</a:t>
                </a:r>
                <a:endParaRPr lang="de-DE" sz="900" b="1">
                  <a:latin typeface="+mn-lt"/>
                </a:endParaRPr>
              </a:p>
            </p:txBody>
          </p:sp>
          <p:sp>
            <p:nvSpPr>
              <p:cNvPr id="1072" name="Rectangle 1682"/>
              <p:cNvSpPr>
                <a:spLocks noChangeAspect="1" noChangeArrowheads="1"/>
              </p:cNvSpPr>
              <p:nvPr/>
            </p:nvSpPr>
            <p:spPr bwMode="auto">
              <a:xfrm>
                <a:off x="2654" y="3112"/>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73" name="Rectangle 1683"/>
              <p:cNvSpPr>
                <a:spLocks noChangeAspect="1" noChangeArrowheads="1"/>
              </p:cNvSpPr>
              <p:nvPr/>
            </p:nvSpPr>
            <p:spPr bwMode="auto">
              <a:xfrm>
                <a:off x="2681" y="3159"/>
                <a:ext cx="404" cy="62"/>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1074" name="Rectangle 1684"/>
              <p:cNvSpPr>
                <a:spLocks noChangeAspect="1" noChangeArrowheads="1"/>
              </p:cNvSpPr>
              <p:nvPr/>
            </p:nvSpPr>
            <p:spPr bwMode="auto">
              <a:xfrm>
                <a:off x="2654"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75" name="Rectangle 1685"/>
              <p:cNvSpPr>
                <a:spLocks noChangeAspect="1" noChangeArrowheads="1"/>
              </p:cNvSpPr>
              <p:nvPr/>
            </p:nvSpPr>
            <p:spPr bwMode="auto">
              <a:xfrm>
                <a:off x="2748" y="3327"/>
                <a:ext cx="238" cy="62"/>
              </a:xfrm>
              <a:prstGeom prst="rect">
                <a:avLst/>
              </a:prstGeom>
              <a:noFill/>
              <a:ln w="9525">
                <a:noFill/>
                <a:miter lim="800000"/>
                <a:headEnd/>
                <a:tailEnd/>
              </a:ln>
            </p:spPr>
            <p:txBody>
              <a:bodyPr wrap="none" lIns="0" tIns="0" rIns="0" bIns="0">
                <a:spAutoFit/>
              </a:bodyPr>
              <a:lstStyle/>
              <a:p>
                <a:pPr>
                  <a:defRPr/>
                </a:pPr>
                <a:r>
                  <a:rPr lang="de-DE" sz="900">
                    <a:latin typeface="+mn-lt"/>
                  </a:rPr>
                  <a:t>V: 80 %</a:t>
                </a:r>
                <a:endParaRPr lang="de-DE" sz="900" b="1">
                  <a:latin typeface="+mn-lt"/>
                </a:endParaRPr>
              </a:p>
            </p:txBody>
          </p:sp>
          <p:sp>
            <p:nvSpPr>
              <p:cNvPr id="1076" name="Rectangle 1686"/>
              <p:cNvSpPr>
                <a:spLocks noChangeAspect="1" noChangeArrowheads="1"/>
              </p:cNvSpPr>
              <p:nvPr/>
            </p:nvSpPr>
            <p:spPr bwMode="auto">
              <a:xfrm>
                <a:off x="2654" y="3448"/>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77" name="Rectangle 1687"/>
              <p:cNvSpPr>
                <a:spLocks noChangeAspect="1" noChangeArrowheads="1"/>
              </p:cNvSpPr>
              <p:nvPr/>
            </p:nvSpPr>
            <p:spPr bwMode="auto">
              <a:xfrm>
                <a:off x="2698" y="3495"/>
                <a:ext cx="340" cy="62"/>
              </a:xfrm>
              <a:prstGeom prst="rect">
                <a:avLst/>
              </a:prstGeom>
              <a:noFill/>
              <a:ln w="9525">
                <a:noFill/>
                <a:miter lim="800000"/>
                <a:headEnd/>
                <a:tailEnd/>
              </a:ln>
            </p:spPr>
            <p:txBody>
              <a:bodyPr wrap="none" lIns="0" tIns="0" rIns="0" bIns="0">
                <a:spAutoFit/>
              </a:bodyPr>
              <a:lstStyle/>
              <a:p>
                <a:pPr>
                  <a:defRPr/>
                </a:pPr>
                <a:r>
                  <a:rPr lang="de-DE" sz="900">
                    <a:latin typeface="+mn-lt"/>
                  </a:rPr>
                  <a:t>Q: 0,2 % A</a:t>
                </a:r>
                <a:endParaRPr lang="de-DE" sz="900" b="1">
                  <a:latin typeface="+mn-lt"/>
                </a:endParaRPr>
              </a:p>
            </p:txBody>
          </p:sp>
          <p:sp>
            <p:nvSpPr>
              <p:cNvPr id="1078" name="Rectangle 1688"/>
              <p:cNvSpPr>
                <a:spLocks noChangeAspect="1" noChangeArrowheads="1"/>
              </p:cNvSpPr>
              <p:nvPr/>
            </p:nvSpPr>
            <p:spPr bwMode="auto">
              <a:xfrm>
                <a:off x="2654" y="3616"/>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30112" name="Group 1690"/>
              <p:cNvGrpSpPr>
                <a:grpSpLocks noChangeAspect="1"/>
              </p:cNvGrpSpPr>
              <p:nvPr/>
            </p:nvGrpSpPr>
            <p:grpSpPr bwMode="auto">
              <a:xfrm>
                <a:off x="2653" y="2429"/>
                <a:ext cx="431" cy="411"/>
                <a:chOff x="2653" y="2429"/>
                <a:chExt cx="431" cy="411"/>
              </a:xfrm>
            </p:grpSpPr>
            <p:grpSp>
              <p:nvGrpSpPr>
                <p:cNvPr id="30115" name="Group 1691"/>
                <p:cNvGrpSpPr>
                  <a:grpSpLocks noChangeAspect="1"/>
                </p:cNvGrpSpPr>
                <p:nvPr/>
              </p:nvGrpSpPr>
              <p:grpSpPr bwMode="auto">
                <a:xfrm>
                  <a:off x="2653" y="2429"/>
                  <a:ext cx="431" cy="411"/>
                  <a:chOff x="2653" y="2429"/>
                  <a:chExt cx="431" cy="411"/>
                </a:xfrm>
              </p:grpSpPr>
              <p:sp>
                <p:nvSpPr>
                  <p:cNvPr id="1088" name="Rectangle 1692"/>
                  <p:cNvSpPr>
                    <a:spLocks noChangeAspect="1" noChangeArrowheads="1"/>
                  </p:cNvSpPr>
                  <p:nvPr/>
                </p:nvSpPr>
                <p:spPr bwMode="auto">
                  <a:xfrm>
                    <a:off x="2653"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89" name="Rectangle 1693"/>
                  <p:cNvSpPr>
                    <a:spLocks noChangeAspect="1" noChangeArrowheads="1"/>
                  </p:cNvSpPr>
                  <p:nvPr/>
                </p:nvSpPr>
                <p:spPr bwMode="auto">
                  <a:xfrm>
                    <a:off x="2653"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90" name="Rectangle 1694"/>
                  <p:cNvSpPr>
                    <a:spLocks noChangeAspect="1" noChangeArrowheads="1"/>
                  </p:cNvSpPr>
                  <p:nvPr/>
                </p:nvSpPr>
                <p:spPr bwMode="auto">
                  <a:xfrm>
                    <a:off x="2685"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0116" name="Group 1695"/>
                <p:cNvGrpSpPr>
                  <a:grpSpLocks noChangeAspect="1"/>
                </p:cNvGrpSpPr>
                <p:nvPr/>
              </p:nvGrpSpPr>
              <p:grpSpPr bwMode="auto">
                <a:xfrm>
                  <a:off x="2687" y="2662"/>
                  <a:ext cx="132" cy="117"/>
                  <a:chOff x="2687" y="2662"/>
                  <a:chExt cx="132" cy="117"/>
                </a:xfrm>
              </p:grpSpPr>
              <p:sp>
                <p:nvSpPr>
                  <p:cNvPr id="1085" name="Oval 1696"/>
                  <p:cNvSpPr>
                    <a:spLocks noChangeAspect="1" noChangeArrowheads="1"/>
                  </p:cNvSpPr>
                  <p:nvPr/>
                </p:nvSpPr>
                <p:spPr bwMode="auto">
                  <a:xfrm>
                    <a:off x="2704"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086" name="Rectangle 1697"/>
                  <p:cNvSpPr>
                    <a:spLocks noChangeAspect="1" noChangeArrowheads="1"/>
                  </p:cNvSpPr>
                  <p:nvPr/>
                </p:nvSpPr>
                <p:spPr bwMode="auto">
                  <a:xfrm>
                    <a:off x="2680"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087" name="Oval 1698"/>
                  <p:cNvSpPr>
                    <a:spLocks noChangeAspect="1" noChangeArrowheads="1"/>
                  </p:cNvSpPr>
                  <p:nvPr/>
                </p:nvSpPr>
                <p:spPr bwMode="auto">
                  <a:xfrm>
                    <a:off x="2720"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1081" name="Rectangle 1699"/>
              <p:cNvSpPr>
                <a:spLocks noChangeAspect="1" noChangeArrowheads="1"/>
              </p:cNvSpPr>
              <p:nvPr/>
            </p:nvSpPr>
            <p:spPr bwMode="auto">
              <a:xfrm>
                <a:off x="2863" y="2646"/>
                <a:ext cx="76" cy="166"/>
              </a:xfrm>
              <a:prstGeom prst="rect">
                <a:avLst/>
              </a:prstGeom>
              <a:noFill/>
              <a:ln w="9525">
                <a:noFill/>
                <a:miter lim="800000"/>
                <a:headEnd/>
                <a:tailEnd/>
              </a:ln>
            </p:spPr>
            <p:txBody>
              <a:bodyPr/>
              <a:lstStyle/>
              <a:p>
                <a:pPr>
                  <a:defRPr/>
                </a:pPr>
                <a:endParaRPr lang="en-US" sz="2800">
                  <a:latin typeface="+mn-lt"/>
                </a:endParaRPr>
              </a:p>
            </p:txBody>
          </p:sp>
          <p:sp>
            <p:nvSpPr>
              <p:cNvPr id="1082" name="Rectangle 1700"/>
              <p:cNvSpPr>
                <a:spLocks noChangeAspect="1" noChangeArrowheads="1"/>
              </p:cNvSpPr>
              <p:nvPr/>
            </p:nvSpPr>
            <p:spPr bwMode="auto">
              <a:xfrm>
                <a:off x="2863" y="2653"/>
                <a:ext cx="40"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grpSp>
          <p:nvGrpSpPr>
            <p:cNvPr id="29719" name="Group 1703"/>
            <p:cNvGrpSpPr>
              <a:grpSpLocks noChangeAspect="1"/>
            </p:cNvGrpSpPr>
            <p:nvPr/>
          </p:nvGrpSpPr>
          <p:grpSpPr bwMode="auto">
            <a:xfrm>
              <a:off x="5934723" y="2205842"/>
              <a:ext cx="609020" cy="2897888"/>
              <a:chOff x="3477" y="2429"/>
              <a:chExt cx="431" cy="1354"/>
            </a:xfrm>
          </p:grpSpPr>
          <p:sp>
            <p:nvSpPr>
              <p:cNvPr id="1049" name="Rectangle 1704"/>
              <p:cNvSpPr>
                <a:spLocks noChangeAspect="1" noChangeArrowheads="1"/>
              </p:cNvSpPr>
              <p:nvPr/>
            </p:nvSpPr>
            <p:spPr bwMode="auto">
              <a:xfrm>
                <a:off x="3484" y="2943"/>
                <a:ext cx="431"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50" name="Rectangle 1705"/>
              <p:cNvSpPr>
                <a:spLocks noChangeAspect="1" noChangeArrowheads="1"/>
              </p:cNvSpPr>
              <p:nvPr/>
            </p:nvSpPr>
            <p:spPr bwMode="auto">
              <a:xfrm>
                <a:off x="3551" y="2990"/>
                <a:ext cx="286" cy="62"/>
              </a:xfrm>
              <a:prstGeom prst="rect">
                <a:avLst/>
              </a:prstGeom>
              <a:noFill/>
              <a:ln w="9525">
                <a:noFill/>
                <a:miter lim="800000"/>
                <a:headEnd/>
                <a:tailEnd/>
              </a:ln>
            </p:spPr>
            <p:txBody>
              <a:bodyPr wrap="none" lIns="0" tIns="0" rIns="0" bIns="0">
                <a:spAutoFit/>
              </a:bodyPr>
              <a:lstStyle/>
              <a:p>
                <a:pPr>
                  <a:defRPr/>
                </a:pPr>
                <a:r>
                  <a:rPr lang="de-DE" sz="900">
                    <a:latin typeface="+mn-lt"/>
                  </a:rPr>
                  <a:t>Z/T: 62 S</a:t>
                </a:r>
                <a:endParaRPr lang="de-DE" sz="900" b="1">
                  <a:latin typeface="+mn-lt"/>
                </a:endParaRPr>
              </a:p>
            </p:txBody>
          </p:sp>
          <p:sp>
            <p:nvSpPr>
              <p:cNvPr id="1051" name="Rectangle 1706"/>
              <p:cNvSpPr>
                <a:spLocks noChangeAspect="1" noChangeArrowheads="1"/>
              </p:cNvSpPr>
              <p:nvPr/>
            </p:nvSpPr>
            <p:spPr bwMode="auto">
              <a:xfrm>
                <a:off x="3484" y="3112"/>
                <a:ext cx="431"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52" name="Rectangle 1707"/>
              <p:cNvSpPr>
                <a:spLocks noChangeAspect="1" noChangeArrowheads="1"/>
              </p:cNvSpPr>
              <p:nvPr/>
            </p:nvSpPr>
            <p:spPr bwMode="auto">
              <a:xfrm>
                <a:off x="3524" y="3159"/>
                <a:ext cx="365" cy="62"/>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1053" name="Rectangle 1708"/>
              <p:cNvSpPr>
                <a:spLocks noChangeAspect="1" noChangeArrowheads="1"/>
              </p:cNvSpPr>
              <p:nvPr/>
            </p:nvSpPr>
            <p:spPr bwMode="auto">
              <a:xfrm>
                <a:off x="3484" y="3280"/>
                <a:ext cx="431"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54" name="Rectangle 1709"/>
              <p:cNvSpPr>
                <a:spLocks noChangeAspect="1" noChangeArrowheads="1"/>
              </p:cNvSpPr>
              <p:nvPr/>
            </p:nvSpPr>
            <p:spPr bwMode="auto">
              <a:xfrm>
                <a:off x="3553" y="3327"/>
                <a:ext cx="284" cy="62"/>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1055" name="Rectangle 1710"/>
              <p:cNvSpPr>
                <a:spLocks noChangeAspect="1" noChangeArrowheads="1"/>
              </p:cNvSpPr>
              <p:nvPr/>
            </p:nvSpPr>
            <p:spPr bwMode="auto">
              <a:xfrm>
                <a:off x="3484" y="3448"/>
                <a:ext cx="431"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56" name="Rectangle 1711"/>
              <p:cNvSpPr>
                <a:spLocks noChangeAspect="1" noChangeArrowheads="1"/>
              </p:cNvSpPr>
              <p:nvPr/>
            </p:nvSpPr>
            <p:spPr bwMode="auto">
              <a:xfrm>
                <a:off x="3527" y="3495"/>
                <a:ext cx="336" cy="62"/>
              </a:xfrm>
              <a:prstGeom prst="rect">
                <a:avLst/>
              </a:prstGeom>
              <a:noFill/>
              <a:ln w="9525">
                <a:noFill/>
                <a:miter lim="800000"/>
                <a:headEnd/>
                <a:tailEnd/>
              </a:ln>
            </p:spPr>
            <p:txBody>
              <a:bodyPr wrap="none" lIns="0" tIns="0" rIns="0" bIns="0">
                <a:spAutoFit/>
              </a:bodyPr>
              <a:lstStyle/>
              <a:p>
                <a:pPr>
                  <a:defRPr/>
                </a:pPr>
                <a:r>
                  <a:rPr lang="de-DE" sz="900">
                    <a:latin typeface="+mn-lt"/>
                  </a:rPr>
                  <a:t>Q: 1,2 % A</a:t>
                </a:r>
                <a:endParaRPr lang="de-DE" sz="900" b="1">
                  <a:latin typeface="+mn-lt"/>
                </a:endParaRPr>
              </a:p>
            </p:txBody>
          </p:sp>
          <p:sp>
            <p:nvSpPr>
              <p:cNvPr id="1057" name="Rectangle 1712"/>
              <p:cNvSpPr>
                <a:spLocks noChangeAspect="1" noChangeArrowheads="1"/>
              </p:cNvSpPr>
              <p:nvPr/>
            </p:nvSpPr>
            <p:spPr bwMode="auto">
              <a:xfrm>
                <a:off x="3484" y="3616"/>
                <a:ext cx="431"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30092" name="Group 1714"/>
              <p:cNvGrpSpPr>
                <a:grpSpLocks noChangeAspect="1"/>
              </p:cNvGrpSpPr>
              <p:nvPr/>
            </p:nvGrpSpPr>
            <p:grpSpPr bwMode="auto">
              <a:xfrm>
                <a:off x="3477" y="2429"/>
                <a:ext cx="431" cy="411"/>
                <a:chOff x="3477" y="2429"/>
                <a:chExt cx="431" cy="411"/>
              </a:xfrm>
            </p:grpSpPr>
            <p:grpSp>
              <p:nvGrpSpPr>
                <p:cNvPr id="30095" name="Group 1715"/>
                <p:cNvGrpSpPr>
                  <a:grpSpLocks noChangeAspect="1"/>
                </p:cNvGrpSpPr>
                <p:nvPr/>
              </p:nvGrpSpPr>
              <p:grpSpPr bwMode="auto">
                <a:xfrm>
                  <a:off x="3477" y="2429"/>
                  <a:ext cx="431" cy="411"/>
                  <a:chOff x="3477" y="2429"/>
                  <a:chExt cx="431" cy="411"/>
                </a:xfrm>
              </p:grpSpPr>
              <p:sp>
                <p:nvSpPr>
                  <p:cNvPr id="1067" name="Rectangle 1716"/>
                  <p:cNvSpPr>
                    <a:spLocks noChangeAspect="1" noChangeArrowheads="1"/>
                  </p:cNvSpPr>
                  <p:nvPr/>
                </p:nvSpPr>
                <p:spPr bwMode="auto">
                  <a:xfrm>
                    <a:off x="347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68" name="Rectangle 1717"/>
                  <p:cNvSpPr>
                    <a:spLocks noChangeAspect="1" noChangeArrowheads="1"/>
                  </p:cNvSpPr>
                  <p:nvPr/>
                </p:nvSpPr>
                <p:spPr bwMode="auto">
                  <a:xfrm>
                    <a:off x="347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69" name="Rectangle 1718"/>
                  <p:cNvSpPr>
                    <a:spLocks noChangeAspect="1" noChangeArrowheads="1"/>
                  </p:cNvSpPr>
                  <p:nvPr/>
                </p:nvSpPr>
                <p:spPr bwMode="auto">
                  <a:xfrm>
                    <a:off x="3536" y="2462"/>
                    <a:ext cx="342" cy="62"/>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30096" name="Group 1719"/>
                <p:cNvGrpSpPr>
                  <a:grpSpLocks noChangeAspect="1"/>
                </p:cNvGrpSpPr>
                <p:nvPr/>
              </p:nvGrpSpPr>
              <p:grpSpPr bwMode="auto">
                <a:xfrm>
                  <a:off x="3511" y="2662"/>
                  <a:ext cx="132" cy="117"/>
                  <a:chOff x="3511" y="2662"/>
                  <a:chExt cx="132" cy="117"/>
                </a:xfrm>
              </p:grpSpPr>
              <p:sp>
                <p:nvSpPr>
                  <p:cNvPr id="1064" name="Oval 1720"/>
                  <p:cNvSpPr>
                    <a:spLocks noChangeAspect="1" noChangeArrowheads="1"/>
                  </p:cNvSpPr>
                  <p:nvPr/>
                </p:nvSpPr>
                <p:spPr bwMode="auto">
                  <a:xfrm>
                    <a:off x="3528"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065" name="Rectangle 1721"/>
                  <p:cNvSpPr>
                    <a:spLocks noChangeAspect="1" noChangeArrowheads="1"/>
                  </p:cNvSpPr>
                  <p:nvPr/>
                </p:nvSpPr>
                <p:spPr bwMode="auto">
                  <a:xfrm>
                    <a:off x="351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066" name="Oval 1722"/>
                  <p:cNvSpPr>
                    <a:spLocks noChangeAspect="1" noChangeArrowheads="1"/>
                  </p:cNvSpPr>
                  <p:nvPr/>
                </p:nvSpPr>
                <p:spPr bwMode="auto">
                  <a:xfrm>
                    <a:off x="3547" y="2699"/>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1060" name="Rectangle 1723"/>
              <p:cNvSpPr>
                <a:spLocks noChangeAspect="1" noChangeArrowheads="1"/>
              </p:cNvSpPr>
              <p:nvPr/>
            </p:nvSpPr>
            <p:spPr bwMode="auto">
              <a:xfrm>
                <a:off x="3693" y="2646"/>
                <a:ext cx="78" cy="166"/>
              </a:xfrm>
              <a:prstGeom prst="rect">
                <a:avLst/>
              </a:prstGeom>
              <a:noFill/>
              <a:ln w="9525">
                <a:noFill/>
                <a:miter lim="800000"/>
                <a:headEnd/>
                <a:tailEnd/>
              </a:ln>
            </p:spPr>
            <p:txBody>
              <a:bodyPr/>
              <a:lstStyle/>
              <a:p>
                <a:pPr>
                  <a:defRPr/>
                </a:pPr>
                <a:endParaRPr lang="en-US" sz="2800">
                  <a:latin typeface="+mn-lt"/>
                </a:endParaRPr>
              </a:p>
            </p:txBody>
          </p:sp>
          <p:sp>
            <p:nvSpPr>
              <p:cNvPr id="1061" name="Rectangle 1724"/>
              <p:cNvSpPr>
                <a:spLocks noChangeAspect="1" noChangeArrowheads="1"/>
              </p:cNvSpPr>
              <p:nvPr/>
            </p:nvSpPr>
            <p:spPr bwMode="auto">
              <a:xfrm>
                <a:off x="3693" y="2653"/>
                <a:ext cx="39"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grpSp>
          <p:nvGrpSpPr>
            <p:cNvPr id="29720" name="Group 1727"/>
            <p:cNvGrpSpPr>
              <a:grpSpLocks noChangeAspect="1"/>
            </p:cNvGrpSpPr>
            <p:nvPr/>
          </p:nvGrpSpPr>
          <p:grpSpPr bwMode="auto">
            <a:xfrm>
              <a:off x="6858561" y="2205842"/>
              <a:ext cx="609020" cy="2897888"/>
              <a:chOff x="4314" y="2429"/>
              <a:chExt cx="431" cy="1354"/>
            </a:xfrm>
          </p:grpSpPr>
          <p:sp>
            <p:nvSpPr>
              <p:cNvPr id="1028" name="Rectangle 1728"/>
              <p:cNvSpPr>
                <a:spLocks noChangeAspect="1" noChangeArrowheads="1"/>
              </p:cNvSpPr>
              <p:nvPr/>
            </p:nvSpPr>
            <p:spPr bwMode="auto">
              <a:xfrm>
                <a:off x="4314"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29" name="Rectangle 1729"/>
              <p:cNvSpPr>
                <a:spLocks noChangeAspect="1" noChangeArrowheads="1"/>
              </p:cNvSpPr>
              <p:nvPr/>
            </p:nvSpPr>
            <p:spPr bwMode="auto">
              <a:xfrm>
                <a:off x="4385" y="2990"/>
                <a:ext cx="287" cy="62"/>
              </a:xfrm>
              <a:prstGeom prst="rect">
                <a:avLst/>
              </a:prstGeom>
              <a:noFill/>
              <a:ln w="9525">
                <a:noFill/>
                <a:miter lim="800000"/>
                <a:headEnd/>
                <a:tailEnd/>
              </a:ln>
            </p:spPr>
            <p:txBody>
              <a:bodyPr wrap="none" lIns="0" tIns="0" rIns="0" bIns="0">
                <a:spAutoFit/>
              </a:bodyPr>
              <a:lstStyle/>
              <a:p>
                <a:pPr>
                  <a:defRPr/>
                </a:pPr>
                <a:r>
                  <a:rPr lang="de-DE" sz="900">
                    <a:latin typeface="+mn-lt"/>
                  </a:rPr>
                  <a:t>Z/T: 40 S</a:t>
                </a:r>
                <a:endParaRPr lang="de-DE" sz="900" b="1">
                  <a:latin typeface="+mn-lt"/>
                </a:endParaRPr>
              </a:p>
            </p:txBody>
          </p:sp>
          <p:sp>
            <p:nvSpPr>
              <p:cNvPr id="1030" name="Rectangle 1730"/>
              <p:cNvSpPr>
                <a:spLocks noChangeAspect="1" noChangeArrowheads="1"/>
              </p:cNvSpPr>
              <p:nvPr/>
            </p:nvSpPr>
            <p:spPr bwMode="auto">
              <a:xfrm>
                <a:off x="4314" y="3112"/>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31" name="Rectangle 1731"/>
              <p:cNvSpPr>
                <a:spLocks noChangeAspect="1" noChangeArrowheads="1"/>
              </p:cNvSpPr>
              <p:nvPr/>
            </p:nvSpPr>
            <p:spPr bwMode="auto">
              <a:xfrm>
                <a:off x="4359" y="3159"/>
                <a:ext cx="366" cy="62"/>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1032" name="Rectangle 1732"/>
              <p:cNvSpPr>
                <a:spLocks noChangeAspect="1" noChangeArrowheads="1"/>
              </p:cNvSpPr>
              <p:nvPr/>
            </p:nvSpPr>
            <p:spPr bwMode="auto">
              <a:xfrm>
                <a:off x="4314"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33" name="Rectangle 1733"/>
              <p:cNvSpPr>
                <a:spLocks noChangeAspect="1" noChangeArrowheads="1"/>
              </p:cNvSpPr>
              <p:nvPr/>
            </p:nvSpPr>
            <p:spPr bwMode="auto">
              <a:xfrm>
                <a:off x="4385" y="3327"/>
                <a:ext cx="286" cy="62"/>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1034" name="Rectangle 1734"/>
              <p:cNvSpPr>
                <a:spLocks noChangeAspect="1" noChangeArrowheads="1"/>
              </p:cNvSpPr>
              <p:nvPr/>
            </p:nvSpPr>
            <p:spPr bwMode="auto">
              <a:xfrm>
                <a:off x="4314" y="3448"/>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35" name="Rectangle 1735"/>
              <p:cNvSpPr>
                <a:spLocks noChangeAspect="1" noChangeArrowheads="1"/>
              </p:cNvSpPr>
              <p:nvPr/>
            </p:nvSpPr>
            <p:spPr bwMode="auto">
              <a:xfrm>
                <a:off x="4359" y="3495"/>
                <a:ext cx="340" cy="62"/>
              </a:xfrm>
              <a:prstGeom prst="rect">
                <a:avLst/>
              </a:prstGeom>
              <a:noFill/>
              <a:ln w="9525">
                <a:noFill/>
                <a:miter lim="800000"/>
                <a:headEnd/>
                <a:tailEnd/>
              </a:ln>
            </p:spPr>
            <p:txBody>
              <a:bodyPr wrap="none" lIns="0" tIns="0" rIns="0" bIns="0">
                <a:spAutoFit/>
              </a:bodyPr>
              <a:lstStyle/>
              <a:p>
                <a:pPr>
                  <a:defRPr/>
                </a:pPr>
                <a:r>
                  <a:rPr lang="de-DE" sz="900">
                    <a:latin typeface="+mn-lt"/>
                  </a:rPr>
                  <a:t>Q: 0,3 % A</a:t>
                </a:r>
                <a:endParaRPr lang="de-DE" sz="900" b="1">
                  <a:latin typeface="+mn-lt"/>
                </a:endParaRPr>
              </a:p>
            </p:txBody>
          </p:sp>
          <p:sp>
            <p:nvSpPr>
              <p:cNvPr id="1036" name="Rectangle 1736"/>
              <p:cNvSpPr>
                <a:spLocks noChangeAspect="1" noChangeArrowheads="1"/>
              </p:cNvSpPr>
              <p:nvPr/>
            </p:nvSpPr>
            <p:spPr bwMode="auto">
              <a:xfrm>
                <a:off x="4314" y="3616"/>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30072" name="Group 1738"/>
              <p:cNvGrpSpPr>
                <a:grpSpLocks noChangeAspect="1"/>
              </p:cNvGrpSpPr>
              <p:nvPr/>
            </p:nvGrpSpPr>
            <p:grpSpPr bwMode="auto">
              <a:xfrm>
                <a:off x="4314" y="2429"/>
                <a:ext cx="431" cy="411"/>
                <a:chOff x="4314" y="2429"/>
                <a:chExt cx="431" cy="411"/>
              </a:xfrm>
            </p:grpSpPr>
            <p:grpSp>
              <p:nvGrpSpPr>
                <p:cNvPr id="30075" name="Group 1739"/>
                <p:cNvGrpSpPr>
                  <a:grpSpLocks noChangeAspect="1"/>
                </p:cNvGrpSpPr>
                <p:nvPr/>
              </p:nvGrpSpPr>
              <p:grpSpPr bwMode="auto">
                <a:xfrm>
                  <a:off x="4314" y="2429"/>
                  <a:ext cx="431" cy="411"/>
                  <a:chOff x="4314" y="2429"/>
                  <a:chExt cx="431" cy="411"/>
                </a:xfrm>
              </p:grpSpPr>
              <p:sp>
                <p:nvSpPr>
                  <p:cNvPr id="1046" name="Rectangle 1740"/>
                  <p:cNvSpPr>
                    <a:spLocks noChangeAspect="1" noChangeArrowheads="1"/>
                  </p:cNvSpPr>
                  <p:nvPr/>
                </p:nvSpPr>
                <p:spPr bwMode="auto">
                  <a:xfrm>
                    <a:off x="4314"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47" name="Rectangle 1741"/>
                  <p:cNvSpPr>
                    <a:spLocks noChangeAspect="1" noChangeArrowheads="1"/>
                  </p:cNvSpPr>
                  <p:nvPr/>
                </p:nvSpPr>
                <p:spPr bwMode="auto">
                  <a:xfrm>
                    <a:off x="4314"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48" name="Rectangle 1742"/>
                  <p:cNvSpPr>
                    <a:spLocks noChangeAspect="1" noChangeArrowheads="1"/>
                  </p:cNvSpPr>
                  <p:nvPr/>
                </p:nvSpPr>
                <p:spPr bwMode="auto">
                  <a:xfrm>
                    <a:off x="4369" y="2462"/>
                    <a:ext cx="343" cy="62"/>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30076" name="Group 1743"/>
                <p:cNvGrpSpPr>
                  <a:grpSpLocks noChangeAspect="1"/>
                </p:cNvGrpSpPr>
                <p:nvPr/>
              </p:nvGrpSpPr>
              <p:grpSpPr bwMode="auto">
                <a:xfrm>
                  <a:off x="4348" y="2662"/>
                  <a:ext cx="132" cy="117"/>
                  <a:chOff x="4348" y="2662"/>
                  <a:chExt cx="132" cy="117"/>
                </a:xfrm>
              </p:grpSpPr>
              <p:sp>
                <p:nvSpPr>
                  <p:cNvPr id="1043" name="Oval 1744"/>
                  <p:cNvSpPr>
                    <a:spLocks noChangeAspect="1" noChangeArrowheads="1"/>
                  </p:cNvSpPr>
                  <p:nvPr/>
                </p:nvSpPr>
                <p:spPr bwMode="auto">
                  <a:xfrm>
                    <a:off x="4354" y="2682"/>
                    <a:ext cx="93"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044" name="Rectangle 1745"/>
                  <p:cNvSpPr>
                    <a:spLocks noChangeAspect="1" noChangeArrowheads="1"/>
                  </p:cNvSpPr>
                  <p:nvPr/>
                </p:nvSpPr>
                <p:spPr bwMode="auto">
                  <a:xfrm>
                    <a:off x="434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045" name="Oval 1746"/>
                  <p:cNvSpPr>
                    <a:spLocks noChangeAspect="1" noChangeArrowheads="1"/>
                  </p:cNvSpPr>
                  <p:nvPr/>
                </p:nvSpPr>
                <p:spPr bwMode="auto">
                  <a:xfrm>
                    <a:off x="4381"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1039" name="Rectangle 1747"/>
              <p:cNvSpPr>
                <a:spLocks noChangeAspect="1" noChangeArrowheads="1"/>
              </p:cNvSpPr>
              <p:nvPr/>
            </p:nvSpPr>
            <p:spPr bwMode="auto">
              <a:xfrm>
                <a:off x="4523" y="2646"/>
                <a:ext cx="77" cy="166"/>
              </a:xfrm>
              <a:prstGeom prst="rect">
                <a:avLst/>
              </a:prstGeom>
              <a:noFill/>
              <a:ln w="9525">
                <a:noFill/>
                <a:miter lim="800000"/>
                <a:headEnd/>
                <a:tailEnd/>
              </a:ln>
            </p:spPr>
            <p:txBody>
              <a:bodyPr/>
              <a:lstStyle/>
              <a:p>
                <a:pPr>
                  <a:defRPr/>
                </a:pPr>
                <a:endParaRPr lang="en-US" sz="2800">
                  <a:latin typeface="+mn-lt"/>
                </a:endParaRPr>
              </a:p>
            </p:txBody>
          </p:sp>
          <p:sp>
            <p:nvSpPr>
              <p:cNvPr id="1040" name="Rectangle 1748"/>
              <p:cNvSpPr>
                <a:spLocks noChangeAspect="1" noChangeArrowheads="1"/>
              </p:cNvSpPr>
              <p:nvPr/>
            </p:nvSpPr>
            <p:spPr bwMode="auto">
              <a:xfrm>
                <a:off x="4523" y="2653"/>
                <a:ext cx="40"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grpSp>
          <p:nvGrpSpPr>
            <p:cNvPr id="29721" name="Group 1751"/>
            <p:cNvGrpSpPr>
              <a:grpSpLocks noChangeAspect="1"/>
            </p:cNvGrpSpPr>
            <p:nvPr/>
          </p:nvGrpSpPr>
          <p:grpSpPr bwMode="auto">
            <a:xfrm>
              <a:off x="2365131" y="2205842"/>
              <a:ext cx="609020" cy="879640"/>
              <a:chOff x="261" y="2429"/>
              <a:chExt cx="431" cy="411"/>
            </a:xfrm>
          </p:grpSpPr>
          <p:grpSp>
            <p:nvGrpSpPr>
              <p:cNvPr id="30055" name="Group 1752"/>
              <p:cNvGrpSpPr>
                <a:grpSpLocks noChangeAspect="1"/>
              </p:cNvGrpSpPr>
              <p:nvPr/>
            </p:nvGrpSpPr>
            <p:grpSpPr bwMode="auto">
              <a:xfrm>
                <a:off x="261" y="2429"/>
                <a:ext cx="431" cy="411"/>
                <a:chOff x="261" y="2429"/>
                <a:chExt cx="431" cy="411"/>
              </a:xfrm>
            </p:grpSpPr>
            <p:sp>
              <p:nvSpPr>
                <p:cNvPr id="1025" name="Rectangle 1753"/>
                <p:cNvSpPr>
                  <a:spLocks noChangeAspect="1" noChangeArrowheads="1"/>
                </p:cNvSpPr>
                <p:nvPr/>
              </p:nvSpPr>
              <p:spPr bwMode="auto">
                <a:xfrm>
                  <a:off x="261"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26" name="Rectangle 1754"/>
                <p:cNvSpPr>
                  <a:spLocks noChangeAspect="1" noChangeArrowheads="1"/>
                </p:cNvSpPr>
                <p:nvPr/>
              </p:nvSpPr>
              <p:spPr bwMode="auto">
                <a:xfrm>
                  <a:off x="261"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27" name="Rectangle 1755"/>
                <p:cNvSpPr>
                  <a:spLocks noChangeAspect="1" noChangeArrowheads="1"/>
                </p:cNvSpPr>
                <p:nvPr/>
              </p:nvSpPr>
              <p:spPr bwMode="auto">
                <a:xfrm>
                  <a:off x="373" y="2466"/>
                  <a:ext cx="182" cy="62"/>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30056" name="Group 1756"/>
              <p:cNvGrpSpPr>
                <a:grpSpLocks noChangeAspect="1"/>
              </p:cNvGrpSpPr>
              <p:nvPr/>
            </p:nvGrpSpPr>
            <p:grpSpPr bwMode="auto">
              <a:xfrm>
                <a:off x="334" y="2583"/>
                <a:ext cx="277" cy="234"/>
                <a:chOff x="334" y="2583"/>
                <a:chExt cx="277" cy="234"/>
              </a:xfrm>
            </p:grpSpPr>
            <p:sp>
              <p:nvSpPr>
                <p:cNvPr id="1023" name="Freeform 1757"/>
                <p:cNvSpPr>
                  <a:spLocks noChangeAspect="1"/>
                </p:cNvSpPr>
                <p:nvPr/>
              </p:nvSpPr>
              <p:spPr bwMode="auto">
                <a:xfrm>
                  <a:off x="343" y="2598"/>
                  <a:ext cx="262"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1024" name="Freeform 1758"/>
                <p:cNvSpPr>
                  <a:spLocks noChangeAspect="1" noEditPoints="1"/>
                </p:cNvSpPr>
                <p:nvPr/>
              </p:nvSpPr>
              <p:spPr bwMode="auto">
                <a:xfrm>
                  <a:off x="334" y="2584"/>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1022" name="Rectangle 1759"/>
              <p:cNvSpPr>
                <a:spLocks noChangeAspect="1" noChangeArrowheads="1"/>
              </p:cNvSpPr>
              <p:nvPr/>
            </p:nvSpPr>
            <p:spPr bwMode="auto">
              <a:xfrm>
                <a:off x="451" y="2627"/>
                <a:ext cx="26" cy="6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696" name="Rectangle 1760"/>
            <p:cNvSpPr>
              <a:spLocks noChangeAspect="1" noChangeArrowheads="1"/>
            </p:cNvSpPr>
            <p:nvPr/>
          </p:nvSpPr>
          <p:spPr bwMode="auto">
            <a:xfrm>
              <a:off x="2461964" y="3055909"/>
              <a:ext cx="465157" cy="512748"/>
            </a:xfrm>
            <a:prstGeom prst="rect">
              <a:avLst/>
            </a:prstGeom>
            <a:noFill/>
            <a:ln w="9525">
              <a:noFill/>
              <a:miter lim="800000"/>
              <a:headEnd/>
              <a:tailEnd/>
            </a:ln>
          </p:spPr>
          <p:txBody>
            <a:bodyPr/>
            <a:lstStyle/>
            <a:p>
              <a:pPr>
                <a:defRPr/>
              </a:pPr>
              <a:endParaRPr lang="en-US" sz="2800">
                <a:latin typeface="+mn-lt"/>
              </a:endParaRPr>
            </a:p>
          </p:txBody>
        </p:sp>
        <p:sp>
          <p:nvSpPr>
            <p:cNvPr id="697" name="Rectangle 1761"/>
            <p:cNvSpPr>
              <a:spLocks noChangeAspect="1" noChangeArrowheads="1"/>
            </p:cNvSpPr>
            <p:nvPr/>
          </p:nvSpPr>
          <p:spPr bwMode="auto">
            <a:xfrm>
              <a:off x="2561422" y="3119408"/>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698" name="Rectangle 1762"/>
            <p:cNvSpPr>
              <a:spLocks noChangeAspect="1" noChangeArrowheads="1"/>
            </p:cNvSpPr>
            <p:nvPr/>
          </p:nvSpPr>
          <p:spPr bwMode="auto">
            <a:xfrm>
              <a:off x="2538470" y="3316253"/>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29725" name="Group 1763"/>
            <p:cNvGrpSpPr>
              <a:grpSpLocks noChangeAspect="1"/>
            </p:cNvGrpSpPr>
            <p:nvPr/>
          </p:nvGrpSpPr>
          <p:grpSpPr bwMode="auto">
            <a:xfrm>
              <a:off x="2365131" y="2205842"/>
              <a:ext cx="609020" cy="879640"/>
              <a:chOff x="261" y="2429"/>
              <a:chExt cx="431" cy="411"/>
            </a:xfrm>
          </p:grpSpPr>
          <p:sp>
            <p:nvSpPr>
              <p:cNvPr id="1017" name="Rectangle 1764"/>
              <p:cNvSpPr>
                <a:spLocks noChangeAspect="1" noChangeArrowheads="1"/>
              </p:cNvSpPr>
              <p:nvPr/>
            </p:nvSpPr>
            <p:spPr bwMode="auto">
              <a:xfrm>
                <a:off x="261"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18" name="Rectangle 1765"/>
              <p:cNvSpPr>
                <a:spLocks noChangeAspect="1" noChangeArrowheads="1"/>
              </p:cNvSpPr>
              <p:nvPr/>
            </p:nvSpPr>
            <p:spPr bwMode="auto">
              <a:xfrm>
                <a:off x="261"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19" name="Rectangle 1766"/>
              <p:cNvSpPr>
                <a:spLocks noChangeAspect="1" noChangeArrowheads="1"/>
              </p:cNvSpPr>
              <p:nvPr/>
            </p:nvSpPr>
            <p:spPr bwMode="auto">
              <a:xfrm>
                <a:off x="373" y="2466"/>
                <a:ext cx="182" cy="62"/>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29726" name="Group 1767"/>
            <p:cNvGrpSpPr>
              <a:grpSpLocks noChangeAspect="1"/>
            </p:cNvGrpSpPr>
            <p:nvPr/>
          </p:nvGrpSpPr>
          <p:grpSpPr bwMode="auto">
            <a:xfrm>
              <a:off x="2468283" y="2535439"/>
              <a:ext cx="391412" cy="500817"/>
              <a:chOff x="334" y="2583"/>
              <a:chExt cx="277" cy="234"/>
            </a:xfrm>
          </p:grpSpPr>
          <p:sp>
            <p:nvSpPr>
              <p:cNvPr id="1015" name="Freeform 1768"/>
              <p:cNvSpPr>
                <a:spLocks noChangeAspect="1"/>
              </p:cNvSpPr>
              <p:nvPr/>
            </p:nvSpPr>
            <p:spPr bwMode="auto">
              <a:xfrm>
                <a:off x="343" y="2595"/>
                <a:ext cx="262"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1016" name="Freeform 1769"/>
              <p:cNvSpPr>
                <a:spLocks noChangeAspect="1" noEditPoints="1"/>
              </p:cNvSpPr>
              <p:nvPr/>
            </p:nvSpPr>
            <p:spPr bwMode="auto">
              <a:xfrm>
                <a:off x="334" y="2583"/>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701" name="Rectangle 1770"/>
            <p:cNvSpPr>
              <a:spLocks noChangeAspect="1" noChangeArrowheads="1"/>
            </p:cNvSpPr>
            <p:nvPr/>
          </p:nvSpPr>
          <p:spPr bwMode="auto">
            <a:xfrm>
              <a:off x="2627217" y="2627296"/>
              <a:ext cx="30602" cy="133346"/>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702" name="Rectangle 1771"/>
            <p:cNvSpPr>
              <a:spLocks noChangeAspect="1" noChangeArrowheads="1"/>
            </p:cNvSpPr>
            <p:nvPr/>
          </p:nvSpPr>
          <p:spPr bwMode="auto">
            <a:xfrm>
              <a:off x="2365566"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03" name="Rectangle 1772"/>
            <p:cNvSpPr>
              <a:spLocks noChangeAspect="1" noChangeArrowheads="1"/>
            </p:cNvSpPr>
            <p:nvPr/>
          </p:nvSpPr>
          <p:spPr bwMode="auto">
            <a:xfrm>
              <a:off x="2365566"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04" name="Rectangle 1773"/>
            <p:cNvSpPr>
              <a:spLocks noChangeAspect="1" noChangeArrowheads="1"/>
            </p:cNvSpPr>
            <p:nvPr/>
          </p:nvSpPr>
          <p:spPr bwMode="auto">
            <a:xfrm>
              <a:off x="2523169" y="2282817"/>
              <a:ext cx="257060" cy="133346"/>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sp>
          <p:nvSpPr>
            <p:cNvPr id="705" name="Rectangle 1774"/>
            <p:cNvSpPr>
              <a:spLocks noChangeAspect="1" noChangeArrowheads="1"/>
            </p:cNvSpPr>
            <p:nvPr/>
          </p:nvSpPr>
          <p:spPr bwMode="auto">
            <a:xfrm>
              <a:off x="2365566"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06" name="Rectangle 1775"/>
            <p:cNvSpPr>
              <a:spLocks noChangeAspect="1" noChangeArrowheads="1"/>
            </p:cNvSpPr>
            <p:nvPr/>
          </p:nvSpPr>
          <p:spPr bwMode="auto">
            <a:xfrm>
              <a:off x="2365566"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07" name="Rectangle 1776"/>
            <p:cNvSpPr>
              <a:spLocks noChangeAspect="1" noChangeArrowheads="1"/>
            </p:cNvSpPr>
            <p:nvPr/>
          </p:nvSpPr>
          <p:spPr bwMode="auto">
            <a:xfrm>
              <a:off x="2523169" y="2282817"/>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29734" name="Group 1777"/>
            <p:cNvGrpSpPr>
              <a:grpSpLocks noChangeAspect="1"/>
            </p:cNvGrpSpPr>
            <p:nvPr/>
          </p:nvGrpSpPr>
          <p:grpSpPr bwMode="auto">
            <a:xfrm>
              <a:off x="2468283" y="2535439"/>
              <a:ext cx="391412" cy="500817"/>
              <a:chOff x="334" y="2583"/>
              <a:chExt cx="277" cy="234"/>
            </a:xfrm>
          </p:grpSpPr>
          <p:sp>
            <p:nvSpPr>
              <p:cNvPr id="1013" name="Freeform 1778"/>
              <p:cNvSpPr>
                <a:spLocks noChangeAspect="1"/>
              </p:cNvSpPr>
              <p:nvPr/>
            </p:nvSpPr>
            <p:spPr bwMode="auto">
              <a:xfrm>
                <a:off x="343" y="2595"/>
                <a:ext cx="262"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1014" name="Freeform 1779"/>
              <p:cNvSpPr>
                <a:spLocks noChangeAspect="1" noEditPoints="1"/>
              </p:cNvSpPr>
              <p:nvPr/>
            </p:nvSpPr>
            <p:spPr bwMode="auto">
              <a:xfrm>
                <a:off x="334" y="2583"/>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709" name="Rectangle 1780"/>
            <p:cNvSpPr>
              <a:spLocks noChangeAspect="1" noChangeArrowheads="1"/>
            </p:cNvSpPr>
            <p:nvPr/>
          </p:nvSpPr>
          <p:spPr bwMode="auto">
            <a:xfrm>
              <a:off x="2627217" y="2627296"/>
              <a:ext cx="30602" cy="133346"/>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710" name="Rectangle 1781"/>
            <p:cNvSpPr>
              <a:spLocks noChangeAspect="1" noChangeArrowheads="1"/>
            </p:cNvSpPr>
            <p:nvPr/>
          </p:nvSpPr>
          <p:spPr bwMode="auto">
            <a:xfrm>
              <a:off x="2461964" y="3055909"/>
              <a:ext cx="465157" cy="512748"/>
            </a:xfrm>
            <a:prstGeom prst="rect">
              <a:avLst/>
            </a:prstGeom>
            <a:noFill/>
            <a:ln w="9525">
              <a:noFill/>
              <a:miter lim="800000"/>
              <a:headEnd/>
              <a:tailEnd/>
            </a:ln>
          </p:spPr>
          <p:txBody>
            <a:bodyPr/>
            <a:lstStyle/>
            <a:p>
              <a:pPr>
                <a:defRPr/>
              </a:pPr>
              <a:endParaRPr lang="en-US" sz="2800">
                <a:latin typeface="+mn-lt"/>
              </a:endParaRPr>
            </a:p>
          </p:txBody>
        </p:sp>
        <p:sp>
          <p:nvSpPr>
            <p:cNvPr id="711" name="Rectangle 1782"/>
            <p:cNvSpPr>
              <a:spLocks noChangeAspect="1" noChangeArrowheads="1"/>
            </p:cNvSpPr>
            <p:nvPr/>
          </p:nvSpPr>
          <p:spPr bwMode="auto">
            <a:xfrm>
              <a:off x="2561422" y="3119408"/>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712" name="Rectangle 1783"/>
            <p:cNvSpPr>
              <a:spLocks noChangeAspect="1" noChangeArrowheads="1"/>
            </p:cNvSpPr>
            <p:nvPr/>
          </p:nvSpPr>
          <p:spPr bwMode="auto">
            <a:xfrm>
              <a:off x="2538470" y="3316253"/>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713" name="Rectangle 1789"/>
            <p:cNvSpPr>
              <a:spLocks noChangeAspect="1" noChangeArrowheads="1"/>
            </p:cNvSpPr>
            <p:nvPr/>
          </p:nvSpPr>
          <p:spPr bwMode="auto">
            <a:xfrm>
              <a:off x="3070952" y="2763817"/>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714" name="Rectangle 1798"/>
            <p:cNvSpPr>
              <a:spLocks noChangeAspect="1" noChangeArrowheads="1"/>
            </p:cNvSpPr>
            <p:nvPr/>
          </p:nvSpPr>
          <p:spPr bwMode="auto">
            <a:xfrm>
              <a:off x="3227025"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15" name="Rectangle 1799"/>
            <p:cNvSpPr>
              <a:spLocks noChangeAspect="1" noChangeArrowheads="1"/>
            </p:cNvSpPr>
            <p:nvPr/>
          </p:nvSpPr>
          <p:spPr bwMode="auto">
            <a:xfrm>
              <a:off x="3249976" y="3406737"/>
              <a:ext cx="319796" cy="131759"/>
            </a:xfrm>
            <a:prstGeom prst="rect">
              <a:avLst/>
            </a:prstGeom>
            <a:noFill/>
            <a:ln w="9525">
              <a:noFill/>
              <a:miter lim="800000"/>
              <a:headEnd/>
              <a:tailEnd/>
            </a:ln>
          </p:spPr>
          <p:txBody>
            <a:bodyPr wrap="none" lIns="0" tIns="0" rIns="0" bIns="0">
              <a:spAutoFit/>
            </a:bodyPr>
            <a:lstStyle/>
            <a:p>
              <a:pPr>
                <a:defRPr/>
              </a:pPr>
              <a:r>
                <a:rPr lang="de-DE" sz="900">
                  <a:latin typeface="+mn-lt"/>
                </a:rPr>
                <a:t>Z/T: 1S</a:t>
              </a:r>
              <a:endParaRPr lang="de-DE" sz="900" b="1">
                <a:latin typeface="+mn-lt"/>
              </a:endParaRPr>
            </a:p>
          </p:txBody>
        </p:sp>
        <p:sp>
          <p:nvSpPr>
            <p:cNvPr id="716" name="Rectangle 1800"/>
            <p:cNvSpPr>
              <a:spLocks noChangeAspect="1" noChangeArrowheads="1"/>
            </p:cNvSpPr>
            <p:nvPr/>
          </p:nvSpPr>
          <p:spPr bwMode="auto">
            <a:xfrm>
              <a:off x="3227025"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17" name="Rectangle 1801"/>
            <p:cNvSpPr>
              <a:spLocks noChangeAspect="1" noChangeArrowheads="1"/>
            </p:cNvSpPr>
            <p:nvPr/>
          </p:nvSpPr>
          <p:spPr bwMode="auto">
            <a:xfrm>
              <a:off x="3249976" y="3768677"/>
              <a:ext cx="570735" cy="131759"/>
            </a:xfrm>
            <a:prstGeom prst="rect">
              <a:avLst/>
            </a:prstGeom>
            <a:noFill/>
            <a:ln w="9525">
              <a:noFill/>
              <a:miter lim="800000"/>
              <a:headEnd/>
              <a:tailEnd/>
            </a:ln>
          </p:spPr>
          <p:txBody>
            <a:bodyPr wrap="none" lIns="0" tIns="0" rIns="0" bIns="0">
              <a:spAutoFit/>
            </a:bodyPr>
            <a:lstStyle/>
            <a:p>
              <a:pPr>
                <a:defRPr/>
              </a:pPr>
              <a:r>
                <a:rPr lang="de-DE" sz="900">
                  <a:latin typeface="+mn-lt"/>
                </a:rPr>
                <a:t>R/T: 60 Min.</a:t>
              </a:r>
              <a:endParaRPr lang="de-DE" sz="900" b="1">
                <a:latin typeface="+mn-lt"/>
              </a:endParaRPr>
            </a:p>
          </p:txBody>
        </p:sp>
        <p:sp>
          <p:nvSpPr>
            <p:cNvPr id="718" name="Rectangle 1802"/>
            <p:cNvSpPr>
              <a:spLocks noChangeAspect="1" noChangeArrowheads="1"/>
            </p:cNvSpPr>
            <p:nvPr/>
          </p:nvSpPr>
          <p:spPr bwMode="auto">
            <a:xfrm>
              <a:off x="3227025"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19" name="Rectangle 1803"/>
            <p:cNvSpPr>
              <a:spLocks noChangeAspect="1" noChangeArrowheads="1"/>
            </p:cNvSpPr>
            <p:nvPr/>
          </p:nvSpPr>
          <p:spPr bwMode="auto">
            <a:xfrm>
              <a:off x="3249976" y="4127443"/>
              <a:ext cx="341217" cy="133346"/>
            </a:xfrm>
            <a:prstGeom prst="rect">
              <a:avLst/>
            </a:prstGeom>
            <a:noFill/>
            <a:ln w="9525">
              <a:noFill/>
              <a:miter lim="800000"/>
              <a:headEnd/>
              <a:tailEnd/>
            </a:ln>
          </p:spPr>
          <p:txBody>
            <a:bodyPr wrap="none" lIns="0" tIns="0" rIns="0" bIns="0">
              <a:spAutoFit/>
            </a:bodyPr>
            <a:lstStyle/>
            <a:p>
              <a:pPr>
                <a:defRPr/>
              </a:pPr>
              <a:r>
                <a:rPr lang="de-DE" sz="900">
                  <a:latin typeface="+mn-lt"/>
                </a:rPr>
                <a:t>V: 85 %</a:t>
              </a:r>
              <a:endParaRPr lang="de-DE" sz="900" b="1">
                <a:latin typeface="+mn-lt"/>
              </a:endParaRPr>
            </a:p>
          </p:txBody>
        </p:sp>
        <p:sp>
          <p:nvSpPr>
            <p:cNvPr id="720" name="Rectangle 1804"/>
            <p:cNvSpPr>
              <a:spLocks noChangeAspect="1" noChangeArrowheads="1"/>
            </p:cNvSpPr>
            <p:nvPr/>
          </p:nvSpPr>
          <p:spPr bwMode="auto">
            <a:xfrm>
              <a:off x="3227025"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21" name="Rectangle 1805"/>
            <p:cNvSpPr>
              <a:spLocks noChangeAspect="1" noChangeArrowheads="1"/>
            </p:cNvSpPr>
            <p:nvPr/>
          </p:nvSpPr>
          <p:spPr bwMode="auto">
            <a:xfrm>
              <a:off x="3249976" y="4487796"/>
              <a:ext cx="529422" cy="131758"/>
            </a:xfrm>
            <a:prstGeom prst="rect">
              <a:avLst/>
            </a:prstGeom>
            <a:noFill/>
            <a:ln w="9525">
              <a:noFill/>
              <a:miter lim="800000"/>
              <a:headEnd/>
              <a:tailEnd/>
            </a:ln>
          </p:spPr>
          <p:txBody>
            <a:bodyPr wrap="none" lIns="0" tIns="0" rIns="0" bIns="0">
              <a:spAutoFit/>
            </a:bodyPr>
            <a:lstStyle/>
            <a:p>
              <a:pPr>
                <a:defRPr/>
              </a:pPr>
              <a:r>
                <a:rPr lang="de-DE" sz="900">
                  <a:latin typeface="+mn-lt"/>
                </a:rPr>
                <a:t>Q: 0,01 % A</a:t>
              </a:r>
              <a:endParaRPr lang="de-DE" sz="900" b="1">
                <a:latin typeface="+mn-lt"/>
              </a:endParaRPr>
            </a:p>
          </p:txBody>
        </p:sp>
        <p:sp>
          <p:nvSpPr>
            <p:cNvPr id="722" name="Rectangle 1806"/>
            <p:cNvSpPr>
              <a:spLocks noChangeAspect="1" noChangeArrowheads="1"/>
            </p:cNvSpPr>
            <p:nvPr/>
          </p:nvSpPr>
          <p:spPr bwMode="auto">
            <a:xfrm>
              <a:off x="3227025"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749" name="Group 1810"/>
            <p:cNvGrpSpPr>
              <a:grpSpLocks noChangeAspect="1"/>
            </p:cNvGrpSpPr>
            <p:nvPr/>
          </p:nvGrpSpPr>
          <p:grpSpPr bwMode="auto">
            <a:xfrm>
              <a:off x="3226036" y="2205842"/>
              <a:ext cx="609020" cy="879640"/>
              <a:chOff x="1005" y="2429"/>
              <a:chExt cx="431" cy="411"/>
            </a:xfrm>
          </p:grpSpPr>
          <p:grpSp>
            <p:nvGrpSpPr>
              <p:cNvPr id="30040" name="Group 1811"/>
              <p:cNvGrpSpPr>
                <a:grpSpLocks noChangeAspect="1"/>
              </p:cNvGrpSpPr>
              <p:nvPr/>
            </p:nvGrpSpPr>
            <p:grpSpPr bwMode="auto">
              <a:xfrm>
                <a:off x="1005" y="2429"/>
                <a:ext cx="431" cy="411"/>
                <a:chOff x="1005" y="2429"/>
                <a:chExt cx="431" cy="411"/>
              </a:xfrm>
            </p:grpSpPr>
            <p:sp>
              <p:nvSpPr>
                <p:cNvPr id="1010" name="Rectangle 1812"/>
                <p:cNvSpPr>
                  <a:spLocks noChangeAspect="1" noChangeArrowheads="1"/>
                </p:cNvSpPr>
                <p:nvPr/>
              </p:nvSpPr>
              <p:spPr bwMode="auto">
                <a:xfrm>
                  <a:off x="1005"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11" name="Rectangle 1813"/>
                <p:cNvSpPr>
                  <a:spLocks noChangeAspect="1" noChangeArrowheads="1"/>
                </p:cNvSpPr>
                <p:nvPr/>
              </p:nvSpPr>
              <p:spPr bwMode="auto">
                <a:xfrm>
                  <a:off x="1005"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12" name="Rectangle 1814"/>
                <p:cNvSpPr>
                  <a:spLocks noChangeAspect="1" noChangeArrowheads="1"/>
                </p:cNvSpPr>
                <p:nvPr/>
              </p:nvSpPr>
              <p:spPr bwMode="auto">
                <a:xfrm>
                  <a:off x="1089" y="2466"/>
                  <a:ext cx="262" cy="62"/>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30041" name="Group 1815"/>
              <p:cNvGrpSpPr>
                <a:grpSpLocks noChangeAspect="1"/>
              </p:cNvGrpSpPr>
              <p:nvPr/>
            </p:nvGrpSpPr>
            <p:grpSpPr bwMode="auto">
              <a:xfrm>
                <a:off x="1039" y="2662"/>
                <a:ext cx="132" cy="117"/>
                <a:chOff x="1039" y="2662"/>
                <a:chExt cx="132" cy="117"/>
              </a:xfrm>
            </p:grpSpPr>
            <p:sp>
              <p:nvSpPr>
                <p:cNvPr id="1007" name="Oval 1816"/>
                <p:cNvSpPr>
                  <a:spLocks noChangeAspect="1" noChangeArrowheads="1"/>
                </p:cNvSpPr>
                <p:nvPr/>
              </p:nvSpPr>
              <p:spPr bwMode="auto">
                <a:xfrm>
                  <a:off x="1056"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008" name="Rectangle 1817"/>
                <p:cNvSpPr>
                  <a:spLocks noChangeAspect="1" noChangeArrowheads="1"/>
                </p:cNvSpPr>
                <p:nvPr/>
              </p:nvSpPr>
              <p:spPr bwMode="auto">
                <a:xfrm>
                  <a:off x="1032"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009" name="Oval 1818"/>
                <p:cNvSpPr>
                  <a:spLocks noChangeAspect="1" noChangeArrowheads="1"/>
                </p:cNvSpPr>
                <p:nvPr/>
              </p:nvSpPr>
              <p:spPr bwMode="auto">
                <a:xfrm>
                  <a:off x="1072"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725" name="Rectangle 1819"/>
            <p:cNvSpPr>
              <a:spLocks noChangeAspect="1" noChangeArrowheads="1"/>
            </p:cNvSpPr>
            <p:nvPr/>
          </p:nvSpPr>
          <p:spPr bwMode="auto">
            <a:xfrm>
              <a:off x="3444302" y="2613008"/>
              <a:ext cx="264710" cy="473062"/>
            </a:xfrm>
            <a:prstGeom prst="rect">
              <a:avLst/>
            </a:prstGeom>
            <a:noFill/>
            <a:ln w="9525">
              <a:noFill/>
              <a:miter lim="800000"/>
              <a:headEnd/>
              <a:tailEnd/>
            </a:ln>
          </p:spPr>
          <p:txBody>
            <a:bodyPr/>
            <a:lstStyle/>
            <a:p>
              <a:pPr>
                <a:defRPr/>
              </a:pPr>
              <a:endParaRPr lang="en-US" sz="2800">
                <a:latin typeface="+mn-lt"/>
              </a:endParaRPr>
            </a:p>
          </p:txBody>
        </p:sp>
        <p:sp>
          <p:nvSpPr>
            <p:cNvPr id="726" name="Rectangle 1820"/>
            <p:cNvSpPr>
              <a:spLocks noChangeAspect="1" noChangeArrowheads="1"/>
            </p:cNvSpPr>
            <p:nvPr/>
          </p:nvSpPr>
          <p:spPr bwMode="auto">
            <a:xfrm>
              <a:off x="3522337"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727" name="Rectangle 1821"/>
            <p:cNvSpPr>
              <a:spLocks noChangeAspect="1" noChangeArrowheads="1"/>
            </p:cNvSpPr>
            <p:nvPr/>
          </p:nvSpPr>
          <p:spPr bwMode="auto">
            <a:xfrm>
              <a:off x="3227025"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28" name="Rectangle 1822"/>
            <p:cNvSpPr>
              <a:spLocks noChangeAspect="1" noChangeArrowheads="1"/>
            </p:cNvSpPr>
            <p:nvPr/>
          </p:nvSpPr>
          <p:spPr bwMode="auto">
            <a:xfrm>
              <a:off x="3249976" y="3406737"/>
              <a:ext cx="324386" cy="131759"/>
            </a:xfrm>
            <a:prstGeom prst="rect">
              <a:avLst/>
            </a:prstGeom>
            <a:noFill/>
            <a:ln w="9525">
              <a:noFill/>
              <a:miter lim="800000"/>
              <a:headEnd/>
              <a:tailEnd/>
            </a:ln>
          </p:spPr>
          <p:txBody>
            <a:bodyPr wrap="none" lIns="0" tIns="0" rIns="0" bIns="0">
              <a:spAutoFit/>
            </a:bodyPr>
            <a:lstStyle/>
            <a:p>
              <a:pPr>
                <a:defRPr/>
              </a:pPr>
              <a:r>
                <a:rPr lang="de-DE" sz="900">
                  <a:latin typeface="+mn-lt"/>
                </a:rPr>
                <a:t>C/T: 1S</a:t>
              </a:r>
              <a:endParaRPr lang="de-DE" sz="900" b="1">
                <a:latin typeface="+mn-lt"/>
              </a:endParaRPr>
            </a:p>
          </p:txBody>
        </p:sp>
        <p:sp>
          <p:nvSpPr>
            <p:cNvPr id="729" name="Rectangle 1823"/>
            <p:cNvSpPr>
              <a:spLocks noChangeAspect="1" noChangeArrowheads="1"/>
            </p:cNvSpPr>
            <p:nvPr/>
          </p:nvSpPr>
          <p:spPr bwMode="auto">
            <a:xfrm>
              <a:off x="3227025"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30" name="Rectangle 1824"/>
            <p:cNvSpPr>
              <a:spLocks noChangeAspect="1" noChangeArrowheads="1"/>
            </p:cNvSpPr>
            <p:nvPr/>
          </p:nvSpPr>
          <p:spPr bwMode="auto">
            <a:xfrm>
              <a:off x="3249976" y="3768677"/>
              <a:ext cx="590627" cy="131759"/>
            </a:xfrm>
            <a:prstGeom prst="rect">
              <a:avLst/>
            </a:prstGeom>
            <a:noFill/>
            <a:ln w="9525">
              <a:noFill/>
              <a:miter lim="800000"/>
              <a:headEnd/>
              <a:tailEnd/>
            </a:ln>
          </p:spPr>
          <p:txBody>
            <a:bodyPr wrap="none" lIns="0" tIns="0" rIns="0" bIns="0">
              <a:spAutoFit/>
            </a:bodyPr>
            <a:lstStyle/>
            <a:p>
              <a:pPr>
                <a:defRPr/>
              </a:pPr>
              <a:r>
                <a:rPr lang="de-DE" sz="900">
                  <a:latin typeface="+mn-lt"/>
                </a:rPr>
                <a:t>C/O: 60 Min.</a:t>
              </a:r>
              <a:endParaRPr lang="de-DE" sz="900" b="1">
                <a:latin typeface="+mn-lt"/>
              </a:endParaRPr>
            </a:p>
          </p:txBody>
        </p:sp>
        <p:sp>
          <p:nvSpPr>
            <p:cNvPr id="731" name="Rectangle 1825"/>
            <p:cNvSpPr>
              <a:spLocks noChangeAspect="1" noChangeArrowheads="1"/>
            </p:cNvSpPr>
            <p:nvPr/>
          </p:nvSpPr>
          <p:spPr bwMode="auto">
            <a:xfrm>
              <a:off x="3227025"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32" name="Rectangle 1826"/>
            <p:cNvSpPr>
              <a:spLocks noChangeAspect="1" noChangeArrowheads="1"/>
            </p:cNvSpPr>
            <p:nvPr/>
          </p:nvSpPr>
          <p:spPr bwMode="auto">
            <a:xfrm>
              <a:off x="3249976" y="4130618"/>
              <a:ext cx="598278" cy="131759"/>
            </a:xfrm>
            <a:prstGeom prst="rect">
              <a:avLst/>
            </a:prstGeom>
            <a:noFill/>
            <a:ln w="9525">
              <a:noFill/>
              <a:miter lim="800000"/>
              <a:headEnd/>
              <a:tailEnd/>
            </a:ln>
          </p:spPr>
          <p:txBody>
            <a:bodyPr wrap="none" lIns="0" tIns="0" rIns="0" bIns="0">
              <a:spAutoFit/>
            </a:bodyPr>
            <a:lstStyle/>
            <a:p>
              <a:pPr>
                <a:defRPr/>
              </a:pPr>
              <a:r>
                <a:rPr lang="de-DE" sz="900">
                  <a:latin typeface="+mn-lt"/>
                </a:rPr>
                <a:t>Uptime: 80%</a:t>
              </a:r>
              <a:endParaRPr lang="de-DE" sz="900" b="1">
                <a:latin typeface="+mn-lt"/>
              </a:endParaRPr>
            </a:p>
          </p:txBody>
        </p:sp>
        <p:sp>
          <p:nvSpPr>
            <p:cNvPr id="733" name="Rectangle 1827"/>
            <p:cNvSpPr>
              <a:spLocks noChangeAspect="1" noChangeArrowheads="1"/>
            </p:cNvSpPr>
            <p:nvPr/>
          </p:nvSpPr>
          <p:spPr bwMode="auto">
            <a:xfrm>
              <a:off x="3227025"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34" name="Rectangle 1828"/>
            <p:cNvSpPr>
              <a:spLocks noChangeAspect="1" noChangeArrowheads="1"/>
            </p:cNvSpPr>
            <p:nvPr/>
          </p:nvSpPr>
          <p:spPr bwMode="auto">
            <a:xfrm>
              <a:off x="3294350" y="4487796"/>
              <a:ext cx="361108" cy="131758"/>
            </a:xfrm>
            <a:prstGeom prst="rect">
              <a:avLst/>
            </a:prstGeom>
            <a:noFill/>
            <a:ln w="9525">
              <a:noFill/>
              <a:miter lim="800000"/>
              <a:headEnd/>
              <a:tailEnd/>
            </a:ln>
          </p:spPr>
          <p:txBody>
            <a:bodyPr wrap="none" lIns="0" tIns="0" rIns="0" bIns="0">
              <a:spAutoFit/>
            </a:bodyPr>
            <a:lstStyle/>
            <a:p>
              <a:pPr>
                <a:defRPr/>
              </a:pPr>
              <a:r>
                <a:rPr lang="de-DE" sz="900">
                  <a:latin typeface="+mn-lt"/>
                </a:rPr>
                <a:t>FTY: 0.9</a:t>
              </a:r>
              <a:endParaRPr lang="de-DE" sz="900" b="1">
                <a:latin typeface="+mn-lt"/>
              </a:endParaRPr>
            </a:p>
          </p:txBody>
        </p:sp>
        <p:sp>
          <p:nvSpPr>
            <p:cNvPr id="735" name="Rectangle 1829"/>
            <p:cNvSpPr>
              <a:spLocks noChangeAspect="1" noChangeArrowheads="1"/>
            </p:cNvSpPr>
            <p:nvPr/>
          </p:nvSpPr>
          <p:spPr bwMode="auto">
            <a:xfrm>
              <a:off x="3227025"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761" name="Group 1833"/>
            <p:cNvGrpSpPr>
              <a:grpSpLocks noChangeAspect="1"/>
            </p:cNvGrpSpPr>
            <p:nvPr/>
          </p:nvGrpSpPr>
          <p:grpSpPr bwMode="auto">
            <a:xfrm>
              <a:off x="3226036" y="2205842"/>
              <a:ext cx="609020" cy="879640"/>
              <a:chOff x="1005" y="2429"/>
              <a:chExt cx="431" cy="411"/>
            </a:xfrm>
          </p:grpSpPr>
          <p:sp>
            <p:nvSpPr>
              <p:cNvPr id="1002" name="Rectangle 1834"/>
              <p:cNvSpPr>
                <a:spLocks noChangeAspect="1" noChangeArrowheads="1"/>
              </p:cNvSpPr>
              <p:nvPr/>
            </p:nvSpPr>
            <p:spPr bwMode="auto">
              <a:xfrm>
                <a:off x="1005"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03" name="Rectangle 1835"/>
              <p:cNvSpPr>
                <a:spLocks noChangeAspect="1" noChangeArrowheads="1"/>
              </p:cNvSpPr>
              <p:nvPr/>
            </p:nvSpPr>
            <p:spPr bwMode="auto">
              <a:xfrm>
                <a:off x="1005"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1004" name="Rectangle 1836"/>
              <p:cNvSpPr>
                <a:spLocks noChangeAspect="1" noChangeArrowheads="1"/>
              </p:cNvSpPr>
              <p:nvPr/>
            </p:nvSpPr>
            <p:spPr bwMode="auto">
              <a:xfrm>
                <a:off x="1089" y="2466"/>
                <a:ext cx="262" cy="62"/>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29762" name="Group 1837"/>
            <p:cNvGrpSpPr>
              <a:grpSpLocks noChangeAspect="1"/>
            </p:cNvGrpSpPr>
            <p:nvPr/>
          </p:nvGrpSpPr>
          <p:grpSpPr bwMode="auto">
            <a:xfrm>
              <a:off x="3274079" y="2704518"/>
              <a:ext cx="186521" cy="250408"/>
              <a:chOff x="1039" y="2662"/>
              <a:chExt cx="132" cy="117"/>
            </a:xfrm>
          </p:grpSpPr>
          <p:sp>
            <p:nvSpPr>
              <p:cNvPr id="999" name="Oval 1838"/>
              <p:cNvSpPr>
                <a:spLocks noChangeAspect="1" noChangeArrowheads="1"/>
              </p:cNvSpPr>
              <p:nvPr/>
            </p:nvSpPr>
            <p:spPr bwMode="auto">
              <a:xfrm>
                <a:off x="1059" y="2681"/>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1000" name="Rectangle 1839"/>
              <p:cNvSpPr>
                <a:spLocks noChangeAspect="1" noChangeArrowheads="1"/>
              </p:cNvSpPr>
              <p:nvPr/>
            </p:nvSpPr>
            <p:spPr bwMode="auto">
              <a:xfrm>
                <a:off x="1039"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1001" name="Oval 1840"/>
              <p:cNvSpPr>
                <a:spLocks noChangeAspect="1" noChangeArrowheads="1"/>
              </p:cNvSpPr>
              <p:nvPr/>
            </p:nvSpPr>
            <p:spPr bwMode="auto">
              <a:xfrm>
                <a:off x="1075" y="2698"/>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738" name="Rectangle 1841"/>
            <p:cNvSpPr>
              <a:spLocks noChangeAspect="1" noChangeArrowheads="1"/>
            </p:cNvSpPr>
            <p:nvPr/>
          </p:nvSpPr>
          <p:spPr bwMode="auto">
            <a:xfrm>
              <a:off x="3225494"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39" name="Rectangle 1842"/>
            <p:cNvSpPr>
              <a:spLocks noChangeAspect="1" noChangeArrowheads="1"/>
            </p:cNvSpPr>
            <p:nvPr/>
          </p:nvSpPr>
          <p:spPr bwMode="auto">
            <a:xfrm>
              <a:off x="3225494"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40" name="Rectangle 1843"/>
            <p:cNvSpPr>
              <a:spLocks noChangeAspect="1" noChangeArrowheads="1"/>
            </p:cNvSpPr>
            <p:nvPr/>
          </p:nvSpPr>
          <p:spPr bwMode="auto">
            <a:xfrm>
              <a:off x="3344843" y="2284405"/>
              <a:ext cx="376410" cy="133346"/>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sp>
          <p:nvSpPr>
            <p:cNvPr id="741" name="Rectangle 1844"/>
            <p:cNvSpPr>
              <a:spLocks noChangeAspect="1" noChangeArrowheads="1"/>
            </p:cNvSpPr>
            <p:nvPr/>
          </p:nvSpPr>
          <p:spPr bwMode="auto">
            <a:xfrm>
              <a:off x="3225494"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42" name="Rectangle 1845"/>
            <p:cNvSpPr>
              <a:spLocks noChangeAspect="1" noChangeArrowheads="1"/>
            </p:cNvSpPr>
            <p:nvPr/>
          </p:nvSpPr>
          <p:spPr bwMode="auto">
            <a:xfrm>
              <a:off x="3225494"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43" name="Rectangle 1846"/>
            <p:cNvSpPr>
              <a:spLocks noChangeAspect="1" noChangeArrowheads="1"/>
            </p:cNvSpPr>
            <p:nvPr/>
          </p:nvSpPr>
          <p:spPr bwMode="auto">
            <a:xfrm>
              <a:off x="3344843" y="2284405"/>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744" name="Oval 1847"/>
            <p:cNvSpPr>
              <a:spLocks noChangeAspect="1" noChangeArrowheads="1"/>
            </p:cNvSpPr>
            <p:nvPr/>
          </p:nvSpPr>
          <p:spPr bwMode="auto">
            <a:xfrm>
              <a:off x="3297410" y="2744768"/>
              <a:ext cx="139240"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745" name="Rectangle 1848"/>
            <p:cNvSpPr>
              <a:spLocks noChangeAspect="1" noChangeArrowheads="1"/>
            </p:cNvSpPr>
            <p:nvPr/>
          </p:nvSpPr>
          <p:spPr bwMode="auto">
            <a:xfrm>
              <a:off x="327445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746" name="Oval 1849"/>
            <p:cNvSpPr>
              <a:spLocks noChangeAspect="1" noChangeArrowheads="1"/>
            </p:cNvSpPr>
            <p:nvPr/>
          </p:nvSpPr>
          <p:spPr bwMode="auto">
            <a:xfrm>
              <a:off x="3324952" y="2781279"/>
              <a:ext cx="84156"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747" name="Oval 1850"/>
            <p:cNvSpPr>
              <a:spLocks noChangeAspect="1" noChangeArrowheads="1"/>
            </p:cNvSpPr>
            <p:nvPr/>
          </p:nvSpPr>
          <p:spPr bwMode="auto">
            <a:xfrm>
              <a:off x="3297410" y="2744768"/>
              <a:ext cx="139240"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748" name="Rectangle 1851"/>
            <p:cNvSpPr>
              <a:spLocks noChangeAspect="1" noChangeArrowheads="1"/>
            </p:cNvSpPr>
            <p:nvPr/>
          </p:nvSpPr>
          <p:spPr bwMode="auto">
            <a:xfrm>
              <a:off x="327445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749" name="Oval 1852"/>
            <p:cNvSpPr>
              <a:spLocks noChangeAspect="1" noChangeArrowheads="1"/>
            </p:cNvSpPr>
            <p:nvPr/>
          </p:nvSpPr>
          <p:spPr bwMode="auto">
            <a:xfrm>
              <a:off x="3324952" y="2781279"/>
              <a:ext cx="84156"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750" name="Rectangle 1853"/>
            <p:cNvSpPr>
              <a:spLocks noChangeAspect="1" noChangeArrowheads="1"/>
            </p:cNvSpPr>
            <p:nvPr/>
          </p:nvSpPr>
          <p:spPr bwMode="auto">
            <a:xfrm>
              <a:off x="3444302" y="2613008"/>
              <a:ext cx="264710" cy="473062"/>
            </a:xfrm>
            <a:prstGeom prst="rect">
              <a:avLst/>
            </a:prstGeom>
            <a:noFill/>
            <a:ln w="9525">
              <a:noFill/>
              <a:miter lim="800000"/>
              <a:headEnd/>
              <a:tailEnd/>
            </a:ln>
          </p:spPr>
          <p:txBody>
            <a:bodyPr/>
            <a:lstStyle/>
            <a:p>
              <a:pPr>
                <a:defRPr/>
              </a:pPr>
              <a:endParaRPr lang="en-US" sz="2800">
                <a:latin typeface="+mn-lt"/>
              </a:endParaRPr>
            </a:p>
          </p:txBody>
        </p:sp>
        <p:sp>
          <p:nvSpPr>
            <p:cNvPr id="751" name="Rectangle 1854"/>
            <p:cNvSpPr>
              <a:spLocks noChangeAspect="1" noChangeArrowheads="1"/>
            </p:cNvSpPr>
            <p:nvPr/>
          </p:nvSpPr>
          <p:spPr bwMode="auto">
            <a:xfrm>
              <a:off x="3522337"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752" name="Rectangle 1859"/>
            <p:cNvSpPr>
              <a:spLocks noChangeAspect="1" noChangeArrowheads="1"/>
            </p:cNvSpPr>
            <p:nvPr/>
          </p:nvSpPr>
          <p:spPr bwMode="auto">
            <a:xfrm>
              <a:off x="3855904" y="2700319"/>
              <a:ext cx="472808" cy="511161"/>
            </a:xfrm>
            <a:prstGeom prst="rect">
              <a:avLst/>
            </a:prstGeom>
            <a:noFill/>
            <a:ln w="9525">
              <a:noFill/>
              <a:miter lim="800000"/>
              <a:headEnd/>
              <a:tailEnd/>
            </a:ln>
          </p:spPr>
          <p:txBody>
            <a:bodyPr/>
            <a:lstStyle/>
            <a:p>
              <a:pPr>
                <a:defRPr/>
              </a:pPr>
              <a:endParaRPr lang="en-US" sz="2800">
                <a:latin typeface="+mn-lt"/>
              </a:endParaRPr>
            </a:p>
          </p:txBody>
        </p:sp>
        <p:sp>
          <p:nvSpPr>
            <p:cNvPr id="753" name="Rectangle 1866"/>
            <p:cNvSpPr>
              <a:spLocks noChangeAspect="1" noChangeArrowheads="1"/>
            </p:cNvSpPr>
            <p:nvPr/>
          </p:nvSpPr>
          <p:spPr bwMode="auto">
            <a:xfrm>
              <a:off x="3855904" y="2700319"/>
              <a:ext cx="472808" cy="511161"/>
            </a:xfrm>
            <a:prstGeom prst="rect">
              <a:avLst/>
            </a:prstGeom>
            <a:noFill/>
            <a:ln w="9525">
              <a:noFill/>
              <a:miter lim="800000"/>
              <a:headEnd/>
              <a:tailEnd/>
            </a:ln>
          </p:spPr>
          <p:txBody>
            <a:bodyPr/>
            <a:lstStyle/>
            <a:p>
              <a:pPr>
                <a:defRPr/>
              </a:pPr>
              <a:endParaRPr lang="en-US" sz="2800">
                <a:latin typeface="+mn-lt"/>
              </a:endParaRPr>
            </a:p>
          </p:txBody>
        </p:sp>
        <p:sp>
          <p:nvSpPr>
            <p:cNvPr id="754" name="Rectangle 1872"/>
            <p:cNvSpPr>
              <a:spLocks noChangeAspect="1" noChangeArrowheads="1"/>
            </p:cNvSpPr>
            <p:nvPr/>
          </p:nvSpPr>
          <p:spPr bwMode="auto">
            <a:xfrm>
              <a:off x="4799988" y="2360603"/>
              <a:ext cx="0" cy="131758"/>
            </a:xfrm>
            <a:prstGeom prst="rect">
              <a:avLst/>
            </a:prstGeom>
            <a:noFill/>
            <a:ln w="9525">
              <a:noFill/>
              <a:miter lim="800000"/>
              <a:headEnd/>
              <a:tailEnd/>
            </a:ln>
          </p:spPr>
          <p:txBody>
            <a:bodyPr wrap="none" lIns="0" tIns="0" rIns="0" bIns="0">
              <a:spAutoFit/>
            </a:bodyPr>
            <a:lstStyle/>
            <a:p>
              <a:pPr>
                <a:defRPr/>
              </a:pPr>
              <a:endParaRPr lang="de-DE" sz="900" b="1">
                <a:latin typeface="+mn-lt"/>
              </a:endParaRPr>
            </a:p>
          </p:txBody>
        </p:sp>
        <p:sp>
          <p:nvSpPr>
            <p:cNvPr id="755" name="Rectangle 1887"/>
            <p:cNvSpPr>
              <a:spLocks noChangeAspect="1" noChangeArrowheads="1"/>
            </p:cNvSpPr>
            <p:nvPr/>
          </p:nvSpPr>
          <p:spPr bwMode="auto">
            <a:xfrm>
              <a:off x="5666037" y="2700319"/>
              <a:ext cx="459036" cy="511161"/>
            </a:xfrm>
            <a:prstGeom prst="rect">
              <a:avLst/>
            </a:prstGeom>
            <a:noFill/>
            <a:ln w="9525">
              <a:noFill/>
              <a:miter lim="800000"/>
              <a:headEnd/>
              <a:tailEnd/>
            </a:ln>
          </p:spPr>
          <p:txBody>
            <a:bodyPr/>
            <a:lstStyle/>
            <a:p>
              <a:pPr>
                <a:defRPr/>
              </a:pPr>
              <a:endParaRPr lang="en-US" sz="2800">
                <a:latin typeface="+mn-lt"/>
              </a:endParaRPr>
            </a:p>
          </p:txBody>
        </p:sp>
        <p:sp>
          <p:nvSpPr>
            <p:cNvPr id="756" name="Rectangle 1894"/>
            <p:cNvSpPr>
              <a:spLocks noChangeAspect="1" noChangeArrowheads="1"/>
            </p:cNvSpPr>
            <p:nvPr/>
          </p:nvSpPr>
          <p:spPr bwMode="auto">
            <a:xfrm>
              <a:off x="5666037" y="2700319"/>
              <a:ext cx="459036" cy="511161"/>
            </a:xfrm>
            <a:prstGeom prst="rect">
              <a:avLst/>
            </a:prstGeom>
            <a:noFill/>
            <a:ln w="9525">
              <a:noFill/>
              <a:miter lim="800000"/>
              <a:headEnd/>
              <a:tailEnd/>
            </a:ln>
          </p:spPr>
          <p:txBody>
            <a:bodyPr/>
            <a:lstStyle/>
            <a:p>
              <a:pPr>
                <a:defRPr/>
              </a:pPr>
              <a:endParaRPr lang="en-US" sz="2800">
                <a:latin typeface="+mn-lt"/>
              </a:endParaRPr>
            </a:p>
          </p:txBody>
        </p:sp>
        <p:sp>
          <p:nvSpPr>
            <p:cNvPr id="757" name="Rectangle 1901"/>
            <p:cNvSpPr>
              <a:spLocks noChangeAspect="1" noChangeArrowheads="1"/>
            </p:cNvSpPr>
            <p:nvPr/>
          </p:nvSpPr>
          <p:spPr bwMode="auto">
            <a:xfrm>
              <a:off x="6605531" y="2700319"/>
              <a:ext cx="457506" cy="511161"/>
            </a:xfrm>
            <a:prstGeom prst="rect">
              <a:avLst/>
            </a:prstGeom>
            <a:noFill/>
            <a:ln w="9525">
              <a:noFill/>
              <a:miter lim="800000"/>
              <a:headEnd/>
              <a:tailEnd/>
            </a:ln>
          </p:spPr>
          <p:txBody>
            <a:bodyPr/>
            <a:lstStyle/>
            <a:p>
              <a:pPr>
                <a:defRPr/>
              </a:pPr>
              <a:endParaRPr lang="en-US" sz="2800">
                <a:latin typeface="+mn-lt"/>
              </a:endParaRPr>
            </a:p>
          </p:txBody>
        </p:sp>
        <p:sp>
          <p:nvSpPr>
            <p:cNvPr id="758" name="Rectangle 1908"/>
            <p:cNvSpPr>
              <a:spLocks noChangeAspect="1" noChangeArrowheads="1"/>
            </p:cNvSpPr>
            <p:nvPr/>
          </p:nvSpPr>
          <p:spPr bwMode="auto">
            <a:xfrm>
              <a:off x="6605531" y="2700319"/>
              <a:ext cx="457506" cy="511161"/>
            </a:xfrm>
            <a:prstGeom prst="rect">
              <a:avLst/>
            </a:prstGeom>
            <a:noFill/>
            <a:ln w="9525">
              <a:noFill/>
              <a:miter lim="800000"/>
              <a:headEnd/>
              <a:tailEnd/>
            </a:ln>
          </p:spPr>
          <p:txBody>
            <a:bodyPr/>
            <a:lstStyle/>
            <a:p>
              <a:pPr>
                <a:defRPr/>
              </a:pPr>
              <a:endParaRPr lang="en-US" sz="2800">
                <a:latin typeface="+mn-lt"/>
              </a:endParaRPr>
            </a:p>
          </p:txBody>
        </p:sp>
        <p:grpSp>
          <p:nvGrpSpPr>
            <p:cNvPr id="29784" name="Group 1911"/>
            <p:cNvGrpSpPr>
              <a:grpSpLocks noChangeAspect="1"/>
            </p:cNvGrpSpPr>
            <p:nvPr/>
          </p:nvGrpSpPr>
          <p:grpSpPr bwMode="auto">
            <a:xfrm>
              <a:off x="7772980" y="2205842"/>
              <a:ext cx="609020" cy="879640"/>
              <a:chOff x="4897" y="2429"/>
              <a:chExt cx="431" cy="411"/>
            </a:xfrm>
          </p:grpSpPr>
          <p:grpSp>
            <p:nvGrpSpPr>
              <p:cNvPr id="30026" name="Group 1912"/>
              <p:cNvGrpSpPr>
                <a:grpSpLocks noChangeAspect="1"/>
              </p:cNvGrpSpPr>
              <p:nvPr/>
            </p:nvGrpSpPr>
            <p:grpSpPr bwMode="auto">
              <a:xfrm>
                <a:off x="4897" y="2429"/>
                <a:ext cx="431" cy="411"/>
                <a:chOff x="4897" y="2429"/>
                <a:chExt cx="431" cy="411"/>
              </a:xfrm>
            </p:grpSpPr>
            <p:sp>
              <p:nvSpPr>
                <p:cNvPr id="996" name="Rectangle 1913"/>
                <p:cNvSpPr>
                  <a:spLocks noChangeAspect="1" noChangeArrowheads="1"/>
                </p:cNvSpPr>
                <p:nvPr/>
              </p:nvSpPr>
              <p:spPr bwMode="auto">
                <a:xfrm>
                  <a:off x="489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97" name="Rectangle 1914"/>
                <p:cNvSpPr>
                  <a:spLocks noChangeAspect="1" noChangeArrowheads="1"/>
                </p:cNvSpPr>
                <p:nvPr/>
              </p:nvSpPr>
              <p:spPr bwMode="auto">
                <a:xfrm>
                  <a:off x="489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98" name="Rectangle 1915"/>
                <p:cNvSpPr>
                  <a:spLocks noChangeAspect="1" noChangeArrowheads="1"/>
                </p:cNvSpPr>
                <p:nvPr/>
              </p:nvSpPr>
              <p:spPr bwMode="auto">
                <a:xfrm>
                  <a:off x="4961" y="2466"/>
                  <a:ext cx="279" cy="62"/>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30027" name="Group 1916"/>
              <p:cNvGrpSpPr>
                <a:grpSpLocks noChangeAspect="1"/>
              </p:cNvGrpSpPr>
              <p:nvPr/>
            </p:nvGrpSpPr>
            <p:grpSpPr bwMode="auto">
              <a:xfrm>
                <a:off x="4970" y="2583"/>
                <a:ext cx="277" cy="234"/>
                <a:chOff x="4970" y="2583"/>
                <a:chExt cx="277" cy="234"/>
              </a:xfrm>
            </p:grpSpPr>
            <p:sp>
              <p:nvSpPr>
                <p:cNvPr id="994" name="Freeform 1917"/>
                <p:cNvSpPr>
                  <a:spLocks noChangeAspect="1"/>
                </p:cNvSpPr>
                <p:nvPr/>
              </p:nvSpPr>
              <p:spPr bwMode="auto">
                <a:xfrm>
                  <a:off x="4976" y="2598"/>
                  <a:ext cx="261"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995" name="Freeform 1918"/>
                <p:cNvSpPr>
                  <a:spLocks noChangeAspect="1" noEditPoints="1"/>
                </p:cNvSpPr>
                <p:nvPr/>
              </p:nvSpPr>
              <p:spPr bwMode="auto">
                <a:xfrm>
                  <a:off x="4970" y="2584"/>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993" name="Rectangle 1919"/>
              <p:cNvSpPr>
                <a:spLocks noChangeAspect="1" noChangeArrowheads="1"/>
              </p:cNvSpPr>
              <p:nvPr/>
            </p:nvSpPr>
            <p:spPr bwMode="auto">
              <a:xfrm>
                <a:off x="5083" y="2627"/>
                <a:ext cx="21" cy="6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760" name="Rectangle 1920"/>
            <p:cNvSpPr>
              <a:spLocks noChangeAspect="1" noChangeArrowheads="1"/>
            </p:cNvSpPr>
            <p:nvPr/>
          </p:nvSpPr>
          <p:spPr bwMode="auto">
            <a:xfrm>
              <a:off x="7867880" y="3055909"/>
              <a:ext cx="469747" cy="512748"/>
            </a:xfrm>
            <a:prstGeom prst="rect">
              <a:avLst/>
            </a:prstGeom>
            <a:noFill/>
            <a:ln w="9525">
              <a:noFill/>
              <a:miter lim="800000"/>
              <a:headEnd/>
              <a:tailEnd/>
            </a:ln>
          </p:spPr>
          <p:txBody>
            <a:bodyPr/>
            <a:lstStyle/>
            <a:p>
              <a:pPr>
                <a:defRPr/>
              </a:pPr>
              <a:endParaRPr lang="en-US" sz="2800">
                <a:latin typeface="+mn-lt"/>
              </a:endParaRPr>
            </a:p>
          </p:txBody>
        </p:sp>
        <p:sp>
          <p:nvSpPr>
            <p:cNvPr id="761" name="Rectangle 1921"/>
            <p:cNvSpPr>
              <a:spLocks noChangeAspect="1" noChangeArrowheads="1"/>
            </p:cNvSpPr>
            <p:nvPr/>
          </p:nvSpPr>
          <p:spPr bwMode="auto">
            <a:xfrm>
              <a:off x="7952037" y="3119408"/>
              <a:ext cx="275422" cy="133346"/>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762" name="Rectangle 1922"/>
            <p:cNvSpPr>
              <a:spLocks noChangeAspect="1" noChangeArrowheads="1"/>
            </p:cNvSpPr>
            <p:nvPr/>
          </p:nvSpPr>
          <p:spPr bwMode="auto">
            <a:xfrm>
              <a:off x="7945916" y="3316253"/>
              <a:ext cx="293783" cy="133346"/>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grpSp>
          <p:nvGrpSpPr>
            <p:cNvPr id="29788" name="Group 1923"/>
            <p:cNvGrpSpPr>
              <a:grpSpLocks noChangeAspect="1"/>
            </p:cNvGrpSpPr>
            <p:nvPr/>
          </p:nvGrpSpPr>
          <p:grpSpPr bwMode="auto">
            <a:xfrm>
              <a:off x="7772980" y="2205842"/>
              <a:ext cx="609020" cy="879640"/>
              <a:chOff x="4897" y="2429"/>
              <a:chExt cx="431" cy="411"/>
            </a:xfrm>
          </p:grpSpPr>
          <p:sp>
            <p:nvSpPr>
              <p:cNvPr id="988" name="Rectangle 1924"/>
              <p:cNvSpPr>
                <a:spLocks noChangeAspect="1" noChangeArrowheads="1"/>
              </p:cNvSpPr>
              <p:nvPr/>
            </p:nvSpPr>
            <p:spPr bwMode="auto">
              <a:xfrm>
                <a:off x="489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89" name="Rectangle 1925"/>
              <p:cNvSpPr>
                <a:spLocks noChangeAspect="1" noChangeArrowheads="1"/>
              </p:cNvSpPr>
              <p:nvPr/>
            </p:nvSpPr>
            <p:spPr bwMode="auto">
              <a:xfrm>
                <a:off x="489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90" name="Rectangle 1926"/>
              <p:cNvSpPr>
                <a:spLocks noChangeAspect="1" noChangeArrowheads="1"/>
              </p:cNvSpPr>
              <p:nvPr/>
            </p:nvSpPr>
            <p:spPr bwMode="auto">
              <a:xfrm>
                <a:off x="4961" y="2466"/>
                <a:ext cx="279" cy="62"/>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29789" name="Group 1927"/>
            <p:cNvGrpSpPr>
              <a:grpSpLocks noChangeAspect="1"/>
            </p:cNvGrpSpPr>
            <p:nvPr/>
          </p:nvGrpSpPr>
          <p:grpSpPr bwMode="auto">
            <a:xfrm>
              <a:off x="7876132" y="2535439"/>
              <a:ext cx="391412" cy="500817"/>
              <a:chOff x="4970" y="2583"/>
              <a:chExt cx="277" cy="234"/>
            </a:xfrm>
          </p:grpSpPr>
          <p:sp>
            <p:nvSpPr>
              <p:cNvPr id="986" name="Freeform 1928"/>
              <p:cNvSpPr>
                <a:spLocks noChangeAspect="1"/>
              </p:cNvSpPr>
              <p:nvPr/>
            </p:nvSpPr>
            <p:spPr bwMode="auto">
              <a:xfrm>
                <a:off x="4976" y="2595"/>
                <a:ext cx="261"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987" name="Freeform 1929"/>
              <p:cNvSpPr>
                <a:spLocks noChangeAspect="1" noEditPoints="1"/>
              </p:cNvSpPr>
              <p:nvPr/>
            </p:nvSpPr>
            <p:spPr bwMode="auto">
              <a:xfrm>
                <a:off x="4970" y="2583"/>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765" name="Rectangle 1930"/>
            <p:cNvSpPr>
              <a:spLocks noChangeAspect="1" noChangeArrowheads="1"/>
            </p:cNvSpPr>
            <p:nvPr/>
          </p:nvSpPr>
          <p:spPr bwMode="auto">
            <a:xfrm>
              <a:off x="8036193" y="2627296"/>
              <a:ext cx="29073" cy="133346"/>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766" name="Rectangle 1931"/>
            <p:cNvSpPr>
              <a:spLocks noChangeAspect="1" noChangeArrowheads="1"/>
            </p:cNvSpPr>
            <p:nvPr/>
          </p:nvSpPr>
          <p:spPr bwMode="auto">
            <a:xfrm>
              <a:off x="7773012"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67" name="Rectangle 1932"/>
            <p:cNvSpPr>
              <a:spLocks noChangeAspect="1" noChangeArrowheads="1"/>
            </p:cNvSpPr>
            <p:nvPr/>
          </p:nvSpPr>
          <p:spPr bwMode="auto">
            <a:xfrm>
              <a:off x="7773012"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68" name="Rectangle 1933"/>
            <p:cNvSpPr>
              <a:spLocks noChangeAspect="1" noChangeArrowheads="1"/>
            </p:cNvSpPr>
            <p:nvPr/>
          </p:nvSpPr>
          <p:spPr bwMode="auto">
            <a:xfrm>
              <a:off x="7864819" y="2282817"/>
              <a:ext cx="394771" cy="133346"/>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sp>
          <p:nvSpPr>
            <p:cNvPr id="769" name="Rectangle 1934"/>
            <p:cNvSpPr>
              <a:spLocks noChangeAspect="1" noChangeArrowheads="1"/>
            </p:cNvSpPr>
            <p:nvPr/>
          </p:nvSpPr>
          <p:spPr bwMode="auto">
            <a:xfrm>
              <a:off x="7773012"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70" name="Rectangle 1935"/>
            <p:cNvSpPr>
              <a:spLocks noChangeAspect="1" noChangeArrowheads="1"/>
            </p:cNvSpPr>
            <p:nvPr/>
          </p:nvSpPr>
          <p:spPr bwMode="auto">
            <a:xfrm>
              <a:off x="7773012"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71" name="Rectangle 1936"/>
            <p:cNvSpPr>
              <a:spLocks noChangeAspect="1" noChangeArrowheads="1"/>
            </p:cNvSpPr>
            <p:nvPr/>
          </p:nvSpPr>
          <p:spPr bwMode="auto">
            <a:xfrm>
              <a:off x="7864819" y="2282817"/>
              <a:ext cx="403952" cy="133346"/>
            </a:xfrm>
            <a:prstGeom prst="rect">
              <a:avLst/>
            </a:prstGeom>
            <a:noFill/>
            <a:ln w="9525">
              <a:noFill/>
              <a:miter lim="800000"/>
              <a:headEnd/>
              <a:tailEnd/>
            </a:ln>
          </p:spPr>
          <p:txBody>
            <a:bodyPr wrap="none" lIns="0" tIns="0" rIns="0" bIns="0">
              <a:spAutoFit/>
            </a:bodyPr>
            <a:lstStyle/>
            <a:p>
              <a:pPr>
                <a:defRPr/>
              </a:pPr>
              <a:r>
                <a:rPr lang="de-DE" sz="900" b="1">
                  <a:latin typeface="+mn-lt"/>
                </a:rPr>
                <a:t>shipping</a:t>
              </a:r>
            </a:p>
          </p:txBody>
        </p:sp>
        <p:grpSp>
          <p:nvGrpSpPr>
            <p:cNvPr id="29797" name="Group 1937"/>
            <p:cNvGrpSpPr>
              <a:grpSpLocks noChangeAspect="1"/>
            </p:cNvGrpSpPr>
            <p:nvPr/>
          </p:nvGrpSpPr>
          <p:grpSpPr bwMode="auto">
            <a:xfrm>
              <a:off x="7876132" y="2535439"/>
              <a:ext cx="391412" cy="500817"/>
              <a:chOff x="4970" y="2583"/>
              <a:chExt cx="277" cy="234"/>
            </a:xfrm>
          </p:grpSpPr>
          <p:sp>
            <p:nvSpPr>
              <p:cNvPr id="984" name="Freeform 1938"/>
              <p:cNvSpPr>
                <a:spLocks noChangeAspect="1"/>
              </p:cNvSpPr>
              <p:nvPr/>
            </p:nvSpPr>
            <p:spPr bwMode="auto">
              <a:xfrm>
                <a:off x="4976" y="2595"/>
                <a:ext cx="261"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985" name="Freeform 1939"/>
              <p:cNvSpPr>
                <a:spLocks noChangeAspect="1" noEditPoints="1"/>
              </p:cNvSpPr>
              <p:nvPr/>
            </p:nvSpPr>
            <p:spPr bwMode="auto">
              <a:xfrm>
                <a:off x="4970" y="2583"/>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773" name="Rectangle 1940"/>
            <p:cNvSpPr>
              <a:spLocks noChangeAspect="1" noChangeArrowheads="1"/>
            </p:cNvSpPr>
            <p:nvPr/>
          </p:nvSpPr>
          <p:spPr bwMode="auto">
            <a:xfrm>
              <a:off x="8036193" y="2627296"/>
              <a:ext cx="29073" cy="133346"/>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774" name="Rectangle 1941"/>
            <p:cNvSpPr>
              <a:spLocks noChangeAspect="1" noChangeArrowheads="1"/>
            </p:cNvSpPr>
            <p:nvPr/>
          </p:nvSpPr>
          <p:spPr bwMode="auto">
            <a:xfrm>
              <a:off x="7867880" y="3055909"/>
              <a:ext cx="469747" cy="512748"/>
            </a:xfrm>
            <a:prstGeom prst="rect">
              <a:avLst/>
            </a:prstGeom>
            <a:noFill/>
            <a:ln w="9525">
              <a:noFill/>
              <a:miter lim="800000"/>
              <a:headEnd/>
              <a:tailEnd/>
            </a:ln>
          </p:spPr>
          <p:txBody>
            <a:bodyPr/>
            <a:lstStyle/>
            <a:p>
              <a:pPr>
                <a:defRPr/>
              </a:pPr>
              <a:endParaRPr lang="en-US" sz="2800">
                <a:latin typeface="+mn-lt"/>
              </a:endParaRPr>
            </a:p>
          </p:txBody>
        </p:sp>
        <p:sp>
          <p:nvSpPr>
            <p:cNvPr id="775" name="Rectangle 1942"/>
            <p:cNvSpPr>
              <a:spLocks noChangeAspect="1" noChangeArrowheads="1"/>
            </p:cNvSpPr>
            <p:nvPr/>
          </p:nvSpPr>
          <p:spPr bwMode="auto">
            <a:xfrm>
              <a:off x="7952037" y="3119408"/>
              <a:ext cx="275422" cy="133346"/>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776" name="Rectangle 1943"/>
            <p:cNvSpPr>
              <a:spLocks noChangeAspect="1" noChangeArrowheads="1"/>
            </p:cNvSpPr>
            <p:nvPr/>
          </p:nvSpPr>
          <p:spPr bwMode="auto">
            <a:xfrm>
              <a:off x="7945916" y="3316253"/>
              <a:ext cx="293783" cy="133346"/>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sp>
          <p:nvSpPr>
            <p:cNvPr id="777" name="Rectangle 1944"/>
            <p:cNvSpPr>
              <a:spLocks noChangeAspect="1" noChangeArrowheads="1"/>
            </p:cNvSpPr>
            <p:nvPr/>
          </p:nvSpPr>
          <p:spPr bwMode="auto">
            <a:xfrm>
              <a:off x="4120615" y="3305140"/>
              <a:ext cx="607457"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78" name="Rectangle 1945"/>
            <p:cNvSpPr>
              <a:spLocks noChangeAspect="1" noChangeArrowheads="1"/>
            </p:cNvSpPr>
            <p:nvPr/>
          </p:nvSpPr>
          <p:spPr bwMode="auto">
            <a:xfrm>
              <a:off x="4223133" y="3406737"/>
              <a:ext cx="402422" cy="131759"/>
            </a:xfrm>
            <a:prstGeom prst="rect">
              <a:avLst/>
            </a:prstGeom>
            <a:noFill/>
            <a:ln w="9525">
              <a:noFill/>
              <a:miter lim="800000"/>
              <a:headEnd/>
              <a:tailEnd/>
            </a:ln>
          </p:spPr>
          <p:txBody>
            <a:bodyPr wrap="none" lIns="0" tIns="0" rIns="0" bIns="0">
              <a:spAutoFit/>
            </a:bodyPr>
            <a:lstStyle/>
            <a:p>
              <a:pPr>
                <a:defRPr/>
              </a:pPr>
              <a:r>
                <a:rPr lang="de-DE" sz="900">
                  <a:latin typeface="+mn-lt"/>
                </a:rPr>
                <a:t>Z/T: 39 S</a:t>
              </a:r>
              <a:endParaRPr lang="de-DE" sz="900" b="1">
                <a:latin typeface="+mn-lt"/>
              </a:endParaRPr>
            </a:p>
          </p:txBody>
        </p:sp>
        <p:sp>
          <p:nvSpPr>
            <p:cNvPr id="779" name="Rectangle 1946"/>
            <p:cNvSpPr>
              <a:spLocks noChangeAspect="1" noChangeArrowheads="1"/>
            </p:cNvSpPr>
            <p:nvPr/>
          </p:nvSpPr>
          <p:spPr bwMode="auto">
            <a:xfrm>
              <a:off x="4120615" y="3667080"/>
              <a:ext cx="607457"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80" name="Rectangle 1947"/>
            <p:cNvSpPr>
              <a:spLocks noChangeAspect="1" noChangeArrowheads="1"/>
            </p:cNvSpPr>
            <p:nvPr/>
          </p:nvSpPr>
          <p:spPr bwMode="auto">
            <a:xfrm>
              <a:off x="4160398" y="3768677"/>
              <a:ext cx="570734" cy="131759"/>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781" name="Rectangle 1948"/>
            <p:cNvSpPr>
              <a:spLocks noChangeAspect="1" noChangeArrowheads="1"/>
            </p:cNvSpPr>
            <p:nvPr/>
          </p:nvSpPr>
          <p:spPr bwMode="auto">
            <a:xfrm>
              <a:off x="4120615" y="4027434"/>
              <a:ext cx="607457"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82" name="Rectangle 1949"/>
            <p:cNvSpPr>
              <a:spLocks noChangeAspect="1" noChangeArrowheads="1"/>
            </p:cNvSpPr>
            <p:nvPr/>
          </p:nvSpPr>
          <p:spPr bwMode="auto">
            <a:xfrm>
              <a:off x="4226193" y="4127443"/>
              <a:ext cx="399362" cy="133346"/>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783" name="Rectangle 1950"/>
            <p:cNvSpPr>
              <a:spLocks noChangeAspect="1" noChangeArrowheads="1"/>
            </p:cNvSpPr>
            <p:nvPr/>
          </p:nvSpPr>
          <p:spPr bwMode="auto">
            <a:xfrm>
              <a:off x="4120615" y="4386199"/>
              <a:ext cx="607457"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84" name="Rectangle 1951"/>
            <p:cNvSpPr>
              <a:spLocks noChangeAspect="1" noChangeArrowheads="1"/>
            </p:cNvSpPr>
            <p:nvPr/>
          </p:nvSpPr>
          <p:spPr bwMode="auto">
            <a:xfrm>
              <a:off x="4189470" y="4487796"/>
              <a:ext cx="474337" cy="131758"/>
            </a:xfrm>
            <a:prstGeom prst="rect">
              <a:avLst/>
            </a:prstGeom>
            <a:noFill/>
            <a:ln w="9525">
              <a:noFill/>
              <a:miter lim="800000"/>
              <a:headEnd/>
              <a:tailEnd/>
            </a:ln>
          </p:spPr>
          <p:txBody>
            <a:bodyPr wrap="none" lIns="0" tIns="0" rIns="0" bIns="0">
              <a:spAutoFit/>
            </a:bodyPr>
            <a:lstStyle/>
            <a:p>
              <a:pPr>
                <a:defRPr/>
              </a:pPr>
              <a:r>
                <a:rPr lang="de-DE" sz="900">
                  <a:latin typeface="+mn-lt"/>
                </a:rPr>
                <a:t>Q: 0,8 % A</a:t>
              </a:r>
              <a:endParaRPr lang="de-DE" sz="900" b="1">
                <a:latin typeface="+mn-lt"/>
              </a:endParaRPr>
            </a:p>
          </p:txBody>
        </p:sp>
        <p:sp>
          <p:nvSpPr>
            <p:cNvPr id="785" name="Rectangle 1952"/>
            <p:cNvSpPr>
              <a:spLocks noChangeAspect="1" noChangeArrowheads="1"/>
            </p:cNvSpPr>
            <p:nvPr/>
          </p:nvSpPr>
          <p:spPr bwMode="auto">
            <a:xfrm>
              <a:off x="4120615" y="4746551"/>
              <a:ext cx="607457"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11" name="Group 1954"/>
            <p:cNvGrpSpPr>
              <a:grpSpLocks noChangeAspect="1"/>
            </p:cNvGrpSpPr>
            <p:nvPr/>
          </p:nvGrpSpPr>
          <p:grpSpPr bwMode="auto">
            <a:xfrm>
              <a:off x="4119040" y="2205842"/>
              <a:ext cx="610433" cy="879640"/>
              <a:chOff x="1810" y="2429"/>
              <a:chExt cx="432" cy="411"/>
            </a:xfrm>
          </p:grpSpPr>
          <p:grpSp>
            <p:nvGrpSpPr>
              <p:cNvPr id="30011" name="Group 1955"/>
              <p:cNvGrpSpPr>
                <a:grpSpLocks noChangeAspect="1"/>
              </p:cNvGrpSpPr>
              <p:nvPr/>
            </p:nvGrpSpPr>
            <p:grpSpPr bwMode="auto">
              <a:xfrm>
                <a:off x="1810" y="2429"/>
                <a:ext cx="432" cy="411"/>
                <a:chOff x="1810" y="2429"/>
                <a:chExt cx="432" cy="411"/>
              </a:xfrm>
            </p:grpSpPr>
            <p:sp>
              <p:nvSpPr>
                <p:cNvPr id="981" name="Rectangle 1956"/>
                <p:cNvSpPr>
                  <a:spLocks noChangeAspect="1" noChangeArrowheads="1"/>
                </p:cNvSpPr>
                <p:nvPr/>
              </p:nvSpPr>
              <p:spPr bwMode="auto">
                <a:xfrm>
                  <a:off x="1810" y="2429"/>
                  <a:ext cx="432"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82" name="Rectangle 1957"/>
                <p:cNvSpPr>
                  <a:spLocks noChangeAspect="1" noChangeArrowheads="1"/>
                </p:cNvSpPr>
                <p:nvPr/>
              </p:nvSpPr>
              <p:spPr bwMode="auto">
                <a:xfrm>
                  <a:off x="1810" y="2429"/>
                  <a:ext cx="432"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83" name="Rectangle 1958"/>
                <p:cNvSpPr>
                  <a:spLocks noChangeAspect="1" noChangeArrowheads="1"/>
                </p:cNvSpPr>
                <p:nvPr/>
              </p:nvSpPr>
              <p:spPr bwMode="auto">
                <a:xfrm>
                  <a:off x="1846"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0012" name="Group 1959"/>
              <p:cNvGrpSpPr>
                <a:grpSpLocks noChangeAspect="1"/>
              </p:cNvGrpSpPr>
              <p:nvPr/>
            </p:nvGrpSpPr>
            <p:grpSpPr bwMode="auto">
              <a:xfrm>
                <a:off x="1845" y="2662"/>
                <a:ext cx="132" cy="117"/>
                <a:chOff x="1845" y="2662"/>
                <a:chExt cx="132" cy="117"/>
              </a:xfrm>
            </p:grpSpPr>
            <p:sp>
              <p:nvSpPr>
                <p:cNvPr id="978" name="Oval 1960"/>
                <p:cNvSpPr>
                  <a:spLocks noChangeAspect="1" noChangeArrowheads="1"/>
                </p:cNvSpPr>
                <p:nvPr/>
              </p:nvSpPr>
              <p:spPr bwMode="auto">
                <a:xfrm>
                  <a:off x="1862"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79" name="Rectangle 1961"/>
                <p:cNvSpPr>
                  <a:spLocks noChangeAspect="1" noChangeArrowheads="1"/>
                </p:cNvSpPr>
                <p:nvPr/>
              </p:nvSpPr>
              <p:spPr bwMode="auto">
                <a:xfrm>
                  <a:off x="1845"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80" name="Oval 1962"/>
                <p:cNvSpPr>
                  <a:spLocks noChangeAspect="1" noChangeArrowheads="1"/>
                </p:cNvSpPr>
                <p:nvPr/>
              </p:nvSpPr>
              <p:spPr bwMode="auto">
                <a:xfrm>
                  <a:off x="1878"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788" name="Rectangle 1963"/>
            <p:cNvSpPr>
              <a:spLocks noChangeAspect="1" noChangeArrowheads="1"/>
            </p:cNvSpPr>
            <p:nvPr/>
          </p:nvSpPr>
          <p:spPr bwMode="auto">
            <a:xfrm>
              <a:off x="4415928" y="2670157"/>
              <a:ext cx="108639" cy="355591"/>
            </a:xfrm>
            <a:prstGeom prst="rect">
              <a:avLst/>
            </a:prstGeom>
            <a:noFill/>
            <a:ln w="9525">
              <a:noFill/>
              <a:miter lim="800000"/>
              <a:headEnd/>
              <a:tailEnd/>
            </a:ln>
          </p:spPr>
          <p:txBody>
            <a:bodyPr/>
            <a:lstStyle/>
            <a:p>
              <a:pPr>
                <a:defRPr/>
              </a:pPr>
              <a:endParaRPr lang="en-US" sz="2800">
                <a:latin typeface="+mn-lt"/>
              </a:endParaRPr>
            </a:p>
          </p:txBody>
        </p:sp>
        <p:sp>
          <p:nvSpPr>
            <p:cNvPr id="789" name="Rectangle 1964"/>
            <p:cNvSpPr>
              <a:spLocks noChangeAspect="1" noChangeArrowheads="1"/>
            </p:cNvSpPr>
            <p:nvPr/>
          </p:nvSpPr>
          <p:spPr bwMode="auto">
            <a:xfrm>
              <a:off x="4415928"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790" name="Rectangle 1967"/>
            <p:cNvSpPr>
              <a:spLocks noChangeAspect="1" noChangeArrowheads="1"/>
            </p:cNvSpPr>
            <p:nvPr/>
          </p:nvSpPr>
          <p:spPr bwMode="auto">
            <a:xfrm>
              <a:off x="4120615" y="3305140"/>
              <a:ext cx="607457"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91" name="Rectangle 1968"/>
            <p:cNvSpPr>
              <a:spLocks noChangeAspect="1" noChangeArrowheads="1"/>
            </p:cNvSpPr>
            <p:nvPr/>
          </p:nvSpPr>
          <p:spPr bwMode="auto">
            <a:xfrm>
              <a:off x="4223133" y="3406737"/>
              <a:ext cx="400892" cy="131759"/>
            </a:xfrm>
            <a:prstGeom prst="rect">
              <a:avLst/>
            </a:prstGeom>
            <a:noFill/>
            <a:ln w="9525">
              <a:noFill/>
              <a:miter lim="800000"/>
              <a:headEnd/>
              <a:tailEnd/>
            </a:ln>
          </p:spPr>
          <p:txBody>
            <a:bodyPr wrap="none" lIns="0" tIns="0" rIns="0" bIns="0">
              <a:spAutoFit/>
            </a:bodyPr>
            <a:lstStyle/>
            <a:p>
              <a:pPr>
                <a:defRPr/>
              </a:pPr>
              <a:r>
                <a:rPr lang="de-DE" sz="900">
                  <a:latin typeface="+mn-lt"/>
                </a:rPr>
                <a:t>C/T: 39 s</a:t>
              </a:r>
              <a:endParaRPr lang="de-DE" sz="900" b="1">
                <a:latin typeface="+mn-lt"/>
              </a:endParaRPr>
            </a:p>
          </p:txBody>
        </p:sp>
        <p:sp>
          <p:nvSpPr>
            <p:cNvPr id="792" name="Rectangle 1969"/>
            <p:cNvSpPr>
              <a:spLocks noChangeAspect="1" noChangeArrowheads="1"/>
            </p:cNvSpPr>
            <p:nvPr/>
          </p:nvSpPr>
          <p:spPr bwMode="auto">
            <a:xfrm>
              <a:off x="4120615" y="3667080"/>
              <a:ext cx="607457"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93" name="Rectangle 1970"/>
            <p:cNvSpPr>
              <a:spLocks noChangeAspect="1" noChangeArrowheads="1"/>
            </p:cNvSpPr>
            <p:nvPr/>
          </p:nvSpPr>
          <p:spPr bwMode="auto">
            <a:xfrm>
              <a:off x="4160398" y="3768677"/>
              <a:ext cx="582975" cy="131759"/>
            </a:xfrm>
            <a:prstGeom prst="rect">
              <a:avLst/>
            </a:prstGeom>
            <a:noFill/>
            <a:ln w="9525">
              <a:noFill/>
              <a:miter lim="800000"/>
              <a:headEnd/>
              <a:tailEnd/>
            </a:ln>
          </p:spPr>
          <p:txBody>
            <a:bodyPr wrap="none" lIns="0" tIns="0" rIns="0" bIns="0">
              <a:spAutoFit/>
            </a:bodyPr>
            <a:lstStyle/>
            <a:p>
              <a:pPr>
                <a:defRPr/>
              </a:pPr>
              <a:r>
                <a:rPr lang="de-DE" sz="900">
                  <a:latin typeface="+mn-lt"/>
                </a:rPr>
                <a:t>C/O: 10 min.</a:t>
              </a:r>
              <a:endParaRPr lang="de-DE" sz="900" b="1">
                <a:latin typeface="+mn-lt"/>
              </a:endParaRPr>
            </a:p>
          </p:txBody>
        </p:sp>
        <p:sp>
          <p:nvSpPr>
            <p:cNvPr id="794" name="Rectangle 1971"/>
            <p:cNvSpPr>
              <a:spLocks noChangeAspect="1" noChangeArrowheads="1"/>
            </p:cNvSpPr>
            <p:nvPr/>
          </p:nvSpPr>
          <p:spPr bwMode="auto">
            <a:xfrm>
              <a:off x="4120615" y="4027434"/>
              <a:ext cx="607457"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95" name="Rectangle 1972"/>
            <p:cNvSpPr>
              <a:spLocks noChangeAspect="1" noChangeArrowheads="1"/>
            </p:cNvSpPr>
            <p:nvPr/>
          </p:nvSpPr>
          <p:spPr bwMode="auto">
            <a:xfrm>
              <a:off x="4114494" y="4127443"/>
              <a:ext cx="604397" cy="133346"/>
            </a:xfrm>
            <a:prstGeom prst="rect">
              <a:avLst/>
            </a:prstGeom>
            <a:noFill/>
            <a:ln w="9525">
              <a:noFill/>
              <a:miter lim="800000"/>
              <a:headEnd/>
              <a:tailEnd/>
            </a:ln>
          </p:spPr>
          <p:txBody>
            <a:bodyPr lIns="0" tIns="0" rIns="0" bIns="0">
              <a:spAutoFit/>
            </a:bodyPr>
            <a:lstStyle/>
            <a:p>
              <a:pPr>
                <a:defRPr/>
              </a:pPr>
              <a:r>
                <a:rPr lang="de-DE" sz="900">
                  <a:latin typeface="+mn-lt"/>
                </a:rPr>
                <a:t>Uptime: 90%</a:t>
              </a:r>
              <a:endParaRPr lang="de-DE" sz="900" b="1">
                <a:latin typeface="+mn-lt"/>
              </a:endParaRPr>
            </a:p>
          </p:txBody>
        </p:sp>
        <p:sp>
          <p:nvSpPr>
            <p:cNvPr id="796" name="Rectangle 1973"/>
            <p:cNvSpPr>
              <a:spLocks noChangeAspect="1" noChangeArrowheads="1"/>
            </p:cNvSpPr>
            <p:nvPr/>
          </p:nvSpPr>
          <p:spPr bwMode="auto">
            <a:xfrm>
              <a:off x="4120615" y="4386199"/>
              <a:ext cx="607457"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797" name="Rectangle 1974"/>
            <p:cNvSpPr>
              <a:spLocks noChangeAspect="1" noChangeArrowheads="1"/>
            </p:cNvSpPr>
            <p:nvPr/>
          </p:nvSpPr>
          <p:spPr bwMode="auto">
            <a:xfrm>
              <a:off x="4189470" y="4487796"/>
              <a:ext cx="362639" cy="131758"/>
            </a:xfrm>
            <a:prstGeom prst="rect">
              <a:avLst/>
            </a:prstGeom>
            <a:noFill/>
            <a:ln w="9525">
              <a:noFill/>
              <a:miter lim="800000"/>
              <a:headEnd/>
              <a:tailEnd/>
            </a:ln>
          </p:spPr>
          <p:txBody>
            <a:bodyPr wrap="none" lIns="0" tIns="0" rIns="0" bIns="0">
              <a:spAutoFit/>
            </a:bodyPr>
            <a:lstStyle/>
            <a:p>
              <a:pPr>
                <a:defRPr/>
              </a:pPr>
              <a:r>
                <a:rPr lang="de-DE" sz="900">
                  <a:latin typeface="+mn-lt"/>
                </a:rPr>
                <a:t>FTY: 0.9</a:t>
              </a:r>
              <a:endParaRPr lang="de-DE" sz="900" b="1">
                <a:latin typeface="+mn-lt"/>
              </a:endParaRPr>
            </a:p>
          </p:txBody>
        </p:sp>
        <p:sp>
          <p:nvSpPr>
            <p:cNvPr id="798" name="Rectangle 1975"/>
            <p:cNvSpPr>
              <a:spLocks noChangeAspect="1" noChangeArrowheads="1"/>
            </p:cNvSpPr>
            <p:nvPr/>
          </p:nvSpPr>
          <p:spPr bwMode="auto">
            <a:xfrm>
              <a:off x="4120615" y="4746551"/>
              <a:ext cx="607457"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23" name="Group 1977"/>
            <p:cNvGrpSpPr>
              <a:grpSpLocks noChangeAspect="1"/>
            </p:cNvGrpSpPr>
            <p:nvPr/>
          </p:nvGrpSpPr>
          <p:grpSpPr bwMode="auto">
            <a:xfrm>
              <a:off x="4119040" y="2205842"/>
              <a:ext cx="610433" cy="879640"/>
              <a:chOff x="1810" y="2429"/>
              <a:chExt cx="432" cy="411"/>
            </a:xfrm>
          </p:grpSpPr>
          <p:sp>
            <p:nvSpPr>
              <p:cNvPr id="973" name="Rectangle 1978"/>
              <p:cNvSpPr>
                <a:spLocks noChangeAspect="1" noChangeArrowheads="1"/>
              </p:cNvSpPr>
              <p:nvPr/>
            </p:nvSpPr>
            <p:spPr bwMode="auto">
              <a:xfrm>
                <a:off x="1810" y="2429"/>
                <a:ext cx="432"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74" name="Rectangle 1979"/>
              <p:cNvSpPr>
                <a:spLocks noChangeAspect="1" noChangeArrowheads="1"/>
              </p:cNvSpPr>
              <p:nvPr/>
            </p:nvSpPr>
            <p:spPr bwMode="auto">
              <a:xfrm>
                <a:off x="1810" y="2429"/>
                <a:ext cx="432"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75" name="Rectangle 1980"/>
              <p:cNvSpPr>
                <a:spLocks noChangeAspect="1" noChangeArrowheads="1"/>
              </p:cNvSpPr>
              <p:nvPr/>
            </p:nvSpPr>
            <p:spPr bwMode="auto">
              <a:xfrm>
                <a:off x="1846"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29824" name="Group 1981"/>
            <p:cNvGrpSpPr>
              <a:grpSpLocks noChangeAspect="1"/>
            </p:cNvGrpSpPr>
            <p:nvPr/>
          </p:nvGrpSpPr>
          <p:grpSpPr bwMode="auto">
            <a:xfrm>
              <a:off x="4168496" y="2704518"/>
              <a:ext cx="186521" cy="250408"/>
              <a:chOff x="1845" y="2662"/>
              <a:chExt cx="132" cy="117"/>
            </a:xfrm>
          </p:grpSpPr>
          <p:sp>
            <p:nvSpPr>
              <p:cNvPr id="970" name="Oval 1982"/>
              <p:cNvSpPr>
                <a:spLocks noChangeAspect="1" noChangeArrowheads="1"/>
              </p:cNvSpPr>
              <p:nvPr/>
            </p:nvSpPr>
            <p:spPr bwMode="auto">
              <a:xfrm>
                <a:off x="1862" y="2681"/>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71" name="Rectangle 1983"/>
              <p:cNvSpPr>
                <a:spLocks noChangeAspect="1" noChangeArrowheads="1"/>
              </p:cNvSpPr>
              <p:nvPr/>
            </p:nvSpPr>
            <p:spPr bwMode="auto">
              <a:xfrm>
                <a:off x="1845"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72" name="Oval 1984"/>
              <p:cNvSpPr>
                <a:spLocks noChangeAspect="1" noChangeArrowheads="1"/>
              </p:cNvSpPr>
              <p:nvPr/>
            </p:nvSpPr>
            <p:spPr bwMode="auto">
              <a:xfrm>
                <a:off x="1878" y="2698"/>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801" name="Rectangle 1985"/>
            <p:cNvSpPr>
              <a:spLocks noChangeAspect="1" noChangeArrowheads="1"/>
            </p:cNvSpPr>
            <p:nvPr/>
          </p:nvSpPr>
          <p:spPr bwMode="auto">
            <a:xfrm>
              <a:off x="4119084" y="2206619"/>
              <a:ext cx="610519"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02" name="Rectangle 1986"/>
            <p:cNvSpPr>
              <a:spLocks noChangeAspect="1" noChangeArrowheads="1"/>
            </p:cNvSpPr>
            <p:nvPr/>
          </p:nvSpPr>
          <p:spPr bwMode="auto">
            <a:xfrm>
              <a:off x="4119084" y="2206619"/>
              <a:ext cx="610519"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03" name="Rectangle 1987"/>
            <p:cNvSpPr>
              <a:spLocks noChangeAspect="1" noChangeArrowheads="1"/>
            </p:cNvSpPr>
            <p:nvPr/>
          </p:nvSpPr>
          <p:spPr bwMode="auto">
            <a:xfrm>
              <a:off x="4169579" y="2276467"/>
              <a:ext cx="517181" cy="133346"/>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sp>
          <p:nvSpPr>
            <p:cNvPr id="804" name="Rectangle 1988"/>
            <p:cNvSpPr>
              <a:spLocks noChangeAspect="1" noChangeArrowheads="1"/>
            </p:cNvSpPr>
            <p:nvPr/>
          </p:nvSpPr>
          <p:spPr bwMode="auto">
            <a:xfrm>
              <a:off x="4119084" y="2206619"/>
              <a:ext cx="610519"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05" name="Rectangle 1989"/>
            <p:cNvSpPr>
              <a:spLocks noChangeAspect="1" noChangeArrowheads="1"/>
            </p:cNvSpPr>
            <p:nvPr/>
          </p:nvSpPr>
          <p:spPr bwMode="auto">
            <a:xfrm>
              <a:off x="4119084" y="2206619"/>
              <a:ext cx="610519"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06" name="Rectangle 1990"/>
            <p:cNvSpPr>
              <a:spLocks noChangeAspect="1" noChangeArrowheads="1"/>
            </p:cNvSpPr>
            <p:nvPr/>
          </p:nvSpPr>
          <p:spPr bwMode="auto">
            <a:xfrm>
              <a:off x="4169579" y="2276467"/>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807" name="Oval 1991"/>
            <p:cNvSpPr>
              <a:spLocks noChangeAspect="1" noChangeArrowheads="1"/>
            </p:cNvSpPr>
            <p:nvPr/>
          </p:nvSpPr>
          <p:spPr bwMode="auto">
            <a:xfrm>
              <a:off x="4192530" y="2744768"/>
              <a:ext cx="137711"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08" name="Rectangle 1992"/>
            <p:cNvSpPr>
              <a:spLocks noChangeAspect="1" noChangeArrowheads="1"/>
            </p:cNvSpPr>
            <p:nvPr/>
          </p:nvSpPr>
          <p:spPr bwMode="auto">
            <a:xfrm>
              <a:off x="416804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09" name="Oval 1993"/>
            <p:cNvSpPr>
              <a:spLocks noChangeAspect="1" noChangeArrowheads="1"/>
            </p:cNvSpPr>
            <p:nvPr/>
          </p:nvSpPr>
          <p:spPr bwMode="auto">
            <a:xfrm>
              <a:off x="4220072" y="2781279"/>
              <a:ext cx="84157"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10" name="Oval 1994"/>
            <p:cNvSpPr>
              <a:spLocks noChangeAspect="1" noChangeArrowheads="1"/>
            </p:cNvSpPr>
            <p:nvPr/>
          </p:nvSpPr>
          <p:spPr bwMode="auto">
            <a:xfrm>
              <a:off x="4192530" y="2744768"/>
              <a:ext cx="137711"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11" name="Rectangle 1995"/>
            <p:cNvSpPr>
              <a:spLocks noChangeAspect="1" noChangeArrowheads="1"/>
            </p:cNvSpPr>
            <p:nvPr/>
          </p:nvSpPr>
          <p:spPr bwMode="auto">
            <a:xfrm>
              <a:off x="416804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12" name="Oval 1996"/>
            <p:cNvSpPr>
              <a:spLocks noChangeAspect="1" noChangeArrowheads="1"/>
            </p:cNvSpPr>
            <p:nvPr/>
          </p:nvSpPr>
          <p:spPr bwMode="auto">
            <a:xfrm>
              <a:off x="4220072" y="2781279"/>
              <a:ext cx="84157"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13" name="Rectangle 1997"/>
            <p:cNvSpPr>
              <a:spLocks noChangeAspect="1" noChangeArrowheads="1"/>
            </p:cNvSpPr>
            <p:nvPr/>
          </p:nvSpPr>
          <p:spPr bwMode="auto">
            <a:xfrm>
              <a:off x="4415928" y="2670157"/>
              <a:ext cx="108639" cy="355591"/>
            </a:xfrm>
            <a:prstGeom prst="rect">
              <a:avLst/>
            </a:prstGeom>
            <a:noFill/>
            <a:ln w="9525">
              <a:noFill/>
              <a:miter lim="800000"/>
              <a:headEnd/>
              <a:tailEnd/>
            </a:ln>
          </p:spPr>
          <p:txBody>
            <a:bodyPr/>
            <a:lstStyle/>
            <a:p>
              <a:pPr>
                <a:defRPr/>
              </a:pPr>
              <a:endParaRPr lang="en-US" sz="2800">
                <a:latin typeface="+mn-lt"/>
              </a:endParaRPr>
            </a:p>
          </p:txBody>
        </p:sp>
        <p:sp>
          <p:nvSpPr>
            <p:cNvPr id="814" name="Rectangle 1998"/>
            <p:cNvSpPr>
              <a:spLocks noChangeAspect="1" noChangeArrowheads="1"/>
            </p:cNvSpPr>
            <p:nvPr/>
          </p:nvSpPr>
          <p:spPr bwMode="auto">
            <a:xfrm>
              <a:off x="4415928"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815" name="Rectangle 2001"/>
            <p:cNvSpPr>
              <a:spLocks noChangeAspect="1" noChangeArrowheads="1"/>
            </p:cNvSpPr>
            <p:nvPr/>
          </p:nvSpPr>
          <p:spPr bwMode="auto">
            <a:xfrm>
              <a:off x="5005025"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16" name="Rectangle 2002"/>
            <p:cNvSpPr>
              <a:spLocks noChangeAspect="1" noChangeArrowheads="1"/>
            </p:cNvSpPr>
            <p:nvPr/>
          </p:nvSpPr>
          <p:spPr bwMode="auto">
            <a:xfrm>
              <a:off x="5110602" y="3406737"/>
              <a:ext cx="400892" cy="131759"/>
            </a:xfrm>
            <a:prstGeom prst="rect">
              <a:avLst/>
            </a:prstGeom>
            <a:noFill/>
            <a:ln w="9525">
              <a:noFill/>
              <a:miter lim="800000"/>
              <a:headEnd/>
              <a:tailEnd/>
            </a:ln>
          </p:spPr>
          <p:txBody>
            <a:bodyPr wrap="none" lIns="0" tIns="0" rIns="0" bIns="0">
              <a:spAutoFit/>
            </a:bodyPr>
            <a:lstStyle/>
            <a:p>
              <a:pPr>
                <a:defRPr/>
              </a:pPr>
              <a:r>
                <a:rPr lang="de-DE" sz="900">
                  <a:latin typeface="+mn-lt"/>
                </a:rPr>
                <a:t>Z/T: 46 S</a:t>
              </a:r>
              <a:endParaRPr lang="de-DE" sz="900" b="1">
                <a:latin typeface="+mn-lt"/>
              </a:endParaRPr>
            </a:p>
          </p:txBody>
        </p:sp>
        <p:sp>
          <p:nvSpPr>
            <p:cNvPr id="817" name="Rectangle 2003"/>
            <p:cNvSpPr>
              <a:spLocks noChangeAspect="1" noChangeArrowheads="1"/>
            </p:cNvSpPr>
            <p:nvPr/>
          </p:nvSpPr>
          <p:spPr bwMode="auto">
            <a:xfrm>
              <a:off x="5005025"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18" name="Rectangle 2004"/>
            <p:cNvSpPr>
              <a:spLocks noChangeAspect="1" noChangeArrowheads="1"/>
            </p:cNvSpPr>
            <p:nvPr/>
          </p:nvSpPr>
          <p:spPr bwMode="auto">
            <a:xfrm>
              <a:off x="5043277" y="3768677"/>
              <a:ext cx="570735" cy="131759"/>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819" name="Rectangle 2005"/>
            <p:cNvSpPr>
              <a:spLocks noChangeAspect="1" noChangeArrowheads="1"/>
            </p:cNvSpPr>
            <p:nvPr/>
          </p:nvSpPr>
          <p:spPr bwMode="auto">
            <a:xfrm>
              <a:off x="5005025"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20" name="Rectangle 2006"/>
            <p:cNvSpPr>
              <a:spLocks noChangeAspect="1" noChangeArrowheads="1"/>
            </p:cNvSpPr>
            <p:nvPr/>
          </p:nvSpPr>
          <p:spPr bwMode="auto">
            <a:xfrm>
              <a:off x="5138145" y="4127443"/>
              <a:ext cx="341217" cy="133346"/>
            </a:xfrm>
            <a:prstGeom prst="rect">
              <a:avLst/>
            </a:prstGeom>
            <a:noFill/>
            <a:ln w="9525">
              <a:noFill/>
              <a:miter lim="800000"/>
              <a:headEnd/>
              <a:tailEnd/>
            </a:ln>
          </p:spPr>
          <p:txBody>
            <a:bodyPr wrap="none" lIns="0" tIns="0" rIns="0" bIns="0">
              <a:spAutoFit/>
            </a:bodyPr>
            <a:lstStyle/>
            <a:p>
              <a:pPr>
                <a:defRPr/>
              </a:pPr>
              <a:r>
                <a:rPr lang="de-DE" sz="900">
                  <a:latin typeface="+mn-lt"/>
                </a:rPr>
                <a:t>V: 80 %</a:t>
              </a:r>
              <a:endParaRPr lang="de-DE" sz="900" b="1">
                <a:latin typeface="+mn-lt"/>
              </a:endParaRPr>
            </a:p>
          </p:txBody>
        </p:sp>
        <p:sp>
          <p:nvSpPr>
            <p:cNvPr id="821" name="Rectangle 2007"/>
            <p:cNvSpPr>
              <a:spLocks noChangeAspect="1" noChangeArrowheads="1"/>
            </p:cNvSpPr>
            <p:nvPr/>
          </p:nvSpPr>
          <p:spPr bwMode="auto">
            <a:xfrm>
              <a:off x="5005025"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22" name="Rectangle 2008"/>
            <p:cNvSpPr>
              <a:spLocks noChangeAspect="1" noChangeArrowheads="1"/>
            </p:cNvSpPr>
            <p:nvPr/>
          </p:nvSpPr>
          <p:spPr bwMode="auto">
            <a:xfrm>
              <a:off x="5073880" y="4487796"/>
              <a:ext cx="472808" cy="131758"/>
            </a:xfrm>
            <a:prstGeom prst="rect">
              <a:avLst/>
            </a:prstGeom>
            <a:noFill/>
            <a:ln w="9525">
              <a:noFill/>
              <a:miter lim="800000"/>
              <a:headEnd/>
              <a:tailEnd/>
            </a:ln>
          </p:spPr>
          <p:txBody>
            <a:bodyPr wrap="none" lIns="0" tIns="0" rIns="0" bIns="0">
              <a:spAutoFit/>
            </a:bodyPr>
            <a:lstStyle/>
            <a:p>
              <a:pPr>
                <a:defRPr/>
              </a:pPr>
              <a:r>
                <a:rPr lang="de-DE" sz="900">
                  <a:latin typeface="+mn-lt"/>
                </a:rPr>
                <a:t>Q: 0,2 % A</a:t>
              </a:r>
              <a:endParaRPr lang="de-DE" sz="900" b="1">
                <a:latin typeface="+mn-lt"/>
              </a:endParaRPr>
            </a:p>
          </p:txBody>
        </p:sp>
        <p:sp>
          <p:nvSpPr>
            <p:cNvPr id="823" name="Rectangle 2009"/>
            <p:cNvSpPr>
              <a:spLocks noChangeAspect="1" noChangeArrowheads="1"/>
            </p:cNvSpPr>
            <p:nvPr/>
          </p:nvSpPr>
          <p:spPr bwMode="auto">
            <a:xfrm>
              <a:off x="5005025"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48" name="Group 2011"/>
            <p:cNvGrpSpPr>
              <a:grpSpLocks noChangeAspect="1"/>
            </p:cNvGrpSpPr>
            <p:nvPr/>
          </p:nvGrpSpPr>
          <p:grpSpPr bwMode="auto">
            <a:xfrm>
              <a:off x="5004033" y="2205842"/>
              <a:ext cx="609020" cy="879640"/>
              <a:chOff x="2653" y="2429"/>
              <a:chExt cx="431" cy="411"/>
            </a:xfrm>
          </p:grpSpPr>
          <p:grpSp>
            <p:nvGrpSpPr>
              <p:cNvPr id="29997" name="Group 2012"/>
              <p:cNvGrpSpPr>
                <a:grpSpLocks noChangeAspect="1"/>
              </p:cNvGrpSpPr>
              <p:nvPr/>
            </p:nvGrpSpPr>
            <p:grpSpPr bwMode="auto">
              <a:xfrm>
                <a:off x="2653" y="2429"/>
                <a:ext cx="431" cy="411"/>
                <a:chOff x="2653" y="2429"/>
                <a:chExt cx="431" cy="411"/>
              </a:xfrm>
            </p:grpSpPr>
            <p:sp>
              <p:nvSpPr>
                <p:cNvPr id="967" name="Rectangle 2013"/>
                <p:cNvSpPr>
                  <a:spLocks noChangeAspect="1" noChangeArrowheads="1"/>
                </p:cNvSpPr>
                <p:nvPr/>
              </p:nvSpPr>
              <p:spPr bwMode="auto">
                <a:xfrm>
                  <a:off x="2653"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68" name="Rectangle 2014"/>
                <p:cNvSpPr>
                  <a:spLocks noChangeAspect="1" noChangeArrowheads="1"/>
                </p:cNvSpPr>
                <p:nvPr/>
              </p:nvSpPr>
              <p:spPr bwMode="auto">
                <a:xfrm>
                  <a:off x="2653"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69" name="Rectangle 2015"/>
                <p:cNvSpPr>
                  <a:spLocks noChangeAspect="1" noChangeArrowheads="1"/>
                </p:cNvSpPr>
                <p:nvPr/>
              </p:nvSpPr>
              <p:spPr bwMode="auto">
                <a:xfrm>
                  <a:off x="2685"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29998" name="Group 2016"/>
              <p:cNvGrpSpPr>
                <a:grpSpLocks noChangeAspect="1"/>
              </p:cNvGrpSpPr>
              <p:nvPr/>
            </p:nvGrpSpPr>
            <p:grpSpPr bwMode="auto">
              <a:xfrm>
                <a:off x="2687" y="2662"/>
                <a:ext cx="132" cy="117"/>
                <a:chOff x="2687" y="2662"/>
                <a:chExt cx="132" cy="117"/>
              </a:xfrm>
            </p:grpSpPr>
            <p:sp>
              <p:nvSpPr>
                <p:cNvPr id="964" name="Oval 2017"/>
                <p:cNvSpPr>
                  <a:spLocks noChangeAspect="1" noChangeArrowheads="1"/>
                </p:cNvSpPr>
                <p:nvPr/>
              </p:nvSpPr>
              <p:spPr bwMode="auto">
                <a:xfrm>
                  <a:off x="2704"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65" name="Rectangle 2018"/>
                <p:cNvSpPr>
                  <a:spLocks noChangeAspect="1" noChangeArrowheads="1"/>
                </p:cNvSpPr>
                <p:nvPr/>
              </p:nvSpPr>
              <p:spPr bwMode="auto">
                <a:xfrm>
                  <a:off x="2680"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66" name="Oval 2019"/>
                <p:cNvSpPr>
                  <a:spLocks noChangeAspect="1" noChangeArrowheads="1"/>
                </p:cNvSpPr>
                <p:nvPr/>
              </p:nvSpPr>
              <p:spPr bwMode="auto">
                <a:xfrm>
                  <a:off x="2720"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826" name="Rectangle 2020"/>
            <p:cNvSpPr>
              <a:spLocks noChangeAspect="1" noChangeArrowheads="1"/>
            </p:cNvSpPr>
            <p:nvPr/>
          </p:nvSpPr>
          <p:spPr bwMode="auto">
            <a:xfrm>
              <a:off x="5300337" y="2670157"/>
              <a:ext cx="107108" cy="355591"/>
            </a:xfrm>
            <a:prstGeom prst="rect">
              <a:avLst/>
            </a:prstGeom>
            <a:noFill/>
            <a:ln w="9525">
              <a:noFill/>
              <a:miter lim="800000"/>
              <a:headEnd/>
              <a:tailEnd/>
            </a:ln>
          </p:spPr>
          <p:txBody>
            <a:bodyPr/>
            <a:lstStyle/>
            <a:p>
              <a:pPr>
                <a:defRPr/>
              </a:pPr>
              <a:endParaRPr lang="en-US" sz="2800">
                <a:latin typeface="+mn-lt"/>
              </a:endParaRPr>
            </a:p>
          </p:txBody>
        </p:sp>
        <p:sp>
          <p:nvSpPr>
            <p:cNvPr id="827" name="Rectangle 2021"/>
            <p:cNvSpPr>
              <a:spLocks noChangeAspect="1" noChangeArrowheads="1"/>
            </p:cNvSpPr>
            <p:nvPr/>
          </p:nvSpPr>
          <p:spPr bwMode="auto">
            <a:xfrm>
              <a:off x="5300337"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828" name="Rectangle 2024"/>
            <p:cNvSpPr>
              <a:spLocks noChangeAspect="1" noChangeArrowheads="1"/>
            </p:cNvSpPr>
            <p:nvPr/>
          </p:nvSpPr>
          <p:spPr bwMode="auto">
            <a:xfrm>
              <a:off x="5005025"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29" name="Rectangle 2025"/>
            <p:cNvSpPr>
              <a:spLocks noChangeAspect="1" noChangeArrowheads="1"/>
            </p:cNvSpPr>
            <p:nvPr/>
          </p:nvSpPr>
          <p:spPr bwMode="auto">
            <a:xfrm>
              <a:off x="5110602" y="3406737"/>
              <a:ext cx="399362" cy="131759"/>
            </a:xfrm>
            <a:prstGeom prst="rect">
              <a:avLst/>
            </a:prstGeom>
            <a:noFill/>
            <a:ln w="9525">
              <a:noFill/>
              <a:miter lim="800000"/>
              <a:headEnd/>
              <a:tailEnd/>
            </a:ln>
          </p:spPr>
          <p:txBody>
            <a:bodyPr wrap="none" lIns="0" tIns="0" rIns="0" bIns="0">
              <a:spAutoFit/>
            </a:bodyPr>
            <a:lstStyle/>
            <a:p>
              <a:pPr>
                <a:defRPr/>
              </a:pPr>
              <a:r>
                <a:rPr lang="de-DE" sz="900">
                  <a:latin typeface="+mn-lt"/>
                </a:rPr>
                <a:t>C/T: 46 s</a:t>
              </a:r>
              <a:endParaRPr lang="de-DE" sz="900" b="1">
                <a:latin typeface="+mn-lt"/>
              </a:endParaRPr>
            </a:p>
          </p:txBody>
        </p:sp>
        <p:sp>
          <p:nvSpPr>
            <p:cNvPr id="830" name="Rectangle 2026"/>
            <p:cNvSpPr>
              <a:spLocks noChangeAspect="1" noChangeArrowheads="1"/>
            </p:cNvSpPr>
            <p:nvPr/>
          </p:nvSpPr>
          <p:spPr bwMode="auto">
            <a:xfrm>
              <a:off x="5005025"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31" name="Rectangle 2027"/>
            <p:cNvSpPr>
              <a:spLocks noChangeAspect="1" noChangeArrowheads="1"/>
            </p:cNvSpPr>
            <p:nvPr/>
          </p:nvSpPr>
          <p:spPr bwMode="auto">
            <a:xfrm>
              <a:off x="5043277" y="3768677"/>
              <a:ext cx="584506" cy="131759"/>
            </a:xfrm>
            <a:prstGeom prst="rect">
              <a:avLst/>
            </a:prstGeom>
            <a:noFill/>
            <a:ln w="9525">
              <a:noFill/>
              <a:miter lim="800000"/>
              <a:headEnd/>
              <a:tailEnd/>
            </a:ln>
          </p:spPr>
          <p:txBody>
            <a:bodyPr wrap="none" lIns="0" tIns="0" rIns="0" bIns="0">
              <a:spAutoFit/>
            </a:bodyPr>
            <a:lstStyle/>
            <a:p>
              <a:pPr>
                <a:defRPr/>
              </a:pPr>
              <a:r>
                <a:rPr lang="de-DE" sz="900">
                  <a:latin typeface="+mn-lt"/>
                </a:rPr>
                <a:t>C/O: 10 min.</a:t>
              </a:r>
              <a:endParaRPr lang="de-DE" sz="900" b="1">
                <a:latin typeface="+mn-lt"/>
              </a:endParaRPr>
            </a:p>
          </p:txBody>
        </p:sp>
        <p:sp>
          <p:nvSpPr>
            <p:cNvPr id="832" name="Rectangle 2028"/>
            <p:cNvSpPr>
              <a:spLocks noChangeAspect="1" noChangeArrowheads="1"/>
            </p:cNvSpPr>
            <p:nvPr/>
          </p:nvSpPr>
          <p:spPr bwMode="auto">
            <a:xfrm>
              <a:off x="5005025"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33" name="Rectangle 2029"/>
            <p:cNvSpPr>
              <a:spLocks noChangeAspect="1" noChangeArrowheads="1"/>
            </p:cNvSpPr>
            <p:nvPr/>
          </p:nvSpPr>
          <p:spPr bwMode="auto">
            <a:xfrm>
              <a:off x="5020326" y="4127443"/>
              <a:ext cx="596747" cy="133346"/>
            </a:xfrm>
            <a:prstGeom prst="rect">
              <a:avLst/>
            </a:prstGeom>
            <a:noFill/>
            <a:ln w="9525">
              <a:noFill/>
              <a:miter lim="800000"/>
              <a:headEnd/>
              <a:tailEnd/>
            </a:ln>
          </p:spPr>
          <p:txBody>
            <a:bodyPr wrap="none" lIns="0" tIns="0" rIns="0" bIns="0">
              <a:spAutoFit/>
            </a:bodyPr>
            <a:lstStyle/>
            <a:p>
              <a:pPr>
                <a:defRPr/>
              </a:pPr>
              <a:r>
                <a:rPr lang="de-DE" sz="900">
                  <a:latin typeface="+mn-lt"/>
                </a:rPr>
                <a:t>Uptime: 80%</a:t>
              </a:r>
              <a:endParaRPr lang="de-DE" sz="900" b="1">
                <a:latin typeface="+mn-lt"/>
              </a:endParaRPr>
            </a:p>
          </p:txBody>
        </p:sp>
        <p:sp>
          <p:nvSpPr>
            <p:cNvPr id="834" name="Rectangle 2030"/>
            <p:cNvSpPr>
              <a:spLocks noChangeAspect="1" noChangeArrowheads="1"/>
            </p:cNvSpPr>
            <p:nvPr/>
          </p:nvSpPr>
          <p:spPr bwMode="auto">
            <a:xfrm>
              <a:off x="5005025"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35" name="Rectangle 2031"/>
            <p:cNvSpPr>
              <a:spLocks noChangeAspect="1" noChangeArrowheads="1"/>
            </p:cNvSpPr>
            <p:nvPr/>
          </p:nvSpPr>
          <p:spPr bwMode="auto">
            <a:xfrm>
              <a:off x="5073880" y="4487796"/>
              <a:ext cx="419253" cy="131758"/>
            </a:xfrm>
            <a:prstGeom prst="rect">
              <a:avLst/>
            </a:prstGeom>
            <a:noFill/>
            <a:ln w="9525">
              <a:noFill/>
              <a:miter lim="800000"/>
              <a:headEnd/>
              <a:tailEnd/>
            </a:ln>
          </p:spPr>
          <p:txBody>
            <a:bodyPr wrap="none" lIns="0" tIns="0" rIns="0" bIns="0">
              <a:spAutoFit/>
            </a:bodyPr>
            <a:lstStyle/>
            <a:p>
              <a:pPr>
                <a:defRPr/>
              </a:pPr>
              <a:r>
                <a:rPr lang="de-DE" sz="900">
                  <a:latin typeface="+mn-lt"/>
                </a:rPr>
                <a:t>FTY: 0.85</a:t>
              </a:r>
              <a:endParaRPr lang="de-DE" sz="900" b="1">
                <a:latin typeface="+mn-lt"/>
              </a:endParaRPr>
            </a:p>
          </p:txBody>
        </p:sp>
        <p:sp>
          <p:nvSpPr>
            <p:cNvPr id="836" name="Rectangle 2032"/>
            <p:cNvSpPr>
              <a:spLocks noChangeAspect="1" noChangeArrowheads="1"/>
            </p:cNvSpPr>
            <p:nvPr/>
          </p:nvSpPr>
          <p:spPr bwMode="auto">
            <a:xfrm>
              <a:off x="5005025"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60" name="Group 2034"/>
            <p:cNvGrpSpPr>
              <a:grpSpLocks noChangeAspect="1"/>
            </p:cNvGrpSpPr>
            <p:nvPr/>
          </p:nvGrpSpPr>
          <p:grpSpPr bwMode="auto">
            <a:xfrm>
              <a:off x="5004033" y="2205842"/>
              <a:ext cx="609020" cy="879640"/>
              <a:chOff x="2653" y="2429"/>
              <a:chExt cx="431" cy="411"/>
            </a:xfrm>
          </p:grpSpPr>
          <p:sp>
            <p:nvSpPr>
              <p:cNvPr id="959" name="Rectangle 2035"/>
              <p:cNvSpPr>
                <a:spLocks noChangeAspect="1" noChangeArrowheads="1"/>
              </p:cNvSpPr>
              <p:nvPr/>
            </p:nvSpPr>
            <p:spPr bwMode="auto">
              <a:xfrm>
                <a:off x="2653"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60" name="Rectangle 2036"/>
              <p:cNvSpPr>
                <a:spLocks noChangeAspect="1" noChangeArrowheads="1"/>
              </p:cNvSpPr>
              <p:nvPr/>
            </p:nvSpPr>
            <p:spPr bwMode="auto">
              <a:xfrm>
                <a:off x="2653"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61" name="Rectangle 2037"/>
              <p:cNvSpPr>
                <a:spLocks noChangeAspect="1" noChangeArrowheads="1"/>
              </p:cNvSpPr>
              <p:nvPr/>
            </p:nvSpPr>
            <p:spPr bwMode="auto">
              <a:xfrm>
                <a:off x="2685" y="2462"/>
                <a:ext cx="366" cy="6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29861" name="Group 2038"/>
            <p:cNvGrpSpPr>
              <a:grpSpLocks noChangeAspect="1"/>
            </p:cNvGrpSpPr>
            <p:nvPr/>
          </p:nvGrpSpPr>
          <p:grpSpPr bwMode="auto">
            <a:xfrm>
              <a:off x="5052077" y="2704518"/>
              <a:ext cx="186521" cy="250408"/>
              <a:chOff x="2687" y="2662"/>
              <a:chExt cx="132" cy="117"/>
            </a:xfrm>
          </p:grpSpPr>
          <p:sp>
            <p:nvSpPr>
              <p:cNvPr id="956" name="Oval 2039"/>
              <p:cNvSpPr>
                <a:spLocks noChangeAspect="1" noChangeArrowheads="1"/>
              </p:cNvSpPr>
              <p:nvPr/>
            </p:nvSpPr>
            <p:spPr bwMode="auto">
              <a:xfrm>
                <a:off x="2707" y="2681"/>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57" name="Rectangle 2040"/>
              <p:cNvSpPr>
                <a:spLocks noChangeAspect="1" noChangeArrowheads="1"/>
              </p:cNvSpPr>
              <p:nvPr/>
            </p:nvSpPr>
            <p:spPr bwMode="auto">
              <a:xfrm>
                <a:off x="2687"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58" name="Oval 2041"/>
              <p:cNvSpPr>
                <a:spLocks noChangeAspect="1" noChangeArrowheads="1"/>
              </p:cNvSpPr>
              <p:nvPr/>
            </p:nvSpPr>
            <p:spPr bwMode="auto">
              <a:xfrm>
                <a:off x="2723" y="2698"/>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839" name="Rectangle 2042"/>
            <p:cNvSpPr>
              <a:spLocks noChangeAspect="1" noChangeArrowheads="1"/>
            </p:cNvSpPr>
            <p:nvPr/>
          </p:nvSpPr>
          <p:spPr bwMode="auto">
            <a:xfrm>
              <a:off x="5003494"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40" name="Rectangle 2043"/>
            <p:cNvSpPr>
              <a:spLocks noChangeAspect="1" noChangeArrowheads="1"/>
            </p:cNvSpPr>
            <p:nvPr/>
          </p:nvSpPr>
          <p:spPr bwMode="auto">
            <a:xfrm>
              <a:off x="5003494"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41" name="Rectangle 2044"/>
            <p:cNvSpPr>
              <a:spLocks noChangeAspect="1" noChangeArrowheads="1"/>
            </p:cNvSpPr>
            <p:nvPr/>
          </p:nvSpPr>
          <p:spPr bwMode="auto">
            <a:xfrm>
              <a:off x="5055518" y="2276467"/>
              <a:ext cx="517181" cy="133346"/>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sp>
          <p:nvSpPr>
            <p:cNvPr id="842" name="Rectangle 2045"/>
            <p:cNvSpPr>
              <a:spLocks noChangeAspect="1" noChangeArrowheads="1"/>
            </p:cNvSpPr>
            <p:nvPr/>
          </p:nvSpPr>
          <p:spPr bwMode="auto">
            <a:xfrm>
              <a:off x="5003494"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43" name="Rectangle 2046"/>
            <p:cNvSpPr>
              <a:spLocks noChangeAspect="1" noChangeArrowheads="1"/>
            </p:cNvSpPr>
            <p:nvPr/>
          </p:nvSpPr>
          <p:spPr bwMode="auto">
            <a:xfrm>
              <a:off x="5003494"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44" name="Rectangle 2047"/>
            <p:cNvSpPr>
              <a:spLocks noChangeAspect="1" noChangeArrowheads="1"/>
            </p:cNvSpPr>
            <p:nvPr/>
          </p:nvSpPr>
          <p:spPr bwMode="auto">
            <a:xfrm>
              <a:off x="5055518" y="2276467"/>
              <a:ext cx="426904" cy="133346"/>
            </a:xfrm>
            <a:prstGeom prst="rect">
              <a:avLst/>
            </a:prstGeom>
            <a:noFill/>
            <a:ln w="9525">
              <a:noFill/>
              <a:miter lim="800000"/>
              <a:headEnd/>
              <a:tailEnd/>
            </a:ln>
          </p:spPr>
          <p:txBody>
            <a:bodyPr wrap="none" lIns="0" tIns="0" rIns="0" bIns="0">
              <a:spAutoFit/>
            </a:bodyPr>
            <a:lstStyle/>
            <a:p>
              <a:pPr>
                <a:defRPr/>
              </a:pPr>
              <a:r>
                <a:rPr lang="de-DE" sz="900" b="1">
                  <a:latin typeface="+mn-lt"/>
                </a:rPr>
                <a:t>  welding</a:t>
              </a:r>
            </a:p>
          </p:txBody>
        </p:sp>
        <p:sp>
          <p:nvSpPr>
            <p:cNvPr id="845" name="Oval 2048"/>
            <p:cNvSpPr>
              <a:spLocks noChangeAspect="1" noChangeArrowheads="1"/>
            </p:cNvSpPr>
            <p:nvPr/>
          </p:nvSpPr>
          <p:spPr bwMode="auto">
            <a:xfrm>
              <a:off x="5075410" y="2744768"/>
              <a:ext cx="139240"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46" name="Rectangle 2049"/>
            <p:cNvSpPr>
              <a:spLocks noChangeAspect="1" noChangeArrowheads="1"/>
            </p:cNvSpPr>
            <p:nvPr/>
          </p:nvSpPr>
          <p:spPr bwMode="auto">
            <a:xfrm>
              <a:off x="505245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47" name="Oval 2050"/>
            <p:cNvSpPr>
              <a:spLocks noChangeAspect="1" noChangeArrowheads="1"/>
            </p:cNvSpPr>
            <p:nvPr/>
          </p:nvSpPr>
          <p:spPr bwMode="auto">
            <a:xfrm>
              <a:off x="5102952" y="2781279"/>
              <a:ext cx="84156"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48" name="Oval 2051"/>
            <p:cNvSpPr>
              <a:spLocks noChangeAspect="1" noChangeArrowheads="1"/>
            </p:cNvSpPr>
            <p:nvPr/>
          </p:nvSpPr>
          <p:spPr bwMode="auto">
            <a:xfrm>
              <a:off x="5075410" y="2744768"/>
              <a:ext cx="139240"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49" name="Rectangle 2052"/>
            <p:cNvSpPr>
              <a:spLocks noChangeAspect="1" noChangeArrowheads="1"/>
            </p:cNvSpPr>
            <p:nvPr/>
          </p:nvSpPr>
          <p:spPr bwMode="auto">
            <a:xfrm>
              <a:off x="5052458"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50" name="Oval 2053"/>
            <p:cNvSpPr>
              <a:spLocks noChangeAspect="1" noChangeArrowheads="1"/>
            </p:cNvSpPr>
            <p:nvPr/>
          </p:nvSpPr>
          <p:spPr bwMode="auto">
            <a:xfrm>
              <a:off x="5102952" y="2781279"/>
              <a:ext cx="84156"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51" name="Rectangle 2054"/>
            <p:cNvSpPr>
              <a:spLocks noChangeAspect="1" noChangeArrowheads="1"/>
            </p:cNvSpPr>
            <p:nvPr/>
          </p:nvSpPr>
          <p:spPr bwMode="auto">
            <a:xfrm>
              <a:off x="5300337" y="2670157"/>
              <a:ext cx="107108" cy="355591"/>
            </a:xfrm>
            <a:prstGeom prst="rect">
              <a:avLst/>
            </a:prstGeom>
            <a:noFill/>
            <a:ln w="9525">
              <a:noFill/>
              <a:miter lim="800000"/>
              <a:headEnd/>
              <a:tailEnd/>
            </a:ln>
          </p:spPr>
          <p:txBody>
            <a:bodyPr/>
            <a:lstStyle/>
            <a:p>
              <a:pPr>
                <a:defRPr/>
              </a:pPr>
              <a:endParaRPr lang="en-US" sz="2800">
                <a:latin typeface="+mn-lt"/>
              </a:endParaRPr>
            </a:p>
          </p:txBody>
        </p:sp>
        <p:sp>
          <p:nvSpPr>
            <p:cNvPr id="852" name="Rectangle 2055"/>
            <p:cNvSpPr>
              <a:spLocks noChangeAspect="1" noChangeArrowheads="1"/>
            </p:cNvSpPr>
            <p:nvPr/>
          </p:nvSpPr>
          <p:spPr bwMode="auto">
            <a:xfrm>
              <a:off x="5300337" y="2682856"/>
              <a:ext cx="56615"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853" name="Rectangle 2058"/>
            <p:cNvSpPr>
              <a:spLocks noChangeAspect="1" noChangeArrowheads="1"/>
            </p:cNvSpPr>
            <p:nvPr/>
          </p:nvSpPr>
          <p:spPr bwMode="auto">
            <a:xfrm>
              <a:off x="5936867"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54" name="Rectangle 2059"/>
            <p:cNvSpPr>
              <a:spLocks noChangeAspect="1" noChangeArrowheads="1"/>
            </p:cNvSpPr>
            <p:nvPr/>
          </p:nvSpPr>
          <p:spPr bwMode="auto">
            <a:xfrm>
              <a:off x="6039386" y="3406737"/>
              <a:ext cx="400892" cy="131759"/>
            </a:xfrm>
            <a:prstGeom prst="rect">
              <a:avLst/>
            </a:prstGeom>
            <a:noFill/>
            <a:ln w="9525">
              <a:noFill/>
              <a:miter lim="800000"/>
              <a:headEnd/>
              <a:tailEnd/>
            </a:ln>
          </p:spPr>
          <p:txBody>
            <a:bodyPr wrap="none" lIns="0" tIns="0" rIns="0" bIns="0">
              <a:spAutoFit/>
            </a:bodyPr>
            <a:lstStyle/>
            <a:p>
              <a:pPr>
                <a:defRPr/>
              </a:pPr>
              <a:r>
                <a:rPr lang="de-DE" sz="900">
                  <a:latin typeface="+mn-lt"/>
                </a:rPr>
                <a:t>Z/T: 62 S</a:t>
              </a:r>
              <a:endParaRPr lang="de-DE" sz="900" b="1">
                <a:latin typeface="+mn-lt"/>
              </a:endParaRPr>
            </a:p>
          </p:txBody>
        </p:sp>
        <p:sp>
          <p:nvSpPr>
            <p:cNvPr id="855" name="Rectangle 2060"/>
            <p:cNvSpPr>
              <a:spLocks noChangeAspect="1" noChangeArrowheads="1"/>
            </p:cNvSpPr>
            <p:nvPr/>
          </p:nvSpPr>
          <p:spPr bwMode="auto">
            <a:xfrm>
              <a:off x="5936867"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56" name="Rectangle 2061"/>
            <p:cNvSpPr>
              <a:spLocks noChangeAspect="1" noChangeArrowheads="1"/>
            </p:cNvSpPr>
            <p:nvPr/>
          </p:nvSpPr>
          <p:spPr bwMode="auto">
            <a:xfrm>
              <a:off x="6001133" y="3768677"/>
              <a:ext cx="514120" cy="131759"/>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857" name="Rectangle 2062"/>
            <p:cNvSpPr>
              <a:spLocks noChangeAspect="1" noChangeArrowheads="1"/>
            </p:cNvSpPr>
            <p:nvPr/>
          </p:nvSpPr>
          <p:spPr bwMode="auto">
            <a:xfrm>
              <a:off x="5936867"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58" name="Rectangle 2063"/>
            <p:cNvSpPr>
              <a:spLocks noChangeAspect="1" noChangeArrowheads="1"/>
            </p:cNvSpPr>
            <p:nvPr/>
          </p:nvSpPr>
          <p:spPr bwMode="auto">
            <a:xfrm>
              <a:off x="6042446" y="4127443"/>
              <a:ext cx="397831" cy="133346"/>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859" name="Rectangle 2064"/>
            <p:cNvSpPr>
              <a:spLocks noChangeAspect="1" noChangeArrowheads="1"/>
            </p:cNvSpPr>
            <p:nvPr/>
          </p:nvSpPr>
          <p:spPr bwMode="auto">
            <a:xfrm>
              <a:off x="5936867"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60" name="Rectangle 2065"/>
            <p:cNvSpPr>
              <a:spLocks noChangeAspect="1" noChangeArrowheads="1"/>
            </p:cNvSpPr>
            <p:nvPr/>
          </p:nvSpPr>
          <p:spPr bwMode="auto">
            <a:xfrm>
              <a:off x="6004193" y="4487796"/>
              <a:ext cx="472808" cy="131758"/>
            </a:xfrm>
            <a:prstGeom prst="rect">
              <a:avLst/>
            </a:prstGeom>
            <a:noFill/>
            <a:ln w="9525">
              <a:noFill/>
              <a:miter lim="800000"/>
              <a:headEnd/>
              <a:tailEnd/>
            </a:ln>
          </p:spPr>
          <p:txBody>
            <a:bodyPr wrap="none" lIns="0" tIns="0" rIns="0" bIns="0">
              <a:spAutoFit/>
            </a:bodyPr>
            <a:lstStyle/>
            <a:p>
              <a:pPr>
                <a:defRPr/>
              </a:pPr>
              <a:r>
                <a:rPr lang="de-DE" sz="900">
                  <a:latin typeface="+mn-lt"/>
                </a:rPr>
                <a:t>Q: 1,2 % A</a:t>
              </a:r>
              <a:endParaRPr lang="de-DE" sz="900" b="1">
                <a:latin typeface="+mn-lt"/>
              </a:endParaRPr>
            </a:p>
          </p:txBody>
        </p:sp>
        <p:sp>
          <p:nvSpPr>
            <p:cNvPr id="861" name="Rectangle 2066"/>
            <p:cNvSpPr>
              <a:spLocks noChangeAspect="1" noChangeArrowheads="1"/>
            </p:cNvSpPr>
            <p:nvPr/>
          </p:nvSpPr>
          <p:spPr bwMode="auto">
            <a:xfrm>
              <a:off x="5936867"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85" name="Group 2068"/>
            <p:cNvGrpSpPr>
              <a:grpSpLocks noChangeAspect="1"/>
            </p:cNvGrpSpPr>
            <p:nvPr/>
          </p:nvGrpSpPr>
          <p:grpSpPr bwMode="auto">
            <a:xfrm>
              <a:off x="5934723" y="2205842"/>
              <a:ext cx="609020" cy="879640"/>
              <a:chOff x="3477" y="2429"/>
              <a:chExt cx="431" cy="411"/>
            </a:xfrm>
          </p:grpSpPr>
          <p:grpSp>
            <p:nvGrpSpPr>
              <p:cNvPr id="29983" name="Group 2069"/>
              <p:cNvGrpSpPr>
                <a:grpSpLocks noChangeAspect="1"/>
              </p:cNvGrpSpPr>
              <p:nvPr/>
            </p:nvGrpSpPr>
            <p:grpSpPr bwMode="auto">
              <a:xfrm>
                <a:off x="3477" y="2429"/>
                <a:ext cx="431" cy="411"/>
                <a:chOff x="3477" y="2429"/>
                <a:chExt cx="431" cy="411"/>
              </a:xfrm>
            </p:grpSpPr>
            <p:sp>
              <p:nvSpPr>
                <p:cNvPr id="953" name="Rectangle 2070"/>
                <p:cNvSpPr>
                  <a:spLocks noChangeAspect="1" noChangeArrowheads="1"/>
                </p:cNvSpPr>
                <p:nvPr/>
              </p:nvSpPr>
              <p:spPr bwMode="auto">
                <a:xfrm>
                  <a:off x="347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54" name="Rectangle 2071"/>
                <p:cNvSpPr>
                  <a:spLocks noChangeAspect="1" noChangeArrowheads="1"/>
                </p:cNvSpPr>
                <p:nvPr/>
              </p:nvSpPr>
              <p:spPr bwMode="auto">
                <a:xfrm>
                  <a:off x="347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55" name="Rectangle 2072"/>
                <p:cNvSpPr>
                  <a:spLocks noChangeAspect="1" noChangeArrowheads="1"/>
                </p:cNvSpPr>
                <p:nvPr/>
              </p:nvSpPr>
              <p:spPr bwMode="auto">
                <a:xfrm>
                  <a:off x="3536" y="2462"/>
                  <a:ext cx="342" cy="62"/>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29984" name="Group 2073"/>
              <p:cNvGrpSpPr>
                <a:grpSpLocks noChangeAspect="1"/>
              </p:cNvGrpSpPr>
              <p:nvPr/>
            </p:nvGrpSpPr>
            <p:grpSpPr bwMode="auto">
              <a:xfrm>
                <a:off x="3511" y="2662"/>
                <a:ext cx="132" cy="117"/>
                <a:chOff x="3511" y="2662"/>
                <a:chExt cx="132" cy="117"/>
              </a:xfrm>
            </p:grpSpPr>
            <p:sp>
              <p:nvSpPr>
                <p:cNvPr id="950" name="Oval 2074"/>
                <p:cNvSpPr>
                  <a:spLocks noChangeAspect="1" noChangeArrowheads="1"/>
                </p:cNvSpPr>
                <p:nvPr/>
              </p:nvSpPr>
              <p:spPr bwMode="auto">
                <a:xfrm>
                  <a:off x="3528" y="2682"/>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51" name="Rectangle 2075"/>
                <p:cNvSpPr>
                  <a:spLocks noChangeAspect="1" noChangeArrowheads="1"/>
                </p:cNvSpPr>
                <p:nvPr/>
              </p:nvSpPr>
              <p:spPr bwMode="auto">
                <a:xfrm>
                  <a:off x="351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52" name="Oval 2076"/>
                <p:cNvSpPr>
                  <a:spLocks noChangeAspect="1" noChangeArrowheads="1"/>
                </p:cNvSpPr>
                <p:nvPr/>
              </p:nvSpPr>
              <p:spPr bwMode="auto">
                <a:xfrm>
                  <a:off x="3547" y="2699"/>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864" name="Rectangle 2077"/>
            <p:cNvSpPr>
              <a:spLocks noChangeAspect="1" noChangeArrowheads="1"/>
            </p:cNvSpPr>
            <p:nvPr/>
          </p:nvSpPr>
          <p:spPr bwMode="auto">
            <a:xfrm>
              <a:off x="6232181" y="2670157"/>
              <a:ext cx="108638" cy="355591"/>
            </a:xfrm>
            <a:prstGeom prst="rect">
              <a:avLst/>
            </a:prstGeom>
            <a:noFill/>
            <a:ln w="9525">
              <a:noFill/>
              <a:miter lim="800000"/>
              <a:headEnd/>
              <a:tailEnd/>
            </a:ln>
          </p:spPr>
          <p:txBody>
            <a:bodyPr/>
            <a:lstStyle/>
            <a:p>
              <a:pPr>
                <a:defRPr/>
              </a:pPr>
              <a:endParaRPr lang="en-US" sz="2800">
                <a:latin typeface="+mn-lt"/>
              </a:endParaRPr>
            </a:p>
          </p:txBody>
        </p:sp>
        <p:sp>
          <p:nvSpPr>
            <p:cNvPr id="865" name="Rectangle 2078"/>
            <p:cNvSpPr>
              <a:spLocks noChangeAspect="1" noChangeArrowheads="1"/>
            </p:cNvSpPr>
            <p:nvPr/>
          </p:nvSpPr>
          <p:spPr bwMode="auto">
            <a:xfrm>
              <a:off x="6232181" y="2682856"/>
              <a:ext cx="55084"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866" name="Rectangle 2081"/>
            <p:cNvSpPr>
              <a:spLocks noChangeAspect="1" noChangeArrowheads="1"/>
            </p:cNvSpPr>
            <p:nvPr/>
          </p:nvSpPr>
          <p:spPr bwMode="auto">
            <a:xfrm>
              <a:off x="5936867" y="3305140"/>
              <a:ext cx="60592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67" name="Rectangle 2082"/>
            <p:cNvSpPr>
              <a:spLocks noChangeAspect="1" noChangeArrowheads="1"/>
            </p:cNvSpPr>
            <p:nvPr/>
          </p:nvSpPr>
          <p:spPr bwMode="auto">
            <a:xfrm>
              <a:off x="6039386" y="3406737"/>
              <a:ext cx="399361" cy="131759"/>
            </a:xfrm>
            <a:prstGeom prst="rect">
              <a:avLst/>
            </a:prstGeom>
            <a:noFill/>
            <a:ln w="9525">
              <a:noFill/>
              <a:miter lim="800000"/>
              <a:headEnd/>
              <a:tailEnd/>
            </a:ln>
          </p:spPr>
          <p:txBody>
            <a:bodyPr wrap="none" lIns="0" tIns="0" rIns="0" bIns="0">
              <a:spAutoFit/>
            </a:bodyPr>
            <a:lstStyle/>
            <a:p>
              <a:pPr>
                <a:defRPr/>
              </a:pPr>
              <a:r>
                <a:rPr lang="de-DE" sz="900">
                  <a:latin typeface="+mn-lt"/>
                </a:rPr>
                <a:t>C/T: 62 s</a:t>
              </a:r>
              <a:endParaRPr lang="de-DE" sz="900" b="1">
                <a:latin typeface="+mn-lt"/>
              </a:endParaRPr>
            </a:p>
          </p:txBody>
        </p:sp>
        <p:sp>
          <p:nvSpPr>
            <p:cNvPr id="868" name="Rectangle 2083"/>
            <p:cNvSpPr>
              <a:spLocks noChangeAspect="1" noChangeArrowheads="1"/>
            </p:cNvSpPr>
            <p:nvPr/>
          </p:nvSpPr>
          <p:spPr bwMode="auto">
            <a:xfrm>
              <a:off x="5936867" y="3667080"/>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69" name="Rectangle 2084"/>
            <p:cNvSpPr>
              <a:spLocks noChangeAspect="1" noChangeArrowheads="1"/>
            </p:cNvSpPr>
            <p:nvPr/>
          </p:nvSpPr>
          <p:spPr bwMode="auto">
            <a:xfrm>
              <a:off x="6001133" y="3768677"/>
              <a:ext cx="526361" cy="131759"/>
            </a:xfrm>
            <a:prstGeom prst="rect">
              <a:avLst/>
            </a:prstGeom>
            <a:noFill/>
            <a:ln w="9525">
              <a:noFill/>
              <a:miter lim="800000"/>
              <a:headEnd/>
              <a:tailEnd/>
            </a:ln>
          </p:spPr>
          <p:txBody>
            <a:bodyPr wrap="none" lIns="0" tIns="0" rIns="0" bIns="0">
              <a:spAutoFit/>
            </a:bodyPr>
            <a:lstStyle/>
            <a:p>
              <a:pPr>
                <a:defRPr/>
              </a:pPr>
              <a:r>
                <a:rPr lang="de-DE" sz="900">
                  <a:latin typeface="+mn-lt"/>
                </a:rPr>
                <a:t>C/O: 0 min.</a:t>
              </a:r>
              <a:endParaRPr lang="de-DE" sz="900" b="1">
                <a:latin typeface="+mn-lt"/>
              </a:endParaRPr>
            </a:p>
          </p:txBody>
        </p:sp>
        <p:sp>
          <p:nvSpPr>
            <p:cNvPr id="870" name="Rectangle 2085"/>
            <p:cNvSpPr>
              <a:spLocks noChangeAspect="1" noChangeArrowheads="1"/>
            </p:cNvSpPr>
            <p:nvPr/>
          </p:nvSpPr>
          <p:spPr bwMode="auto">
            <a:xfrm>
              <a:off x="5936867" y="4027434"/>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71" name="Rectangle 2086"/>
            <p:cNvSpPr>
              <a:spLocks noChangeAspect="1" noChangeArrowheads="1"/>
            </p:cNvSpPr>
            <p:nvPr/>
          </p:nvSpPr>
          <p:spPr bwMode="auto">
            <a:xfrm>
              <a:off x="5978181" y="4127443"/>
              <a:ext cx="572265" cy="133346"/>
            </a:xfrm>
            <a:prstGeom prst="rect">
              <a:avLst/>
            </a:prstGeom>
            <a:noFill/>
            <a:ln w="9525">
              <a:noFill/>
              <a:miter lim="800000"/>
              <a:headEnd/>
              <a:tailEnd/>
            </a:ln>
          </p:spPr>
          <p:txBody>
            <a:bodyPr wrap="none" lIns="0" tIns="0" rIns="0" bIns="0">
              <a:spAutoFit/>
            </a:bodyPr>
            <a:lstStyle/>
            <a:p>
              <a:pPr>
                <a:defRPr/>
              </a:pPr>
              <a:r>
                <a:rPr lang="de-DE" sz="900">
                  <a:latin typeface="+mn-lt"/>
                </a:rPr>
                <a:t>Uptime:95%</a:t>
              </a:r>
              <a:endParaRPr lang="de-DE" sz="900" b="1">
                <a:latin typeface="+mn-lt"/>
              </a:endParaRPr>
            </a:p>
          </p:txBody>
        </p:sp>
        <p:sp>
          <p:nvSpPr>
            <p:cNvPr id="872" name="Rectangle 2087"/>
            <p:cNvSpPr>
              <a:spLocks noChangeAspect="1" noChangeArrowheads="1"/>
            </p:cNvSpPr>
            <p:nvPr/>
          </p:nvSpPr>
          <p:spPr bwMode="auto">
            <a:xfrm>
              <a:off x="5936867" y="4386199"/>
              <a:ext cx="60592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73" name="Rectangle 2088"/>
            <p:cNvSpPr>
              <a:spLocks noChangeAspect="1" noChangeArrowheads="1"/>
            </p:cNvSpPr>
            <p:nvPr/>
          </p:nvSpPr>
          <p:spPr bwMode="auto">
            <a:xfrm>
              <a:off x="6004193" y="4487796"/>
              <a:ext cx="419253" cy="131758"/>
            </a:xfrm>
            <a:prstGeom prst="rect">
              <a:avLst/>
            </a:prstGeom>
            <a:noFill/>
            <a:ln w="9525">
              <a:noFill/>
              <a:miter lim="800000"/>
              <a:headEnd/>
              <a:tailEnd/>
            </a:ln>
          </p:spPr>
          <p:txBody>
            <a:bodyPr wrap="none" lIns="0" tIns="0" rIns="0" bIns="0">
              <a:spAutoFit/>
            </a:bodyPr>
            <a:lstStyle/>
            <a:p>
              <a:pPr>
                <a:defRPr/>
              </a:pPr>
              <a:r>
                <a:rPr lang="de-DE" sz="900">
                  <a:latin typeface="+mn-lt"/>
                </a:rPr>
                <a:t>FTY: 0.95</a:t>
              </a:r>
              <a:endParaRPr lang="de-DE" sz="900" b="1">
                <a:latin typeface="+mn-lt"/>
              </a:endParaRPr>
            </a:p>
          </p:txBody>
        </p:sp>
        <p:sp>
          <p:nvSpPr>
            <p:cNvPr id="874" name="Rectangle 2089"/>
            <p:cNvSpPr>
              <a:spLocks noChangeAspect="1" noChangeArrowheads="1"/>
            </p:cNvSpPr>
            <p:nvPr/>
          </p:nvSpPr>
          <p:spPr bwMode="auto">
            <a:xfrm>
              <a:off x="5936867" y="4746551"/>
              <a:ext cx="60592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897" name="Group 2091"/>
            <p:cNvGrpSpPr>
              <a:grpSpLocks noChangeAspect="1"/>
            </p:cNvGrpSpPr>
            <p:nvPr/>
          </p:nvGrpSpPr>
          <p:grpSpPr bwMode="auto">
            <a:xfrm>
              <a:off x="5934723" y="2205842"/>
              <a:ext cx="609020" cy="879640"/>
              <a:chOff x="3477" y="2429"/>
              <a:chExt cx="431" cy="411"/>
            </a:xfrm>
          </p:grpSpPr>
          <p:sp>
            <p:nvSpPr>
              <p:cNvPr id="945" name="Rectangle 2092"/>
              <p:cNvSpPr>
                <a:spLocks noChangeAspect="1" noChangeArrowheads="1"/>
              </p:cNvSpPr>
              <p:nvPr/>
            </p:nvSpPr>
            <p:spPr bwMode="auto">
              <a:xfrm>
                <a:off x="3477"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46" name="Rectangle 2093"/>
              <p:cNvSpPr>
                <a:spLocks noChangeAspect="1" noChangeArrowheads="1"/>
              </p:cNvSpPr>
              <p:nvPr/>
            </p:nvSpPr>
            <p:spPr bwMode="auto">
              <a:xfrm>
                <a:off x="347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47" name="Rectangle 2094"/>
              <p:cNvSpPr>
                <a:spLocks noChangeAspect="1" noChangeArrowheads="1"/>
              </p:cNvSpPr>
              <p:nvPr/>
            </p:nvSpPr>
            <p:spPr bwMode="auto">
              <a:xfrm>
                <a:off x="3536" y="2462"/>
                <a:ext cx="342" cy="62"/>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29898" name="Group 2095"/>
            <p:cNvGrpSpPr>
              <a:grpSpLocks noChangeAspect="1"/>
            </p:cNvGrpSpPr>
            <p:nvPr/>
          </p:nvGrpSpPr>
          <p:grpSpPr bwMode="auto">
            <a:xfrm>
              <a:off x="5982766" y="2704518"/>
              <a:ext cx="186521" cy="250408"/>
              <a:chOff x="3511" y="2662"/>
              <a:chExt cx="132" cy="117"/>
            </a:xfrm>
          </p:grpSpPr>
          <p:sp>
            <p:nvSpPr>
              <p:cNvPr id="942" name="Oval 2096"/>
              <p:cNvSpPr>
                <a:spLocks noChangeAspect="1" noChangeArrowheads="1"/>
              </p:cNvSpPr>
              <p:nvPr/>
            </p:nvSpPr>
            <p:spPr bwMode="auto">
              <a:xfrm>
                <a:off x="3528" y="2681"/>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43" name="Rectangle 2097"/>
              <p:cNvSpPr>
                <a:spLocks noChangeAspect="1" noChangeArrowheads="1"/>
              </p:cNvSpPr>
              <p:nvPr/>
            </p:nvSpPr>
            <p:spPr bwMode="auto">
              <a:xfrm>
                <a:off x="3511"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44" name="Oval 2098"/>
              <p:cNvSpPr>
                <a:spLocks noChangeAspect="1" noChangeArrowheads="1"/>
              </p:cNvSpPr>
              <p:nvPr/>
            </p:nvSpPr>
            <p:spPr bwMode="auto">
              <a:xfrm>
                <a:off x="3547" y="2698"/>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877" name="Rectangle 2099"/>
            <p:cNvSpPr>
              <a:spLocks noChangeAspect="1" noChangeArrowheads="1"/>
            </p:cNvSpPr>
            <p:nvPr/>
          </p:nvSpPr>
          <p:spPr bwMode="auto">
            <a:xfrm>
              <a:off x="5935338"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78" name="Rectangle 2100"/>
            <p:cNvSpPr>
              <a:spLocks noChangeAspect="1" noChangeArrowheads="1"/>
            </p:cNvSpPr>
            <p:nvPr/>
          </p:nvSpPr>
          <p:spPr bwMode="auto">
            <a:xfrm>
              <a:off x="5935338"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79" name="Rectangle 2101"/>
            <p:cNvSpPr>
              <a:spLocks noChangeAspect="1" noChangeArrowheads="1"/>
            </p:cNvSpPr>
            <p:nvPr/>
          </p:nvSpPr>
          <p:spPr bwMode="auto">
            <a:xfrm>
              <a:off x="6011844" y="2276467"/>
              <a:ext cx="489639" cy="133346"/>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sp>
          <p:nvSpPr>
            <p:cNvPr id="880" name="Rectangle 2102"/>
            <p:cNvSpPr>
              <a:spLocks noChangeAspect="1" noChangeArrowheads="1"/>
            </p:cNvSpPr>
            <p:nvPr/>
          </p:nvSpPr>
          <p:spPr bwMode="auto">
            <a:xfrm>
              <a:off x="5935338"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81" name="Rectangle 2103"/>
            <p:cNvSpPr>
              <a:spLocks noChangeAspect="1" noChangeArrowheads="1"/>
            </p:cNvSpPr>
            <p:nvPr/>
          </p:nvSpPr>
          <p:spPr bwMode="auto">
            <a:xfrm>
              <a:off x="5935338"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82" name="Rectangle 2104"/>
            <p:cNvSpPr>
              <a:spLocks noChangeAspect="1" noChangeArrowheads="1"/>
            </p:cNvSpPr>
            <p:nvPr/>
          </p:nvSpPr>
          <p:spPr bwMode="auto">
            <a:xfrm>
              <a:off x="6011844" y="2276467"/>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883" name="Oval 2105"/>
            <p:cNvSpPr>
              <a:spLocks noChangeAspect="1" noChangeArrowheads="1"/>
            </p:cNvSpPr>
            <p:nvPr/>
          </p:nvSpPr>
          <p:spPr bwMode="auto">
            <a:xfrm>
              <a:off x="6007253" y="2744768"/>
              <a:ext cx="137711"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84" name="Rectangle 2106"/>
            <p:cNvSpPr>
              <a:spLocks noChangeAspect="1" noChangeArrowheads="1"/>
            </p:cNvSpPr>
            <p:nvPr/>
          </p:nvSpPr>
          <p:spPr bwMode="auto">
            <a:xfrm>
              <a:off x="5982771"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85" name="Oval 2107"/>
            <p:cNvSpPr>
              <a:spLocks noChangeAspect="1" noChangeArrowheads="1"/>
            </p:cNvSpPr>
            <p:nvPr/>
          </p:nvSpPr>
          <p:spPr bwMode="auto">
            <a:xfrm>
              <a:off x="6033266" y="2781279"/>
              <a:ext cx="85687"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86" name="Oval 2108"/>
            <p:cNvSpPr>
              <a:spLocks noChangeAspect="1" noChangeArrowheads="1"/>
            </p:cNvSpPr>
            <p:nvPr/>
          </p:nvSpPr>
          <p:spPr bwMode="auto">
            <a:xfrm>
              <a:off x="6007253" y="2744768"/>
              <a:ext cx="137711" cy="209544"/>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887" name="Rectangle 2109"/>
            <p:cNvSpPr>
              <a:spLocks noChangeAspect="1" noChangeArrowheads="1"/>
            </p:cNvSpPr>
            <p:nvPr/>
          </p:nvSpPr>
          <p:spPr bwMode="auto">
            <a:xfrm>
              <a:off x="5982771" y="2705081"/>
              <a:ext cx="186675" cy="14445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888" name="Oval 2110"/>
            <p:cNvSpPr>
              <a:spLocks noChangeAspect="1" noChangeArrowheads="1"/>
            </p:cNvSpPr>
            <p:nvPr/>
          </p:nvSpPr>
          <p:spPr bwMode="auto">
            <a:xfrm>
              <a:off x="6033266" y="2781279"/>
              <a:ext cx="85687" cy="12699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889" name="Rectangle 2111"/>
            <p:cNvSpPr>
              <a:spLocks noChangeAspect="1" noChangeArrowheads="1"/>
            </p:cNvSpPr>
            <p:nvPr/>
          </p:nvSpPr>
          <p:spPr bwMode="auto">
            <a:xfrm>
              <a:off x="6232181" y="2670157"/>
              <a:ext cx="108638" cy="355591"/>
            </a:xfrm>
            <a:prstGeom prst="rect">
              <a:avLst/>
            </a:prstGeom>
            <a:noFill/>
            <a:ln w="9525">
              <a:noFill/>
              <a:miter lim="800000"/>
              <a:headEnd/>
              <a:tailEnd/>
            </a:ln>
          </p:spPr>
          <p:txBody>
            <a:bodyPr/>
            <a:lstStyle/>
            <a:p>
              <a:pPr>
                <a:defRPr/>
              </a:pPr>
              <a:endParaRPr lang="en-US" sz="2800">
                <a:latin typeface="+mn-lt"/>
              </a:endParaRPr>
            </a:p>
          </p:txBody>
        </p:sp>
        <p:sp>
          <p:nvSpPr>
            <p:cNvPr id="890" name="Rectangle 2112"/>
            <p:cNvSpPr>
              <a:spLocks noChangeAspect="1" noChangeArrowheads="1"/>
            </p:cNvSpPr>
            <p:nvPr/>
          </p:nvSpPr>
          <p:spPr bwMode="auto">
            <a:xfrm>
              <a:off x="6232181" y="2682856"/>
              <a:ext cx="55084"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891" name="Rectangle 2115"/>
            <p:cNvSpPr>
              <a:spLocks noChangeAspect="1" noChangeArrowheads="1"/>
            </p:cNvSpPr>
            <p:nvPr/>
          </p:nvSpPr>
          <p:spPr bwMode="auto">
            <a:xfrm>
              <a:off x="6858000" y="3305140"/>
              <a:ext cx="60745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92" name="Rectangle 2116"/>
            <p:cNvSpPr>
              <a:spLocks noChangeAspect="1" noChangeArrowheads="1"/>
            </p:cNvSpPr>
            <p:nvPr/>
          </p:nvSpPr>
          <p:spPr bwMode="auto">
            <a:xfrm>
              <a:off x="6963579" y="3406737"/>
              <a:ext cx="400892" cy="131759"/>
            </a:xfrm>
            <a:prstGeom prst="rect">
              <a:avLst/>
            </a:prstGeom>
            <a:noFill/>
            <a:ln w="9525">
              <a:noFill/>
              <a:miter lim="800000"/>
              <a:headEnd/>
              <a:tailEnd/>
            </a:ln>
          </p:spPr>
          <p:txBody>
            <a:bodyPr wrap="none" lIns="0" tIns="0" rIns="0" bIns="0">
              <a:spAutoFit/>
            </a:bodyPr>
            <a:lstStyle/>
            <a:p>
              <a:pPr>
                <a:defRPr/>
              </a:pPr>
              <a:r>
                <a:rPr lang="de-DE" sz="900">
                  <a:latin typeface="+mn-lt"/>
                </a:rPr>
                <a:t>Z/T: 40 S</a:t>
              </a:r>
              <a:endParaRPr lang="de-DE" sz="900" b="1">
                <a:latin typeface="+mn-lt"/>
              </a:endParaRPr>
            </a:p>
          </p:txBody>
        </p:sp>
        <p:sp>
          <p:nvSpPr>
            <p:cNvPr id="893" name="Rectangle 2117"/>
            <p:cNvSpPr>
              <a:spLocks noChangeAspect="1" noChangeArrowheads="1"/>
            </p:cNvSpPr>
            <p:nvPr/>
          </p:nvSpPr>
          <p:spPr bwMode="auto">
            <a:xfrm>
              <a:off x="6858000" y="3667080"/>
              <a:ext cx="60745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94" name="Rectangle 2118"/>
            <p:cNvSpPr>
              <a:spLocks noChangeAspect="1" noChangeArrowheads="1"/>
            </p:cNvSpPr>
            <p:nvPr/>
          </p:nvSpPr>
          <p:spPr bwMode="auto">
            <a:xfrm>
              <a:off x="6926856" y="3768677"/>
              <a:ext cx="514120" cy="131759"/>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895" name="Rectangle 2119"/>
            <p:cNvSpPr>
              <a:spLocks noChangeAspect="1" noChangeArrowheads="1"/>
            </p:cNvSpPr>
            <p:nvPr/>
          </p:nvSpPr>
          <p:spPr bwMode="auto">
            <a:xfrm>
              <a:off x="6858000" y="4027434"/>
              <a:ext cx="60745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96" name="Rectangle 2120"/>
            <p:cNvSpPr>
              <a:spLocks noChangeAspect="1" noChangeArrowheads="1"/>
            </p:cNvSpPr>
            <p:nvPr/>
          </p:nvSpPr>
          <p:spPr bwMode="auto">
            <a:xfrm>
              <a:off x="6966639" y="4127443"/>
              <a:ext cx="397831" cy="133346"/>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897" name="Rectangle 2121"/>
            <p:cNvSpPr>
              <a:spLocks noChangeAspect="1" noChangeArrowheads="1"/>
            </p:cNvSpPr>
            <p:nvPr/>
          </p:nvSpPr>
          <p:spPr bwMode="auto">
            <a:xfrm>
              <a:off x="6858000" y="4386199"/>
              <a:ext cx="60745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898" name="Rectangle 2122"/>
            <p:cNvSpPr>
              <a:spLocks noChangeAspect="1" noChangeArrowheads="1"/>
            </p:cNvSpPr>
            <p:nvPr/>
          </p:nvSpPr>
          <p:spPr bwMode="auto">
            <a:xfrm>
              <a:off x="6928386" y="4487796"/>
              <a:ext cx="472808" cy="131758"/>
            </a:xfrm>
            <a:prstGeom prst="rect">
              <a:avLst/>
            </a:prstGeom>
            <a:noFill/>
            <a:ln w="9525">
              <a:noFill/>
              <a:miter lim="800000"/>
              <a:headEnd/>
              <a:tailEnd/>
            </a:ln>
          </p:spPr>
          <p:txBody>
            <a:bodyPr wrap="none" lIns="0" tIns="0" rIns="0" bIns="0">
              <a:spAutoFit/>
            </a:bodyPr>
            <a:lstStyle/>
            <a:p>
              <a:pPr>
                <a:defRPr/>
              </a:pPr>
              <a:r>
                <a:rPr lang="de-DE" sz="900">
                  <a:latin typeface="+mn-lt"/>
                </a:rPr>
                <a:t>Q: 0,3 % A</a:t>
              </a:r>
              <a:endParaRPr lang="de-DE" sz="900" b="1">
                <a:latin typeface="+mn-lt"/>
              </a:endParaRPr>
            </a:p>
          </p:txBody>
        </p:sp>
        <p:sp>
          <p:nvSpPr>
            <p:cNvPr id="899" name="Rectangle 2123"/>
            <p:cNvSpPr>
              <a:spLocks noChangeAspect="1" noChangeArrowheads="1"/>
            </p:cNvSpPr>
            <p:nvPr/>
          </p:nvSpPr>
          <p:spPr bwMode="auto">
            <a:xfrm>
              <a:off x="6858000" y="4746551"/>
              <a:ext cx="60745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922" name="Group 2125"/>
            <p:cNvGrpSpPr>
              <a:grpSpLocks noChangeAspect="1"/>
            </p:cNvGrpSpPr>
            <p:nvPr/>
          </p:nvGrpSpPr>
          <p:grpSpPr bwMode="auto">
            <a:xfrm>
              <a:off x="6858561" y="2205842"/>
              <a:ext cx="609020" cy="879640"/>
              <a:chOff x="4314" y="2429"/>
              <a:chExt cx="431" cy="411"/>
            </a:xfrm>
          </p:grpSpPr>
          <p:grpSp>
            <p:nvGrpSpPr>
              <p:cNvPr id="29969" name="Group 2126"/>
              <p:cNvGrpSpPr>
                <a:grpSpLocks noChangeAspect="1"/>
              </p:cNvGrpSpPr>
              <p:nvPr/>
            </p:nvGrpSpPr>
            <p:grpSpPr bwMode="auto">
              <a:xfrm>
                <a:off x="4314" y="2429"/>
                <a:ext cx="431" cy="411"/>
                <a:chOff x="4314" y="2429"/>
                <a:chExt cx="431" cy="411"/>
              </a:xfrm>
            </p:grpSpPr>
            <p:sp>
              <p:nvSpPr>
                <p:cNvPr id="939" name="Rectangle 2127"/>
                <p:cNvSpPr>
                  <a:spLocks noChangeAspect="1" noChangeArrowheads="1"/>
                </p:cNvSpPr>
                <p:nvPr/>
              </p:nvSpPr>
              <p:spPr bwMode="auto">
                <a:xfrm>
                  <a:off x="4314"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40" name="Rectangle 2128"/>
                <p:cNvSpPr>
                  <a:spLocks noChangeAspect="1" noChangeArrowheads="1"/>
                </p:cNvSpPr>
                <p:nvPr/>
              </p:nvSpPr>
              <p:spPr bwMode="auto">
                <a:xfrm>
                  <a:off x="4314"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41" name="Rectangle 2129"/>
                <p:cNvSpPr>
                  <a:spLocks noChangeAspect="1" noChangeArrowheads="1"/>
                </p:cNvSpPr>
                <p:nvPr/>
              </p:nvSpPr>
              <p:spPr bwMode="auto">
                <a:xfrm>
                  <a:off x="4369" y="2462"/>
                  <a:ext cx="343" cy="62"/>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29970" name="Group 2130"/>
              <p:cNvGrpSpPr>
                <a:grpSpLocks noChangeAspect="1"/>
              </p:cNvGrpSpPr>
              <p:nvPr/>
            </p:nvGrpSpPr>
            <p:grpSpPr bwMode="auto">
              <a:xfrm>
                <a:off x="4348" y="2662"/>
                <a:ext cx="132" cy="117"/>
                <a:chOff x="4348" y="2662"/>
                <a:chExt cx="132" cy="117"/>
              </a:xfrm>
            </p:grpSpPr>
            <p:sp>
              <p:nvSpPr>
                <p:cNvPr id="936" name="Oval 2131"/>
                <p:cNvSpPr>
                  <a:spLocks noChangeAspect="1" noChangeArrowheads="1"/>
                </p:cNvSpPr>
                <p:nvPr/>
              </p:nvSpPr>
              <p:spPr bwMode="auto">
                <a:xfrm>
                  <a:off x="4354" y="2682"/>
                  <a:ext cx="93"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37" name="Rectangle 2132"/>
                <p:cNvSpPr>
                  <a:spLocks noChangeAspect="1" noChangeArrowheads="1"/>
                </p:cNvSpPr>
                <p:nvPr/>
              </p:nvSpPr>
              <p:spPr bwMode="auto">
                <a:xfrm>
                  <a:off x="434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38" name="Oval 2133"/>
                <p:cNvSpPr>
                  <a:spLocks noChangeAspect="1" noChangeArrowheads="1"/>
                </p:cNvSpPr>
                <p:nvPr/>
              </p:nvSpPr>
              <p:spPr bwMode="auto">
                <a:xfrm>
                  <a:off x="4381" y="2699"/>
                  <a:ext cx="63"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902" name="Rectangle 2134"/>
            <p:cNvSpPr>
              <a:spLocks noChangeAspect="1" noChangeArrowheads="1"/>
            </p:cNvSpPr>
            <p:nvPr/>
          </p:nvSpPr>
          <p:spPr bwMode="auto">
            <a:xfrm>
              <a:off x="7153314" y="2670157"/>
              <a:ext cx="108638" cy="355591"/>
            </a:xfrm>
            <a:prstGeom prst="rect">
              <a:avLst/>
            </a:prstGeom>
            <a:noFill/>
            <a:ln w="9525">
              <a:noFill/>
              <a:miter lim="800000"/>
              <a:headEnd/>
              <a:tailEnd/>
            </a:ln>
          </p:spPr>
          <p:txBody>
            <a:bodyPr/>
            <a:lstStyle/>
            <a:p>
              <a:pPr>
                <a:defRPr/>
              </a:pPr>
              <a:endParaRPr lang="en-US" sz="2800">
                <a:latin typeface="+mn-lt"/>
              </a:endParaRPr>
            </a:p>
          </p:txBody>
        </p:sp>
        <p:sp>
          <p:nvSpPr>
            <p:cNvPr id="903" name="Rectangle 2135"/>
            <p:cNvSpPr>
              <a:spLocks noChangeAspect="1" noChangeArrowheads="1"/>
            </p:cNvSpPr>
            <p:nvPr/>
          </p:nvSpPr>
          <p:spPr bwMode="auto">
            <a:xfrm>
              <a:off x="7153314" y="2682856"/>
              <a:ext cx="56614" cy="133346"/>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904" name="Rectangle 2138"/>
            <p:cNvSpPr>
              <a:spLocks noChangeAspect="1" noChangeArrowheads="1"/>
            </p:cNvSpPr>
            <p:nvPr/>
          </p:nvSpPr>
          <p:spPr bwMode="auto">
            <a:xfrm>
              <a:off x="6858000" y="3305140"/>
              <a:ext cx="607458" cy="36035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05" name="Rectangle 2139"/>
            <p:cNvSpPr>
              <a:spLocks noChangeAspect="1" noChangeArrowheads="1"/>
            </p:cNvSpPr>
            <p:nvPr/>
          </p:nvSpPr>
          <p:spPr bwMode="auto">
            <a:xfrm>
              <a:off x="6963579" y="3406737"/>
              <a:ext cx="399361" cy="131759"/>
            </a:xfrm>
            <a:prstGeom prst="rect">
              <a:avLst/>
            </a:prstGeom>
            <a:noFill/>
            <a:ln w="9525">
              <a:noFill/>
              <a:miter lim="800000"/>
              <a:headEnd/>
              <a:tailEnd/>
            </a:ln>
          </p:spPr>
          <p:txBody>
            <a:bodyPr wrap="none" lIns="0" tIns="0" rIns="0" bIns="0">
              <a:spAutoFit/>
            </a:bodyPr>
            <a:lstStyle/>
            <a:p>
              <a:pPr>
                <a:defRPr/>
              </a:pPr>
              <a:r>
                <a:rPr lang="de-DE" sz="900">
                  <a:latin typeface="+mn-lt"/>
                </a:rPr>
                <a:t>C/T: 40 s</a:t>
              </a:r>
              <a:endParaRPr lang="de-DE" sz="900" b="1">
                <a:latin typeface="+mn-lt"/>
              </a:endParaRPr>
            </a:p>
          </p:txBody>
        </p:sp>
        <p:sp>
          <p:nvSpPr>
            <p:cNvPr id="906" name="Rectangle 2140"/>
            <p:cNvSpPr>
              <a:spLocks noChangeAspect="1" noChangeArrowheads="1"/>
            </p:cNvSpPr>
            <p:nvPr/>
          </p:nvSpPr>
          <p:spPr bwMode="auto">
            <a:xfrm>
              <a:off x="6858000" y="3667080"/>
              <a:ext cx="60745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07" name="Rectangle 2141"/>
            <p:cNvSpPr>
              <a:spLocks noChangeAspect="1" noChangeArrowheads="1"/>
            </p:cNvSpPr>
            <p:nvPr/>
          </p:nvSpPr>
          <p:spPr bwMode="auto">
            <a:xfrm>
              <a:off x="6926856" y="3768677"/>
              <a:ext cx="526361" cy="131759"/>
            </a:xfrm>
            <a:prstGeom prst="rect">
              <a:avLst/>
            </a:prstGeom>
            <a:noFill/>
            <a:ln w="9525">
              <a:noFill/>
              <a:miter lim="800000"/>
              <a:headEnd/>
              <a:tailEnd/>
            </a:ln>
          </p:spPr>
          <p:txBody>
            <a:bodyPr wrap="none" lIns="0" tIns="0" rIns="0" bIns="0">
              <a:spAutoFit/>
            </a:bodyPr>
            <a:lstStyle/>
            <a:p>
              <a:pPr>
                <a:defRPr/>
              </a:pPr>
              <a:r>
                <a:rPr lang="de-DE" sz="900" dirty="0">
                  <a:latin typeface="+mn-lt"/>
                </a:rPr>
                <a:t>C/O: 0 min.</a:t>
              </a:r>
              <a:endParaRPr lang="de-DE" sz="900" b="1" dirty="0">
                <a:latin typeface="+mn-lt"/>
              </a:endParaRPr>
            </a:p>
          </p:txBody>
        </p:sp>
        <p:sp>
          <p:nvSpPr>
            <p:cNvPr id="908" name="Rectangle 2142"/>
            <p:cNvSpPr>
              <a:spLocks noChangeAspect="1" noChangeArrowheads="1"/>
            </p:cNvSpPr>
            <p:nvPr/>
          </p:nvSpPr>
          <p:spPr bwMode="auto">
            <a:xfrm>
              <a:off x="6858000" y="4027434"/>
              <a:ext cx="60745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09" name="Rectangle 2144"/>
            <p:cNvSpPr>
              <a:spLocks noChangeAspect="1" noChangeArrowheads="1"/>
            </p:cNvSpPr>
            <p:nvPr/>
          </p:nvSpPr>
          <p:spPr bwMode="auto">
            <a:xfrm>
              <a:off x="6858000" y="4386199"/>
              <a:ext cx="607458" cy="35717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10" name="Rectangle 2146"/>
            <p:cNvSpPr>
              <a:spLocks noChangeAspect="1" noChangeArrowheads="1"/>
            </p:cNvSpPr>
            <p:nvPr/>
          </p:nvSpPr>
          <p:spPr bwMode="auto">
            <a:xfrm>
              <a:off x="6858000" y="4746551"/>
              <a:ext cx="607458" cy="35717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grpSp>
          <p:nvGrpSpPr>
            <p:cNvPr id="29932" name="Group 2148"/>
            <p:cNvGrpSpPr>
              <a:grpSpLocks noChangeAspect="1"/>
            </p:cNvGrpSpPr>
            <p:nvPr/>
          </p:nvGrpSpPr>
          <p:grpSpPr bwMode="auto">
            <a:xfrm>
              <a:off x="6858561" y="2205842"/>
              <a:ext cx="609020" cy="879640"/>
              <a:chOff x="4314" y="2429"/>
              <a:chExt cx="431" cy="411"/>
            </a:xfrm>
          </p:grpSpPr>
          <p:sp>
            <p:nvSpPr>
              <p:cNvPr id="931" name="Rectangle 2149"/>
              <p:cNvSpPr>
                <a:spLocks noChangeAspect="1" noChangeArrowheads="1"/>
              </p:cNvSpPr>
              <p:nvPr/>
            </p:nvSpPr>
            <p:spPr bwMode="auto">
              <a:xfrm>
                <a:off x="4314" y="2429"/>
                <a:ext cx="431" cy="41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32" name="Rectangle 2150"/>
              <p:cNvSpPr>
                <a:spLocks noChangeAspect="1" noChangeArrowheads="1"/>
              </p:cNvSpPr>
              <p:nvPr/>
            </p:nvSpPr>
            <p:spPr bwMode="auto">
              <a:xfrm>
                <a:off x="4314"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33" name="Rectangle 2151"/>
              <p:cNvSpPr>
                <a:spLocks noChangeAspect="1" noChangeArrowheads="1"/>
              </p:cNvSpPr>
              <p:nvPr/>
            </p:nvSpPr>
            <p:spPr bwMode="auto">
              <a:xfrm>
                <a:off x="4369" y="2462"/>
                <a:ext cx="343" cy="62"/>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29933" name="Group 2152"/>
            <p:cNvGrpSpPr>
              <a:grpSpLocks noChangeAspect="1"/>
            </p:cNvGrpSpPr>
            <p:nvPr/>
          </p:nvGrpSpPr>
          <p:grpSpPr bwMode="auto">
            <a:xfrm>
              <a:off x="6906605" y="2704518"/>
              <a:ext cx="186521" cy="250408"/>
              <a:chOff x="4348" y="2662"/>
              <a:chExt cx="132" cy="117"/>
            </a:xfrm>
          </p:grpSpPr>
          <p:sp>
            <p:nvSpPr>
              <p:cNvPr id="928" name="Oval 2153"/>
              <p:cNvSpPr>
                <a:spLocks noChangeAspect="1" noChangeArrowheads="1"/>
              </p:cNvSpPr>
              <p:nvPr/>
            </p:nvSpPr>
            <p:spPr bwMode="auto">
              <a:xfrm>
                <a:off x="4368" y="2681"/>
                <a:ext cx="95"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29" name="Rectangle 2154"/>
              <p:cNvSpPr>
                <a:spLocks noChangeAspect="1" noChangeArrowheads="1"/>
              </p:cNvSpPr>
              <p:nvPr/>
            </p:nvSpPr>
            <p:spPr bwMode="auto">
              <a:xfrm>
                <a:off x="4348"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30" name="Oval 2155"/>
              <p:cNvSpPr>
                <a:spLocks noChangeAspect="1" noChangeArrowheads="1"/>
              </p:cNvSpPr>
              <p:nvPr/>
            </p:nvSpPr>
            <p:spPr bwMode="auto">
              <a:xfrm>
                <a:off x="4384" y="2698"/>
                <a:ext cx="64"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913" name="Rectangle 2156"/>
            <p:cNvSpPr>
              <a:spLocks noChangeAspect="1" noChangeArrowheads="1"/>
            </p:cNvSpPr>
            <p:nvPr/>
          </p:nvSpPr>
          <p:spPr bwMode="auto">
            <a:xfrm>
              <a:off x="6858000"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14" name="Rectangle 2157"/>
            <p:cNvSpPr>
              <a:spLocks noChangeAspect="1" noChangeArrowheads="1"/>
            </p:cNvSpPr>
            <p:nvPr/>
          </p:nvSpPr>
          <p:spPr bwMode="auto">
            <a:xfrm>
              <a:off x="6858000"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15" name="Rectangle 2158"/>
            <p:cNvSpPr>
              <a:spLocks noChangeAspect="1" noChangeArrowheads="1"/>
            </p:cNvSpPr>
            <p:nvPr/>
          </p:nvSpPr>
          <p:spPr bwMode="auto">
            <a:xfrm>
              <a:off x="6936037" y="2276467"/>
              <a:ext cx="489639" cy="133346"/>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sp>
          <p:nvSpPr>
            <p:cNvPr id="916" name="Rectangle 2159"/>
            <p:cNvSpPr>
              <a:spLocks noChangeAspect="1" noChangeArrowheads="1"/>
            </p:cNvSpPr>
            <p:nvPr/>
          </p:nvSpPr>
          <p:spPr bwMode="auto">
            <a:xfrm>
              <a:off x="6858000" y="2206619"/>
              <a:ext cx="608988" cy="87945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17" name="Rectangle 2160"/>
            <p:cNvSpPr>
              <a:spLocks noChangeAspect="1" noChangeArrowheads="1"/>
            </p:cNvSpPr>
            <p:nvPr/>
          </p:nvSpPr>
          <p:spPr bwMode="auto">
            <a:xfrm>
              <a:off x="6858000" y="2206619"/>
              <a:ext cx="608988" cy="30479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918" name="Rectangle 2161"/>
            <p:cNvSpPr>
              <a:spLocks noChangeAspect="1" noChangeArrowheads="1"/>
            </p:cNvSpPr>
            <p:nvPr/>
          </p:nvSpPr>
          <p:spPr bwMode="auto">
            <a:xfrm>
              <a:off x="6936037" y="2276467"/>
              <a:ext cx="0" cy="133346"/>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29940" name="Group 2162"/>
            <p:cNvGrpSpPr>
              <a:grpSpLocks noChangeAspect="1"/>
            </p:cNvGrpSpPr>
            <p:nvPr/>
          </p:nvGrpSpPr>
          <p:grpSpPr bwMode="auto">
            <a:xfrm>
              <a:off x="6906605" y="2670275"/>
              <a:ext cx="356086" cy="355280"/>
              <a:chOff x="4348" y="2646"/>
              <a:chExt cx="252" cy="166"/>
            </a:xfrm>
          </p:grpSpPr>
          <p:sp>
            <p:nvSpPr>
              <p:cNvPr id="920" name="Oval 2163"/>
              <p:cNvSpPr>
                <a:spLocks noChangeAspect="1" noChangeArrowheads="1"/>
              </p:cNvSpPr>
              <p:nvPr/>
            </p:nvSpPr>
            <p:spPr bwMode="auto">
              <a:xfrm>
                <a:off x="4367" y="2681"/>
                <a:ext cx="96"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21" name="Rectangle 2164"/>
              <p:cNvSpPr>
                <a:spLocks noChangeAspect="1" noChangeArrowheads="1"/>
              </p:cNvSpPr>
              <p:nvPr/>
            </p:nvSpPr>
            <p:spPr bwMode="auto">
              <a:xfrm>
                <a:off x="4348"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22" name="Oval 2165"/>
              <p:cNvSpPr>
                <a:spLocks noChangeAspect="1" noChangeArrowheads="1"/>
              </p:cNvSpPr>
              <p:nvPr/>
            </p:nvSpPr>
            <p:spPr bwMode="auto">
              <a:xfrm>
                <a:off x="4384" y="2698"/>
                <a:ext cx="60"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923" name="Oval 2166"/>
              <p:cNvSpPr>
                <a:spLocks noChangeAspect="1" noChangeArrowheads="1"/>
              </p:cNvSpPr>
              <p:nvPr/>
            </p:nvSpPr>
            <p:spPr bwMode="auto">
              <a:xfrm>
                <a:off x="4367" y="2681"/>
                <a:ext cx="96"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924" name="Rectangle 2167"/>
              <p:cNvSpPr>
                <a:spLocks noChangeAspect="1" noChangeArrowheads="1"/>
              </p:cNvSpPr>
              <p:nvPr/>
            </p:nvSpPr>
            <p:spPr bwMode="auto">
              <a:xfrm>
                <a:off x="4348" y="2662"/>
                <a:ext cx="132" cy="67"/>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925" name="Oval 2168"/>
              <p:cNvSpPr>
                <a:spLocks noChangeAspect="1" noChangeArrowheads="1"/>
              </p:cNvSpPr>
              <p:nvPr/>
            </p:nvSpPr>
            <p:spPr bwMode="auto">
              <a:xfrm>
                <a:off x="4384" y="2698"/>
                <a:ext cx="60"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926" name="Rectangle 2169"/>
              <p:cNvSpPr>
                <a:spLocks noChangeAspect="1" noChangeArrowheads="1"/>
              </p:cNvSpPr>
              <p:nvPr/>
            </p:nvSpPr>
            <p:spPr bwMode="auto">
              <a:xfrm>
                <a:off x="4523" y="2646"/>
                <a:ext cx="77" cy="166"/>
              </a:xfrm>
              <a:prstGeom prst="rect">
                <a:avLst/>
              </a:prstGeom>
              <a:noFill/>
              <a:ln w="9525">
                <a:noFill/>
                <a:miter lim="800000"/>
                <a:headEnd/>
                <a:tailEnd/>
              </a:ln>
            </p:spPr>
            <p:txBody>
              <a:bodyPr/>
              <a:lstStyle/>
              <a:p>
                <a:pPr>
                  <a:defRPr/>
                </a:pPr>
                <a:endParaRPr lang="en-US" sz="2800">
                  <a:latin typeface="+mn-lt"/>
                </a:endParaRPr>
              </a:p>
            </p:txBody>
          </p:sp>
          <p:sp>
            <p:nvSpPr>
              <p:cNvPr id="927" name="Rectangle 2170"/>
              <p:cNvSpPr>
                <a:spLocks noChangeAspect="1" noChangeArrowheads="1"/>
              </p:cNvSpPr>
              <p:nvPr/>
            </p:nvSpPr>
            <p:spPr bwMode="auto">
              <a:xfrm>
                <a:off x="4523" y="2652"/>
                <a:ext cx="40" cy="62"/>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sp>
          <p:nvSpPr>
            <p:cNvPr id="677" name="Text Box 2173"/>
            <p:cNvSpPr txBox="1">
              <a:spLocks noChangeArrowheads="1"/>
            </p:cNvSpPr>
            <p:nvPr/>
          </p:nvSpPr>
          <p:spPr bwMode="auto">
            <a:xfrm>
              <a:off x="2286000" y="2176458"/>
              <a:ext cx="691614" cy="219069"/>
            </a:xfrm>
            <a:prstGeom prst="rect">
              <a:avLst/>
            </a:prstGeom>
            <a:noFill/>
            <a:ln w="9525">
              <a:noFill/>
              <a:miter lim="800000"/>
              <a:headEnd/>
              <a:tailEnd/>
            </a:ln>
          </p:spPr>
          <p:txBody>
            <a:bodyPr>
              <a:spAutoFit/>
            </a:bodyPr>
            <a:lstStyle/>
            <a:p>
              <a:pPr>
                <a:spcBef>
                  <a:spcPct val="50000"/>
                </a:spcBef>
                <a:defRPr/>
              </a:pPr>
              <a:endParaRPr lang="en-US" sz="900">
                <a:latin typeface="+mn-lt"/>
              </a:endParaRPr>
            </a:p>
          </p:txBody>
        </p:sp>
        <p:sp>
          <p:nvSpPr>
            <p:cNvPr id="678" name="Text Box 2174"/>
            <p:cNvSpPr txBox="1">
              <a:spLocks noChangeArrowheads="1"/>
            </p:cNvSpPr>
            <p:nvPr/>
          </p:nvSpPr>
          <p:spPr bwMode="auto">
            <a:xfrm>
              <a:off x="2286000" y="2176458"/>
              <a:ext cx="758940" cy="219069"/>
            </a:xfrm>
            <a:prstGeom prst="rect">
              <a:avLst/>
            </a:prstGeom>
            <a:noFill/>
            <a:ln w="9525">
              <a:noFill/>
              <a:miter lim="800000"/>
              <a:headEnd/>
              <a:tailEnd/>
            </a:ln>
          </p:spPr>
          <p:txBody>
            <a:bodyPr>
              <a:spAutoFit/>
            </a:bodyPr>
            <a:lstStyle/>
            <a:p>
              <a:pPr>
                <a:spcBef>
                  <a:spcPct val="50000"/>
                </a:spcBef>
                <a:defRPr/>
              </a:pPr>
              <a:r>
                <a:rPr lang="de-DE" sz="900" b="1">
                  <a:latin typeface="+mn-lt"/>
                </a:rPr>
                <a:t>    storage</a:t>
              </a:r>
            </a:p>
          </p:txBody>
        </p:sp>
        <p:sp>
          <p:nvSpPr>
            <p:cNvPr id="679" name="Text Box 2175"/>
            <p:cNvSpPr txBox="1">
              <a:spLocks noChangeArrowheads="1"/>
            </p:cNvSpPr>
            <p:nvPr/>
          </p:nvSpPr>
          <p:spPr bwMode="auto">
            <a:xfrm>
              <a:off x="4129796" y="2063748"/>
              <a:ext cx="619698" cy="219069"/>
            </a:xfrm>
            <a:prstGeom prst="rect">
              <a:avLst/>
            </a:prstGeom>
            <a:noFill/>
            <a:ln w="9525">
              <a:noFill/>
              <a:miter lim="800000"/>
              <a:headEnd/>
              <a:tailEnd/>
            </a:ln>
          </p:spPr>
          <p:txBody>
            <a:bodyPr>
              <a:spAutoFit/>
            </a:bodyPr>
            <a:lstStyle/>
            <a:p>
              <a:pPr>
                <a:spcBef>
                  <a:spcPct val="50000"/>
                </a:spcBef>
                <a:defRPr/>
              </a:pPr>
              <a:endParaRPr lang="en-US" sz="900">
                <a:latin typeface="+mn-lt"/>
              </a:endParaRPr>
            </a:p>
          </p:txBody>
        </p:sp>
        <p:sp>
          <p:nvSpPr>
            <p:cNvPr id="680" name="Text Box 2176"/>
            <p:cNvSpPr txBox="1">
              <a:spLocks noChangeArrowheads="1"/>
            </p:cNvSpPr>
            <p:nvPr/>
          </p:nvSpPr>
          <p:spPr bwMode="auto">
            <a:xfrm>
              <a:off x="4129796" y="2176458"/>
              <a:ext cx="690084" cy="219069"/>
            </a:xfrm>
            <a:prstGeom prst="rect">
              <a:avLst/>
            </a:prstGeom>
            <a:noFill/>
            <a:ln w="9525">
              <a:noFill/>
              <a:miter lim="800000"/>
              <a:headEnd/>
              <a:tailEnd/>
            </a:ln>
          </p:spPr>
          <p:txBody>
            <a:bodyPr>
              <a:spAutoFit/>
            </a:bodyPr>
            <a:lstStyle/>
            <a:p>
              <a:pPr>
                <a:spcBef>
                  <a:spcPct val="50000"/>
                </a:spcBef>
                <a:defRPr/>
              </a:pPr>
              <a:r>
                <a:rPr lang="de-DE" sz="900" b="1">
                  <a:latin typeface="+mn-lt"/>
                </a:rPr>
                <a:t> welding</a:t>
              </a:r>
            </a:p>
          </p:txBody>
        </p:sp>
        <p:sp>
          <p:nvSpPr>
            <p:cNvPr id="681" name="Text Box 2177"/>
            <p:cNvSpPr txBox="1">
              <a:spLocks noChangeArrowheads="1"/>
            </p:cNvSpPr>
            <p:nvPr/>
          </p:nvSpPr>
          <p:spPr bwMode="auto">
            <a:xfrm>
              <a:off x="3201012" y="2176458"/>
              <a:ext cx="690085" cy="219069"/>
            </a:xfrm>
            <a:prstGeom prst="rect">
              <a:avLst/>
            </a:prstGeom>
            <a:noFill/>
            <a:ln w="9525">
              <a:noFill/>
              <a:miter lim="800000"/>
              <a:headEnd/>
              <a:tailEnd/>
            </a:ln>
          </p:spPr>
          <p:txBody>
            <a:bodyPr>
              <a:spAutoFit/>
            </a:bodyPr>
            <a:lstStyle/>
            <a:p>
              <a:pPr>
                <a:spcBef>
                  <a:spcPct val="50000"/>
                </a:spcBef>
                <a:defRPr/>
              </a:pPr>
              <a:r>
                <a:rPr lang="de-DE" sz="900">
                  <a:latin typeface="+mn-lt"/>
                </a:rPr>
                <a:t> </a:t>
              </a:r>
              <a:r>
                <a:rPr lang="de-DE" sz="900" b="1">
                  <a:latin typeface="+mn-lt"/>
                </a:rPr>
                <a:t>stamping</a:t>
              </a:r>
            </a:p>
          </p:txBody>
        </p:sp>
        <p:sp>
          <p:nvSpPr>
            <p:cNvPr id="682" name="Text Box 2178"/>
            <p:cNvSpPr txBox="1">
              <a:spLocks noChangeArrowheads="1"/>
            </p:cNvSpPr>
            <p:nvPr/>
          </p:nvSpPr>
          <p:spPr bwMode="auto">
            <a:xfrm>
              <a:off x="5868013" y="2176458"/>
              <a:ext cx="758940" cy="219069"/>
            </a:xfrm>
            <a:prstGeom prst="rect">
              <a:avLst/>
            </a:prstGeom>
            <a:noFill/>
            <a:ln w="9525">
              <a:noFill/>
              <a:miter lim="800000"/>
              <a:headEnd/>
              <a:tailEnd/>
            </a:ln>
          </p:spPr>
          <p:txBody>
            <a:bodyPr>
              <a:spAutoFit/>
            </a:bodyPr>
            <a:lstStyle/>
            <a:p>
              <a:pPr>
                <a:spcBef>
                  <a:spcPct val="50000"/>
                </a:spcBef>
                <a:defRPr/>
              </a:pPr>
              <a:r>
                <a:rPr lang="de-DE" sz="900" b="1">
                  <a:latin typeface="+mn-lt"/>
                </a:rPr>
                <a:t> assembly1</a:t>
              </a:r>
            </a:p>
          </p:txBody>
        </p:sp>
        <p:sp>
          <p:nvSpPr>
            <p:cNvPr id="683" name="Text Box 2179"/>
            <p:cNvSpPr txBox="1">
              <a:spLocks noChangeArrowheads="1"/>
            </p:cNvSpPr>
            <p:nvPr/>
          </p:nvSpPr>
          <p:spPr bwMode="auto">
            <a:xfrm>
              <a:off x="6781494" y="2176458"/>
              <a:ext cx="758940" cy="219069"/>
            </a:xfrm>
            <a:prstGeom prst="rect">
              <a:avLst/>
            </a:prstGeom>
            <a:noFill/>
            <a:ln w="9525">
              <a:noFill/>
              <a:miter lim="800000"/>
              <a:headEnd/>
              <a:tailEnd/>
            </a:ln>
          </p:spPr>
          <p:txBody>
            <a:bodyPr>
              <a:spAutoFit/>
            </a:bodyPr>
            <a:lstStyle/>
            <a:p>
              <a:pPr>
                <a:spcBef>
                  <a:spcPct val="50000"/>
                </a:spcBef>
                <a:defRPr/>
              </a:pPr>
              <a:r>
                <a:rPr lang="de-DE" sz="900" b="1" dirty="0">
                  <a:latin typeface="+mn-lt"/>
                </a:rPr>
                <a:t> assembly2</a:t>
              </a:r>
            </a:p>
          </p:txBody>
        </p:sp>
        <p:sp>
          <p:nvSpPr>
            <p:cNvPr id="1162" name="Rectangle 2086"/>
            <p:cNvSpPr>
              <a:spLocks noChangeAspect="1" noChangeArrowheads="1"/>
            </p:cNvSpPr>
            <p:nvPr/>
          </p:nvSpPr>
          <p:spPr bwMode="auto">
            <a:xfrm>
              <a:off x="6913084" y="4133793"/>
              <a:ext cx="578386" cy="120647"/>
            </a:xfrm>
            <a:prstGeom prst="rect">
              <a:avLst/>
            </a:prstGeom>
            <a:noFill/>
            <a:ln w="9525">
              <a:noFill/>
              <a:miter lim="800000"/>
              <a:headEnd/>
              <a:tailEnd/>
            </a:ln>
          </p:spPr>
          <p:txBody>
            <a:bodyPr wrap="none" lIns="0" tIns="0" rIns="0" bIns="0">
              <a:spAutoFit/>
            </a:bodyPr>
            <a:lstStyle/>
            <a:p>
              <a:pPr>
                <a:defRPr/>
              </a:pPr>
              <a:r>
                <a:rPr lang="de-DE" sz="900">
                  <a:latin typeface="+mn-lt"/>
                </a:rPr>
                <a:t>Uptime:95%</a:t>
              </a:r>
              <a:endParaRPr lang="de-DE" sz="900" b="1">
                <a:latin typeface="+mn-lt"/>
              </a:endParaRPr>
            </a:p>
          </p:txBody>
        </p:sp>
        <p:sp>
          <p:nvSpPr>
            <p:cNvPr id="1163" name="Rectangle 2088"/>
            <p:cNvSpPr>
              <a:spLocks noChangeAspect="1" noChangeArrowheads="1"/>
            </p:cNvSpPr>
            <p:nvPr/>
          </p:nvSpPr>
          <p:spPr bwMode="auto">
            <a:xfrm>
              <a:off x="6922265" y="4506846"/>
              <a:ext cx="423844" cy="120647"/>
            </a:xfrm>
            <a:prstGeom prst="rect">
              <a:avLst/>
            </a:prstGeom>
            <a:noFill/>
            <a:ln w="9525">
              <a:noFill/>
              <a:miter lim="800000"/>
              <a:headEnd/>
              <a:tailEnd/>
            </a:ln>
          </p:spPr>
          <p:txBody>
            <a:bodyPr wrap="none" lIns="0" tIns="0" rIns="0" bIns="0">
              <a:spAutoFit/>
            </a:bodyPr>
            <a:lstStyle/>
            <a:p>
              <a:pPr>
                <a:defRPr/>
              </a:pPr>
              <a:r>
                <a:rPr lang="de-DE" sz="900">
                  <a:latin typeface="+mn-lt"/>
                </a:rPr>
                <a:t>FTY: 0.95</a:t>
              </a:r>
              <a:endParaRPr lang="de-DE" sz="900" b="1">
                <a:latin typeface="+mn-lt"/>
              </a:endParaRPr>
            </a:p>
          </p:txBody>
        </p:sp>
        <p:sp>
          <p:nvSpPr>
            <p:cNvPr id="1164" name="Rectangle 1828"/>
            <p:cNvSpPr>
              <a:spLocks noChangeAspect="1" noChangeArrowheads="1"/>
            </p:cNvSpPr>
            <p:nvPr/>
          </p:nvSpPr>
          <p:spPr bwMode="auto">
            <a:xfrm>
              <a:off x="3314241" y="4838624"/>
              <a:ext cx="298374" cy="122235"/>
            </a:xfrm>
            <a:prstGeom prst="rect">
              <a:avLst/>
            </a:prstGeom>
            <a:noFill/>
            <a:ln w="9525">
              <a:noFill/>
              <a:miter lim="800000"/>
              <a:headEnd/>
              <a:tailEnd/>
            </a:ln>
          </p:spPr>
          <p:txBody>
            <a:bodyPr wrap="none" lIns="0" tIns="0" rIns="0" bIns="0">
              <a:spAutoFit/>
            </a:bodyPr>
            <a:lstStyle/>
            <a:p>
              <a:pPr>
                <a:defRPr/>
              </a:pPr>
              <a:r>
                <a:rPr lang="de-DE" sz="900" b="1">
                  <a:latin typeface="+mn-lt"/>
                </a:rPr>
                <a:t>2 shift</a:t>
              </a:r>
            </a:p>
          </p:txBody>
        </p:sp>
        <p:sp>
          <p:nvSpPr>
            <p:cNvPr id="1165" name="Rectangle 1828"/>
            <p:cNvSpPr>
              <a:spLocks noChangeAspect="1" noChangeArrowheads="1"/>
            </p:cNvSpPr>
            <p:nvPr/>
          </p:nvSpPr>
          <p:spPr bwMode="auto">
            <a:xfrm>
              <a:off x="4213952" y="4838624"/>
              <a:ext cx="298374" cy="122235"/>
            </a:xfrm>
            <a:prstGeom prst="rect">
              <a:avLst/>
            </a:prstGeom>
            <a:noFill/>
            <a:ln w="9525">
              <a:noFill/>
              <a:miter lim="800000"/>
              <a:headEnd/>
              <a:tailEnd/>
            </a:ln>
          </p:spPr>
          <p:txBody>
            <a:bodyPr wrap="none" lIns="0" tIns="0" rIns="0" bIns="0">
              <a:spAutoFit/>
            </a:bodyPr>
            <a:lstStyle/>
            <a:p>
              <a:pPr>
                <a:defRPr/>
              </a:pPr>
              <a:r>
                <a:rPr lang="de-DE" sz="900" b="1">
                  <a:latin typeface="+mn-lt"/>
                </a:rPr>
                <a:t>2 shift</a:t>
              </a:r>
            </a:p>
          </p:txBody>
        </p:sp>
        <p:sp>
          <p:nvSpPr>
            <p:cNvPr id="1166" name="Rectangle 1828"/>
            <p:cNvSpPr>
              <a:spLocks noChangeAspect="1" noChangeArrowheads="1"/>
            </p:cNvSpPr>
            <p:nvPr/>
          </p:nvSpPr>
          <p:spPr bwMode="auto">
            <a:xfrm>
              <a:off x="5127434" y="4838624"/>
              <a:ext cx="298373" cy="122235"/>
            </a:xfrm>
            <a:prstGeom prst="rect">
              <a:avLst/>
            </a:prstGeom>
            <a:noFill/>
            <a:ln w="9525">
              <a:noFill/>
              <a:miter lim="800000"/>
              <a:headEnd/>
              <a:tailEnd/>
            </a:ln>
          </p:spPr>
          <p:txBody>
            <a:bodyPr wrap="none" lIns="0" tIns="0" rIns="0" bIns="0">
              <a:spAutoFit/>
            </a:bodyPr>
            <a:lstStyle/>
            <a:p>
              <a:pPr>
                <a:defRPr/>
              </a:pPr>
              <a:r>
                <a:rPr lang="de-DE" sz="900" b="1">
                  <a:latin typeface="+mn-lt"/>
                </a:rPr>
                <a:t>2 shift</a:t>
              </a:r>
            </a:p>
          </p:txBody>
        </p:sp>
        <p:sp>
          <p:nvSpPr>
            <p:cNvPr id="1167" name="Rectangle 1828"/>
            <p:cNvSpPr>
              <a:spLocks noChangeAspect="1" noChangeArrowheads="1"/>
            </p:cNvSpPr>
            <p:nvPr/>
          </p:nvSpPr>
          <p:spPr bwMode="auto">
            <a:xfrm>
              <a:off x="6037855" y="4797350"/>
              <a:ext cx="298374" cy="120647"/>
            </a:xfrm>
            <a:prstGeom prst="rect">
              <a:avLst/>
            </a:prstGeom>
            <a:noFill/>
            <a:ln w="9525">
              <a:noFill/>
              <a:miter lim="800000"/>
              <a:headEnd/>
              <a:tailEnd/>
            </a:ln>
          </p:spPr>
          <p:txBody>
            <a:bodyPr wrap="none" lIns="0" tIns="0" rIns="0" bIns="0">
              <a:spAutoFit/>
            </a:bodyPr>
            <a:lstStyle/>
            <a:p>
              <a:pPr>
                <a:defRPr/>
              </a:pPr>
              <a:r>
                <a:rPr lang="de-DE" sz="900" b="1">
                  <a:latin typeface="+mn-lt"/>
                </a:rPr>
                <a:t>2 shift</a:t>
              </a:r>
            </a:p>
          </p:txBody>
        </p:sp>
        <p:sp>
          <p:nvSpPr>
            <p:cNvPr id="1168" name="Rectangle 1828"/>
            <p:cNvSpPr>
              <a:spLocks noChangeAspect="1" noChangeArrowheads="1"/>
            </p:cNvSpPr>
            <p:nvPr/>
          </p:nvSpPr>
          <p:spPr bwMode="auto">
            <a:xfrm>
              <a:off x="6998771" y="4838624"/>
              <a:ext cx="298374" cy="122235"/>
            </a:xfrm>
            <a:prstGeom prst="rect">
              <a:avLst/>
            </a:prstGeom>
            <a:noFill/>
            <a:ln w="9525">
              <a:noFill/>
              <a:miter lim="800000"/>
              <a:headEnd/>
              <a:tailEnd/>
            </a:ln>
          </p:spPr>
          <p:txBody>
            <a:bodyPr wrap="none" lIns="0" tIns="0" rIns="0" bIns="0">
              <a:spAutoFit/>
            </a:bodyPr>
            <a:lstStyle/>
            <a:p>
              <a:pPr>
                <a:defRPr/>
              </a:pPr>
              <a:r>
                <a:rPr lang="de-DE" sz="900" b="1">
                  <a:latin typeface="+mn-lt"/>
                </a:rPr>
                <a:t>2 shift</a:t>
              </a:r>
            </a:p>
          </p:txBody>
        </p:sp>
      </p:grpSp>
      <p:sp>
        <p:nvSpPr>
          <p:cNvPr id="1172" name="Rounded Rectangular Callout 1171"/>
          <p:cNvSpPr/>
          <p:nvPr/>
        </p:nvSpPr>
        <p:spPr>
          <a:xfrm>
            <a:off x="457200" y="914400"/>
            <a:ext cx="1828800" cy="1447800"/>
          </a:xfrm>
          <a:prstGeom prst="wedgeRoundRectCallout">
            <a:avLst>
              <a:gd name="adj1" fmla="val 63346"/>
              <a:gd name="adj2" fmla="val 6761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dirty="0"/>
              <a:t>Identify the major process steps and start mapping</a:t>
            </a:r>
          </a:p>
        </p:txBody>
      </p:sp>
      <p:sp>
        <p:nvSpPr>
          <p:cNvPr id="1173" name="Rounded Rectangular Callout 1172"/>
          <p:cNvSpPr/>
          <p:nvPr/>
        </p:nvSpPr>
        <p:spPr>
          <a:xfrm>
            <a:off x="990600" y="4114800"/>
            <a:ext cx="1981200" cy="1066800"/>
          </a:xfrm>
          <a:prstGeom prst="wedgeRoundRectCallout">
            <a:avLst>
              <a:gd name="adj1" fmla="val 67077"/>
              <a:gd name="adj2" fmla="val -7566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dirty="0">
                <a:solidFill>
                  <a:schemeClr val="tx1"/>
                </a:solidFill>
              </a:rPr>
              <a:t>Collect information for Data Box</a:t>
            </a:r>
            <a:endParaRPr lang="en-US" sz="2000" dirty="0"/>
          </a:p>
        </p:txBody>
      </p:sp>
      <p:sp>
        <p:nvSpPr>
          <p:cNvPr id="1175" name="Rectangle 1174"/>
          <p:cNvSpPr>
            <a:spLocks noChangeArrowheads="1"/>
          </p:cNvSpPr>
          <p:nvPr/>
        </p:nvSpPr>
        <p:spPr bwMode="auto">
          <a:xfrm>
            <a:off x="3581400" y="5105400"/>
            <a:ext cx="5181600" cy="990600"/>
          </a:xfrm>
          <a:prstGeom prst="rect">
            <a:avLst/>
          </a:prstGeom>
          <a:solidFill>
            <a:srgbClr val="FFFF99"/>
          </a:solidFill>
          <a:ln w="9525" algn="ctr">
            <a:solidFill>
              <a:schemeClr val="tx1"/>
            </a:solidFill>
            <a:miter lim="800000"/>
            <a:headEnd/>
            <a:tailEnd/>
          </a:ln>
          <a:effectLst>
            <a:outerShdw dist="107763" dir="2700000" algn="ctr" rotWithShape="0">
              <a:srgbClr val="808080">
                <a:alpha val="50000"/>
              </a:srgbClr>
            </a:outerShdw>
          </a:effectLst>
        </p:spPr>
        <p:txBody>
          <a:bodyPr/>
          <a:lstStyle/>
          <a:p>
            <a:pPr>
              <a:defRPr/>
            </a:pPr>
            <a:r>
              <a:rPr lang="de-DE" sz="1600" b="1" dirty="0">
                <a:solidFill>
                  <a:schemeClr val="tx2"/>
                </a:solidFill>
                <a:latin typeface="+mn-lt"/>
                <a:cs typeface="Arial" charset="0"/>
              </a:rPr>
              <a:t>Example ABC company:</a:t>
            </a:r>
          </a:p>
          <a:p>
            <a:pPr>
              <a:defRPr/>
            </a:pPr>
            <a:r>
              <a:rPr lang="en-US" sz="1400" dirty="0">
                <a:solidFill>
                  <a:schemeClr val="tx2"/>
                </a:solidFill>
                <a:latin typeface="+mn-lt"/>
                <a:cs typeface="Arial" charset="0"/>
              </a:rPr>
              <a:t>The sequence of the several processes will be drafted after the first overview has been carried out and the appropriate data will be added in the proper data boxes.</a:t>
            </a:r>
            <a:endParaRPr lang="en-US" sz="1400" dirty="0">
              <a:solidFill>
                <a:schemeClr val="tx2"/>
              </a:solidFill>
              <a:latin typeface="+mn-lt"/>
            </a:endParaRPr>
          </a:p>
        </p:txBody>
      </p:sp>
    </p:spTree>
    <p:extLst>
      <p:ext uri="{BB962C8B-B14F-4D97-AF65-F5344CB8AC3E}">
        <p14:creationId xmlns:p14="http://schemas.microsoft.com/office/powerpoint/2010/main" val="175385013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Data Box: Select Data Attributes</a:t>
            </a:r>
          </a:p>
        </p:txBody>
      </p:sp>
      <p:sp>
        <p:nvSpPr>
          <p:cNvPr id="300035" name="Rectangle 3"/>
          <p:cNvSpPr>
            <a:spLocks noGrp="1" noChangeArrowheads="1"/>
          </p:cNvSpPr>
          <p:nvPr>
            <p:ph type="body" idx="4294967295"/>
          </p:nvPr>
        </p:nvSpPr>
        <p:spPr>
          <a:xfrm>
            <a:off x="1425575" y="1219200"/>
            <a:ext cx="7718425" cy="2773363"/>
          </a:xfrm>
        </p:spPr>
        <p:txBody>
          <a:bodyPr/>
          <a:lstStyle/>
          <a:p>
            <a:pPr>
              <a:buFontTx/>
              <a:buNone/>
              <a:defRPr/>
            </a:pPr>
            <a:r>
              <a:rPr lang="en-US" sz="2000" b="1" dirty="0"/>
              <a:t>What to measure? </a:t>
            </a:r>
          </a:p>
          <a:p>
            <a:pPr marL="468313" indent="-230188">
              <a:defRPr/>
            </a:pPr>
            <a:r>
              <a:rPr lang="en-US" sz="1800" dirty="0"/>
              <a:t>Should support a company’s objectives for the cost, service, and quality </a:t>
            </a:r>
          </a:p>
          <a:p>
            <a:pPr marL="468313" indent="-230188">
              <a:defRPr/>
            </a:pPr>
            <a:r>
              <a:rPr lang="en-US" sz="1800" dirty="0"/>
              <a:t>Should highlight waste </a:t>
            </a:r>
          </a:p>
          <a:p>
            <a:pPr>
              <a:buFontTx/>
              <a:buNone/>
              <a:defRPr/>
            </a:pPr>
            <a:r>
              <a:rPr lang="en-US" sz="2000" b="1" dirty="0"/>
              <a:t>Be flexible </a:t>
            </a:r>
          </a:p>
          <a:p>
            <a:pPr marL="468313" indent="-230188">
              <a:defRPr/>
            </a:pPr>
            <a:r>
              <a:rPr lang="en-US" sz="1800" dirty="0"/>
              <a:t>Revise as necessary as the process tasks are defined </a:t>
            </a:r>
          </a:p>
          <a:p>
            <a:pPr marL="468313" indent="-230188">
              <a:defRPr/>
            </a:pPr>
            <a:r>
              <a:rPr lang="en-US" sz="1800" dirty="0"/>
              <a:t>Select ones you may already be using </a:t>
            </a:r>
          </a:p>
          <a:p>
            <a:pPr marL="468313" indent="-230188">
              <a:defRPr/>
            </a:pPr>
            <a:r>
              <a:rPr lang="en-US" sz="1800" dirty="0"/>
              <a:t>If there is time, seek out some baseline measures </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4618038"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13213"/>
            <a:ext cx="2362200"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1679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58813" y="384175"/>
            <a:ext cx="8313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defTabSz="882650" eaLnBrk="0" hangingPunct="0">
              <a:lnSpc>
                <a:spcPct val="85000"/>
              </a:lnSpc>
            </a:pPr>
            <a:r>
              <a:rPr lang="en-US" altLang="en-US" i="1">
                <a:solidFill>
                  <a:schemeClr val="tx2"/>
                </a:solidFill>
              </a:rPr>
              <a:t>Attribute Data to Collect</a:t>
            </a:r>
          </a:p>
        </p:txBody>
      </p:sp>
      <p:graphicFrame>
        <p:nvGraphicFramePr>
          <p:cNvPr id="47107" name="Object 3"/>
          <p:cNvGraphicFramePr>
            <a:graphicFrameLocks noChangeAspect="1"/>
          </p:cNvGraphicFramePr>
          <p:nvPr>
            <p:extLst>
              <p:ext uri="{D42A27DB-BD31-4B8C-83A1-F6EECF244321}">
                <p14:modId xmlns:p14="http://schemas.microsoft.com/office/powerpoint/2010/main" val="1035578773"/>
              </p:ext>
            </p:extLst>
          </p:nvPr>
        </p:nvGraphicFramePr>
        <p:xfrm>
          <a:off x="4233605" y="619196"/>
          <a:ext cx="1435615" cy="1787217"/>
        </p:xfrm>
        <a:graphic>
          <a:graphicData uri="http://schemas.openxmlformats.org/presentationml/2006/ole">
            <mc:AlternateContent xmlns:mc="http://schemas.openxmlformats.org/markup-compatibility/2006">
              <mc:Choice xmlns:v="urn:schemas-microsoft-com:vml" Requires="v">
                <p:oleObj spid="_x0000_s21530" name="Clip" r:id="rId4" imgW="1451153" imgH="1255471" progId="MS_ClipArt_Gallery.2">
                  <p:embed/>
                </p:oleObj>
              </mc:Choice>
              <mc:Fallback>
                <p:oleObj name="Clip" r:id="rId4" imgW="1451153" imgH="125547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605" y="619196"/>
                        <a:ext cx="1435615" cy="1787217"/>
                      </a:xfrm>
                      <a:prstGeom prst="rect">
                        <a:avLst/>
                      </a:prstGeom>
                      <a:noFill/>
                      <a:ln>
                        <a:noFill/>
                      </a:ln>
                      <a:effectLst/>
                    </p:spPr>
                  </p:pic>
                </p:oleObj>
              </mc:Fallback>
            </mc:AlternateContent>
          </a:graphicData>
        </a:graphic>
      </p:graphicFrame>
      <p:sp>
        <p:nvSpPr>
          <p:cNvPr id="47110" name="Text Box 6"/>
          <p:cNvSpPr txBox="1">
            <a:spLocks noChangeArrowheads="1"/>
          </p:cNvSpPr>
          <p:nvPr/>
        </p:nvSpPr>
        <p:spPr bwMode="auto">
          <a:xfrm>
            <a:off x="228600" y="748198"/>
            <a:ext cx="4722813" cy="52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341" tIns="63671" rIns="127341" bIns="63671">
            <a:spAutoFit/>
          </a:bodyPr>
          <a:lstStyle>
            <a:lvl1pPr marL="285750" indent="-2857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spcBef>
                <a:spcPts val="600"/>
              </a:spcBef>
              <a:buClr>
                <a:schemeClr val="tx2"/>
              </a:buClr>
              <a:buSzPct val="75000"/>
              <a:buFont typeface="Wingdings" pitchFamily="2" charset="2"/>
              <a:buChar char="Ø"/>
              <a:defRPr/>
            </a:pPr>
            <a:r>
              <a:rPr lang="en-US" sz="1800" dirty="0">
                <a:latin typeface="+mn-lt"/>
              </a:rPr>
              <a:t>Shipping/Receiving </a:t>
            </a:r>
            <a:r>
              <a:rPr lang="en-US" sz="1800" dirty="0" smtClean="0">
                <a:latin typeface="+mn-lt"/>
              </a:rPr>
              <a:t>schedules</a:t>
            </a:r>
          </a:p>
          <a:p>
            <a:pPr eaLnBrk="0" hangingPunct="0">
              <a:spcBef>
                <a:spcPts val="600"/>
              </a:spcBef>
              <a:buClr>
                <a:schemeClr val="tx2"/>
              </a:buClr>
              <a:buSzPct val="75000"/>
              <a:buFont typeface="Wingdings" pitchFamily="2" charset="2"/>
              <a:buChar char="Ø"/>
              <a:defRPr/>
            </a:pPr>
            <a:r>
              <a:rPr lang="en-US" sz="1800" dirty="0">
                <a:latin typeface="+mn-lt"/>
              </a:rPr>
              <a:t>Pack sizes at </a:t>
            </a:r>
            <a:r>
              <a:rPr lang="en-US" sz="1800" dirty="0" smtClean="0">
                <a:latin typeface="+mn-lt"/>
              </a:rPr>
              <a:t>each process</a:t>
            </a:r>
            <a:endParaRPr lang="en-US" sz="1800" dirty="0">
              <a:latin typeface="+mn-lt"/>
            </a:endParaRPr>
          </a:p>
          <a:p>
            <a:pPr eaLnBrk="0" hangingPunct="0">
              <a:spcBef>
                <a:spcPts val="600"/>
              </a:spcBef>
              <a:buClr>
                <a:schemeClr val="tx2"/>
              </a:buClr>
              <a:buSzPct val="75000"/>
              <a:buFont typeface="Wingdings" pitchFamily="2" charset="2"/>
              <a:buChar char="Ø"/>
              <a:defRPr/>
            </a:pPr>
            <a:r>
              <a:rPr lang="en-US" sz="1800" b="1" dirty="0">
                <a:latin typeface="+mn-lt"/>
              </a:rPr>
              <a:t>Demand rates by process </a:t>
            </a:r>
            <a:r>
              <a:rPr lang="en-US" sz="1800" dirty="0">
                <a:latin typeface="+mn-lt"/>
              </a:rPr>
              <a:t>(</a:t>
            </a:r>
            <a:r>
              <a:rPr lang="en-US" sz="1800" dirty="0" err="1">
                <a:latin typeface="+mn-lt"/>
              </a:rPr>
              <a:t>Takt</a:t>
            </a:r>
            <a:r>
              <a:rPr lang="en-US" sz="1800" dirty="0">
                <a:latin typeface="+mn-lt"/>
              </a:rPr>
              <a:t> Time)</a:t>
            </a:r>
          </a:p>
          <a:p>
            <a:pPr eaLnBrk="0" hangingPunct="0">
              <a:spcBef>
                <a:spcPts val="600"/>
              </a:spcBef>
              <a:buClr>
                <a:schemeClr val="tx2"/>
              </a:buClr>
              <a:buSzPct val="75000"/>
              <a:buFont typeface="Wingdings" pitchFamily="2" charset="2"/>
              <a:buChar char="Ø"/>
              <a:defRPr/>
            </a:pPr>
            <a:r>
              <a:rPr lang="en-US" sz="1800" dirty="0">
                <a:latin typeface="+mn-lt"/>
              </a:rPr>
              <a:t>Working hours and breaks</a:t>
            </a:r>
          </a:p>
          <a:p>
            <a:pPr eaLnBrk="0" hangingPunct="0">
              <a:spcBef>
                <a:spcPts val="600"/>
              </a:spcBef>
              <a:buClr>
                <a:schemeClr val="tx2"/>
              </a:buClr>
              <a:buSzPct val="75000"/>
              <a:buFont typeface="Wingdings" pitchFamily="2" charset="2"/>
              <a:buChar char="Ø"/>
              <a:defRPr/>
            </a:pPr>
            <a:r>
              <a:rPr lang="en-US" sz="1800" dirty="0">
                <a:latin typeface="+mn-lt"/>
              </a:rPr>
              <a:t>Inventory Points (location &amp; </a:t>
            </a:r>
            <a:r>
              <a:rPr lang="en-US" sz="1800" dirty="0" smtClean="0">
                <a:latin typeface="+mn-lt"/>
              </a:rPr>
              <a:t>size)</a:t>
            </a:r>
          </a:p>
          <a:p>
            <a:pPr eaLnBrk="0" hangingPunct="0">
              <a:spcBef>
                <a:spcPts val="600"/>
              </a:spcBef>
              <a:buClr>
                <a:schemeClr val="tx2"/>
              </a:buClr>
              <a:buSzPct val="75000"/>
              <a:buFont typeface="Wingdings" pitchFamily="2" charset="2"/>
              <a:buChar char="Ø"/>
              <a:defRPr/>
            </a:pPr>
            <a:r>
              <a:rPr lang="en-US" sz="1800" b="1" dirty="0">
                <a:latin typeface="+mn-lt"/>
              </a:rPr>
              <a:t>How Operations are </a:t>
            </a:r>
            <a:r>
              <a:rPr lang="en-US" sz="1800" b="1" dirty="0" smtClean="0">
                <a:latin typeface="+mn-lt"/>
              </a:rPr>
              <a:t>scheduled</a:t>
            </a:r>
          </a:p>
          <a:p>
            <a:pPr eaLnBrk="0" hangingPunct="0">
              <a:spcBef>
                <a:spcPct val="50000"/>
              </a:spcBef>
              <a:buClr>
                <a:schemeClr val="tx2"/>
              </a:buClr>
              <a:buSzPct val="75000"/>
              <a:buFont typeface="Wingdings" pitchFamily="2" charset="2"/>
              <a:buChar char="Ø"/>
              <a:defRPr/>
            </a:pPr>
            <a:r>
              <a:rPr lang="en-US" sz="1800" dirty="0">
                <a:latin typeface="+mn-lt"/>
              </a:rPr>
              <a:t>Work-in-process inventory</a:t>
            </a:r>
          </a:p>
          <a:p>
            <a:pPr eaLnBrk="0" hangingPunct="0">
              <a:spcBef>
                <a:spcPct val="50000"/>
              </a:spcBef>
              <a:buClr>
                <a:schemeClr val="tx2"/>
              </a:buClr>
              <a:buSzPct val="75000"/>
              <a:buFont typeface="Wingdings" pitchFamily="2" charset="2"/>
              <a:buChar char="Ø"/>
              <a:defRPr/>
            </a:pPr>
            <a:r>
              <a:rPr lang="en-US" sz="1800" dirty="0">
                <a:latin typeface="+mn-lt"/>
              </a:rPr>
              <a:t>Overtime per week</a:t>
            </a:r>
          </a:p>
          <a:p>
            <a:pPr eaLnBrk="0" hangingPunct="0">
              <a:spcBef>
                <a:spcPct val="50000"/>
              </a:spcBef>
              <a:buClr>
                <a:schemeClr val="tx2"/>
              </a:buClr>
              <a:buSzPct val="75000"/>
              <a:buFont typeface="Wingdings" pitchFamily="2" charset="2"/>
              <a:buChar char="Ø"/>
              <a:defRPr/>
            </a:pPr>
            <a:r>
              <a:rPr lang="en-US" sz="1800" b="1" dirty="0" smtClean="0">
                <a:latin typeface="+mn-lt"/>
              </a:rPr>
              <a:t>Process cycle times</a:t>
            </a:r>
          </a:p>
          <a:p>
            <a:pPr eaLnBrk="0" hangingPunct="0">
              <a:spcBef>
                <a:spcPct val="50000"/>
              </a:spcBef>
              <a:buClr>
                <a:schemeClr val="tx2"/>
              </a:buClr>
              <a:buSzPct val="75000"/>
              <a:buFont typeface="Wingdings" pitchFamily="2" charset="2"/>
              <a:buChar char="Ø"/>
              <a:defRPr/>
            </a:pPr>
            <a:r>
              <a:rPr lang="en-US" sz="1800" dirty="0" smtClean="0">
                <a:latin typeface="+mn-lt"/>
              </a:rPr>
              <a:t>Number </a:t>
            </a:r>
            <a:r>
              <a:rPr lang="en-US" sz="1800" dirty="0">
                <a:latin typeface="+mn-lt"/>
              </a:rPr>
              <a:t>of product variations at each step </a:t>
            </a:r>
          </a:p>
          <a:p>
            <a:pPr eaLnBrk="0" hangingPunct="0">
              <a:spcBef>
                <a:spcPct val="50000"/>
              </a:spcBef>
              <a:buClr>
                <a:schemeClr val="tx2"/>
              </a:buClr>
              <a:buSzPct val="75000"/>
              <a:buFont typeface="Wingdings" pitchFamily="2" charset="2"/>
              <a:buChar char="Ø"/>
              <a:defRPr/>
            </a:pPr>
            <a:r>
              <a:rPr lang="en-US" sz="1800" dirty="0">
                <a:latin typeface="+mn-lt"/>
              </a:rPr>
              <a:t>Batch (lot) sizes</a:t>
            </a:r>
          </a:p>
          <a:p>
            <a:pPr eaLnBrk="0" hangingPunct="0">
              <a:spcBef>
                <a:spcPct val="50000"/>
              </a:spcBef>
              <a:buClr>
                <a:schemeClr val="tx2"/>
              </a:buClr>
              <a:buSzPct val="75000"/>
              <a:buFont typeface="Wingdings" pitchFamily="2" charset="2"/>
              <a:buChar char="Ø"/>
              <a:defRPr/>
            </a:pPr>
            <a:r>
              <a:rPr lang="en-US" sz="1800" dirty="0">
                <a:latin typeface="+mn-lt"/>
              </a:rPr>
              <a:t>Changeover </a:t>
            </a:r>
            <a:r>
              <a:rPr lang="en-US" sz="1800" dirty="0" smtClean="0">
                <a:latin typeface="+mn-lt"/>
              </a:rPr>
              <a:t>times/frequencies</a:t>
            </a:r>
          </a:p>
        </p:txBody>
      </p:sp>
      <p:sp>
        <p:nvSpPr>
          <p:cNvPr id="47116" name="Text Box 12"/>
          <p:cNvSpPr txBox="1">
            <a:spLocks noChangeArrowheads="1"/>
          </p:cNvSpPr>
          <p:nvPr/>
        </p:nvSpPr>
        <p:spPr bwMode="auto">
          <a:xfrm>
            <a:off x="5486400" y="1512805"/>
            <a:ext cx="3427413" cy="4430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6063" tIns="68033" rIns="136063" bIns="68033" anchor="ctr">
            <a:spAutoFit/>
          </a:bodyPr>
          <a:lstStyle>
            <a:lvl1pPr marL="285750" indent="-28575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spcBef>
                <a:spcPct val="50000"/>
              </a:spcBef>
              <a:buClr>
                <a:schemeClr val="tx2"/>
              </a:buClr>
              <a:buSzPct val="75000"/>
              <a:buFont typeface="Wingdings" pitchFamily="2" charset="2"/>
              <a:buChar char="Ø"/>
              <a:defRPr/>
            </a:pPr>
            <a:r>
              <a:rPr lang="en-US" sz="1800" dirty="0">
                <a:latin typeface="+mn-lt"/>
              </a:rPr>
              <a:t>C/O (changeover time)</a:t>
            </a:r>
          </a:p>
          <a:p>
            <a:pPr eaLnBrk="0" hangingPunct="0">
              <a:spcBef>
                <a:spcPct val="50000"/>
              </a:spcBef>
              <a:buClr>
                <a:schemeClr val="tx2"/>
              </a:buClr>
              <a:buSzPct val="75000"/>
              <a:buFont typeface="Wingdings" pitchFamily="2" charset="2"/>
              <a:buChar char="Ø"/>
              <a:defRPr/>
            </a:pPr>
            <a:r>
              <a:rPr lang="en-US" sz="1800" dirty="0">
                <a:latin typeface="+mn-lt"/>
              </a:rPr>
              <a:t>OEE(Overall Equipment Effectiveness)</a:t>
            </a:r>
          </a:p>
          <a:p>
            <a:pPr eaLnBrk="0" hangingPunct="0">
              <a:spcBef>
                <a:spcPct val="50000"/>
              </a:spcBef>
              <a:buClr>
                <a:schemeClr val="tx2"/>
              </a:buClr>
              <a:buSzPct val="75000"/>
              <a:buFont typeface="Wingdings" pitchFamily="2" charset="2"/>
              <a:buChar char="Ø"/>
              <a:defRPr/>
            </a:pPr>
            <a:r>
              <a:rPr lang="en-US" sz="1800" b="1" dirty="0">
                <a:latin typeface="+mn-lt"/>
              </a:rPr>
              <a:t>FTY (First Time Yield)</a:t>
            </a:r>
          </a:p>
          <a:p>
            <a:pPr eaLnBrk="0" hangingPunct="0">
              <a:spcBef>
                <a:spcPct val="50000"/>
              </a:spcBef>
              <a:buClr>
                <a:schemeClr val="tx2"/>
              </a:buClr>
              <a:buSzPct val="75000"/>
              <a:buFont typeface="Wingdings" pitchFamily="2" charset="2"/>
              <a:buChar char="Ø"/>
              <a:defRPr/>
            </a:pPr>
            <a:r>
              <a:rPr lang="en-US" sz="1800" dirty="0">
                <a:latin typeface="+mn-lt"/>
              </a:rPr>
              <a:t>Scrap rate</a:t>
            </a:r>
          </a:p>
          <a:p>
            <a:pPr eaLnBrk="0" hangingPunct="0">
              <a:spcBef>
                <a:spcPct val="50000"/>
              </a:spcBef>
              <a:buClr>
                <a:schemeClr val="tx2"/>
              </a:buClr>
              <a:buSzPct val="75000"/>
              <a:buFont typeface="Wingdings" pitchFamily="2" charset="2"/>
              <a:buChar char="Ø"/>
              <a:defRPr/>
            </a:pPr>
            <a:r>
              <a:rPr lang="en-US" sz="1800" b="1" dirty="0" smtClean="0">
                <a:latin typeface="+mn-lt"/>
              </a:rPr>
              <a:t>Defect/Rework </a:t>
            </a:r>
            <a:r>
              <a:rPr lang="en-US" sz="1800" b="1" dirty="0">
                <a:latin typeface="+mn-lt"/>
              </a:rPr>
              <a:t>Rate</a:t>
            </a:r>
          </a:p>
          <a:p>
            <a:pPr eaLnBrk="0" hangingPunct="0">
              <a:spcBef>
                <a:spcPct val="50000"/>
              </a:spcBef>
              <a:buClr>
                <a:schemeClr val="tx2"/>
              </a:buClr>
              <a:buSzPct val="75000"/>
              <a:buFont typeface="Wingdings" pitchFamily="2" charset="2"/>
              <a:buChar char="Ø"/>
              <a:defRPr/>
            </a:pPr>
            <a:r>
              <a:rPr lang="en-US" sz="1800" b="1" dirty="0">
                <a:latin typeface="+mn-lt"/>
              </a:rPr>
              <a:t>VA/ NVA Time</a:t>
            </a:r>
          </a:p>
          <a:p>
            <a:pPr eaLnBrk="0" hangingPunct="0">
              <a:spcBef>
                <a:spcPct val="50000"/>
              </a:spcBef>
              <a:buClr>
                <a:schemeClr val="tx2"/>
              </a:buClr>
              <a:buSzPct val="75000"/>
              <a:buFont typeface="Wingdings" pitchFamily="2" charset="2"/>
              <a:buChar char="Ø"/>
              <a:defRPr/>
            </a:pPr>
            <a:r>
              <a:rPr lang="en-US" sz="1800" dirty="0">
                <a:latin typeface="+mn-lt"/>
              </a:rPr>
              <a:t>Batch Size/ Pack Size</a:t>
            </a:r>
          </a:p>
          <a:p>
            <a:pPr eaLnBrk="0" hangingPunct="0">
              <a:spcBef>
                <a:spcPct val="50000"/>
              </a:spcBef>
              <a:buClr>
                <a:schemeClr val="tx2"/>
              </a:buClr>
              <a:buSzPct val="75000"/>
              <a:buFont typeface="Wingdings" pitchFamily="2" charset="2"/>
              <a:buChar char="Ø"/>
              <a:defRPr/>
            </a:pPr>
            <a:r>
              <a:rPr lang="en-US" sz="1800" dirty="0">
                <a:latin typeface="+mn-lt"/>
              </a:rPr>
              <a:t>Distance Traveled</a:t>
            </a:r>
          </a:p>
          <a:p>
            <a:pPr eaLnBrk="0" hangingPunct="0">
              <a:spcBef>
                <a:spcPct val="50000"/>
              </a:spcBef>
              <a:buClr>
                <a:schemeClr val="tx2"/>
              </a:buClr>
              <a:buSzPct val="75000"/>
              <a:buFont typeface="Wingdings" pitchFamily="2" charset="2"/>
              <a:buChar char="Ø"/>
              <a:defRPr/>
            </a:pPr>
            <a:r>
              <a:rPr lang="en-US" sz="1800" dirty="0" smtClean="0">
                <a:latin typeface="+mn-lt"/>
              </a:rPr>
              <a:t>Downtime</a:t>
            </a:r>
          </a:p>
          <a:p>
            <a:pPr eaLnBrk="0" hangingPunct="0">
              <a:spcBef>
                <a:spcPct val="50000"/>
              </a:spcBef>
              <a:buClr>
                <a:schemeClr val="tx2"/>
              </a:buClr>
              <a:buSzPct val="75000"/>
              <a:buFont typeface="Wingdings" pitchFamily="2" charset="2"/>
              <a:buChar char="Ø"/>
              <a:defRPr/>
            </a:pPr>
            <a:r>
              <a:rPr lang="en-US" sz="1800" dirty="0" smtClean="0">
                <a:latin typeface="+mn-lt"/>
              </a:rPr>
              <a:t>Etc..</a:t>
            </a:r>
            <a:endParaRPr lang="en-US" sz="1800" dirty="0">
              <a:latin typeface="+mn-lt"/>
            </a:endParaRPr>
          </a:p>
        </p:txBody>
      </p:sp>
      <p:sp>
        <p:nvSpPr>
          <p:cNvPr id="31750" name="Rectangle 38"/>
          <p:cNvSpPr>
            <a:spLocks noChangeArrowheads="1"/>
          </p:cNvSpPr>
          <p:nvPr/>
        </p:nvSpPr>
        <p:spPr bwMode="auto">
          <a:xfrm>
            <a:off x="677863" y="0"/>
            <a:ext cx="8313737"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defTabSz="882650" eaLnBrk="0" hangingPunct="0">
              <a:lnSpc>
                <a:spcPct val="85000"/>
              </a:lnSpc>
            </a:pPr>
            <a:r>
              <a:rPr lang="en-US" altLang="en-US" sz="3000" b="1">
                <a:solidFill>
                  <a:schemeClr val="tx2"/>
                </a:solidFill>
              </a:rPr>
              <a:t>Data Collection</a:t>
            </a:r>
          </a:p>
        </p:txBody>
      </p:sp>
    </p:spTree>
    <p:extLst>
      <p:ext uri="{BB962C8B-B14F-4D97-AF65-F5344CB8AC3E}">
        <p14:creationId xmlns:p14="http://schemas.microsoft.com/office/powerpoint/2010/main" val="18120627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28600"/>
            <a:ext cx="8229600" cy="591403"/>
          </a:xfrm>
        </p:spPr>
        <p:txBody>
          <a:bodyPr>
            <a:noAutofit/>
          </a:bodyPr>
          <a:lstStyle/>
          <a:p>
            <a:r>
              <a:rPr lang="en-US" sz="2800" b="1" dirty="0" smtClean="0">
                <a:solidFill>
                  <a:srgbClr val="002060"/>
                </a:solidFill>
              </a:rPr>
              <a:t>LEAN GOVERNMENT PROCESS METRICS</a:t>
            </a:r>
            <a:endParaRPr lang="en-US" sz="2800" b="1" dirty="0">
              <a:solidFill>
                <a:srgbClr val="002060"/>
              </a:solidFill>
            </a:endParaRP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2" t="8149"/>
          <a:stretch/>
        </p:blipFill>
        <p:spPr bwMode="auto">
          <a:xfrm>
            <a:off x="228600" y="1066799"/>
            <a:ext cx="8534399" cy="5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447800"/>
            <a:ext cx="144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3429000" y="4495800"/>
            <a:ext cx="144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ectangle 8"/>
          <p:cNvSpPr/>
          <p:nvPr/>
        </p:nvSpPr>
        <p:spPr>
          <a:xfrm>
            <a:off x="685800" y="2514600"/>
            <a:ext cx="1447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1200" dirty="0"/>
          </a:p>
        </p:txBody>
      </p:sp>
      <p:sp>
        <p:nvSpPr>
          <p:cNvPr id="10" name="Rectangle 9"/>
          <p:cNvSpPr/>
          <p:nvPr/>
        </p:nvSpPr>
        <p:spPr>
          <a:xfrm>
            <a:off x="6096000" y="1790700"/>
            <a:ext cx="144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Rectangle 10"/>
          <p:cNvSpPr/>
          <p:nvPr/>
        </p:nvSpPr>
        <p:spPr>
          <a:xfrm>
            <a:off x="7568821" y="1790700"/>
            <a:ext cx="813179"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FTQ</a:t>
            </a:r>
            <a:endParaRPr lang="ms-MY" b="1" dirty="0">
              <a:solidFill>
                <a:srgbClr val="002060"/>
              </a:solidFill>
            </a:endParaRPr>
          </a:p>
        </p:txBody>
      </p:sp>
    </p:spTree>
    <p:extLst>
      <p:ext uri="{BB962C8B-B14F-4D97-AF65-F5344CB8AC3E}">
        <p14:creationId xmlns:p14="http://schemas.microsoft.com/office/powerpoint/2010/main" val="383894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normAutofit/>
          </a:bodyPr>
          <a:lstStyle/>
          <a:p>
            <a:pPr algn="ctr">
              <a:defRPr/>
            </a:pPr>
            <a:r>
              <a:rPr lang="en-US" b="1" dirty="0" smtClean="0">
                <a:solidFill>
                  <a:srgbClr val="000099"/>
                </a:solidFill>
                <a:effectLst>
                  <a:outerShdw blurRad="38100" dist="38100" dir="2700000" algn="tl">
                    <a:srgbClr val="000000"/>
                  </a:outerShdw>
                </a:effectLst>
                <a:cs typeface="Arial" pitchFamily="34" charset="0"/>
              </a:rPr>
              <a:t>OBJECTIVES MPC</a:t>
            </a:r>
          </a:p>
        </p:txBody>
      </p:sp>
      <p:sp>
        <p:nvSpPr>
          <p:cNvPr id="13315" name="Rectangle 3"/>
          <p:cNvSpPr>
            <a:spLocks noGrp="1"/>
          </p:cNvSpPr>
          <p:nvPr>
            <p:ph idx="4294967295"/>
          </p:nvPr>
        </p:nvSpPr>
        <p:spPr>
          <a:xfrm>
            <a:off x="609600" y="1219200"/>
            <a:ext cx="7772400" cy="4572000"/>
          </a:xfrm>
        </p:spPr>
        <p:txBody>
          <a:bodyPr/>
          <a:lstStyle/>
          <a:p>
            <a:pPr>
              <a:lnSpc>
                <a:spcPct val="150000"/>
              </a:lnSpc>
              <a:spcBef>
                <a:spcPts val="600"/>
              </a:spcBef>
              <a:buClr>
                <a:schemeClr val="tx1"/>
              </a:buClr>
              <a:buFont typeface="Arial" pitchFamily="34" charset="0"/>
              <a:buChar char="•"/>
            </a:pPr>
            <a:r>
              <a:rPr lang="en-US" sz="2000" dirty="0">
                <a:latin typeface="Verdana" pitchFamily="34" charset="0"/>
              </a:rPr>
              <a:t>Providing value-added information on productivity, quality, competitiveness and best practices through research activities and databases.</a:t>
            </a:r>
          </a:p>
          <a:p>
            <a:pPr>
              <a:lnSpc>
                <a:spcPct val="150000"/>
              </a:lnSpc>
              <a:spcBef>
                <a:spcPts val="600"/>
              </a:spcBef>
              <a:buClr>
                <a:schemeClr val="tx1"/>
              </a:buClr>
              <a:buFont typeface="Arial" pitchFamily="34" charset="0"/>
              <a:buChar char="•"/>
            </a:pPr>
            <a:r>
              <a:rPr lang="en-US" sz="2000" dirty="0">
                <a:latin typeface="Verdana" pitchFamily="34" charset="0"/>
              </a:rPr>
              <a:t>Developing human capital and </a:t>
            </a:r>
            <a:r>
              <a:rPr lang="en-US" sz="2000" dirty="0" err="1">
                <a:latin typeface="Verdana" pitchFamily="34" charset="0"/>
              </a:rPr>
              <a:t>organisational</a:t>
            </a:r>
            <a:r>
              <a:rPr lang="en-US" sz="2000" dirty="0">
                <a:latin typeface="Verdana" pitchFamily="34" charset="0"/>
              </a:rPr>
              <a:t> excellence for building a knowledge-based society through training, systems development and best practices.</a:t>
            </a:r>
          </a:p>
          <a:p>
            <a:pPr>
              <a:lnSpc>
                <a:spcPct val="150000"/>
              </a:lnSpc>
              <a:spcBef>
                <a:spcPts val="600"/>
              </a:spcBef>
              <a:buClr>
                <a:schemeClr val="tx1"/>
              </a:buClr>
              <a:buFont typeface="Arial" pitchFamily="34" charset="0"/>
              <a:buChar char="•"/>
            </a:pPr>
            <a:r>
              <a:rPr lang="en-US" sz="2000" dirty="0">
                <a:latin typeface="Verdana" pitchFamily="34" charset="0"/>
              </a:rPr>
              <a:t>Nurturing innovative and creative culture for productivity and competitiveness through partnership </a:t>
            </a:r>
            <a:r>
              <a:rPr lang="en-US" sz="2000" dirty="0" err="1">
                <a:latin typeface="Verdana" pitchFamily="34" charset="0"/>
              </a:rPr>
              <a:t>programmes</a:t>
            </a:r>
            <a:r>
              <a:rPr lang="en-US" sz="2000" dirty="0">
                <a:latin typeface="Verdana" pitchFamily="34" charset="0"/>
              </a:rPr>
              <a:t>.</a:t>
            </a:r>
            <a:endParaRPr lang="en-US" sz="2000" dirty="0" smtClean="0">
              <a:latin typeface="Verdana" pitchFamily="34" charset="0"/>
            </a:endParaRPr>
          </a:p>
        </p:txBody>
      </p:sp>
    </p:spTree>
    <p:extLst>
      <p:ext uri="{BB962C8B-B14F-4D97-AF65-F5344CB8AC3E}">
        <p14:creationId xmlns:p14="http://schemas.microsoft.com/office/powerpoint/2010/main" val="3233868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a:spLocks noGrp="1" noChangeArrowheads="1"/>
          </p:cNvSpPr>
          <p:nvPr>
            <p:ph type="title"/>
          </p:nvPr>
        </p:nvSpPr>
        <p:spPr>
          <a:xfrm>
            <a:off x="838200" y="76200"/>
            <a:ext cx="8229600" cy="523875"/>
          </a:xfrm>
        </p:spPr>
        <p:txBody>
          <a:bodyPr anchor="t">
            <a:spAutoFit/>
          </a:bodyPr>
          <a:lstStyle/>
          <a:p>
            <a:pPr eaLnBrk="1" hangingPunct="1"/>
            <a:r>
              <a:rPr lang="en-US" altLang="en-US" sz="2800" b="1" smtClean="0">
                <a:cs typeface="Arial" pitchFamily="34" charset="0"/>
              </a:rPr>
              <a:t>Step 4</a:t>
            </a:r>
            <a:r>
              <a:rPr lang="en-US" altLang="en-US" sz="2800" smtClean="0">
                <a:cs typeface="Arial" pitchFamily="34" charset="0"/>
              </a:rPr>
              <a:t>: Map the Material Flow</a:t>
            </a:r>
          </a:p>
        </p:txBody>
      </p:sp>
      <p:grpSp>
        <p:nvGrpSpPr>
          <p:cNvPr id="32771" name="Group 690"/>
          <p:cNvGrpSpPr>
            <a:grpSpLocks/>
          </p:cNvGrpSpPr>
          <p:nvPr/>
        </p:nvGrpSpPr>
        <p:grpSpPr bwMode="auto">
          <a:xfrm>
            <a:off x="685800" y="914400"/>
            <a:ext cx="8001000" cy="4270375"/>
            <a:chOff x="1673225" y="838200"/>
            <a:chExt cx="7013575" cy="4270375"/>
          </a:xfrm>
        </p:grpSpPr>
        <p:grpSp>
          <p:nvGrpSpPr>
            <p:cNvPr id="32773" name="Group 4"/>
            <p:cNvGrpSpPr>
              <a:grpSpLocks noChangeAspect="1"/>
            </p:cNvGrpSpPr>
            <p:nvPr/>
          </p:nvGrpSpPr>
          <p:grpSpPr bwMode="auto">
            <a:xfrm>
              <a:off x="1779588" y="903288"/>
              <a:ext cx="849312" cy="546100"/>
              <a:chOff x="430" y="1221"/>
              <a:chExt cx="705" cy="454"/>
            </a:xfrm>
          </p:grpSpPr>
          <p:sp>
            <p:nvSpPr>
              <p:cNvPr id="51889" name="Freeform 5"/>
              <p:cNvSpPr>
                <a:spLocks noChangeAspect="1"/>
              </p:cNvSpPr>
              <p:nvPr/>
            </p:nvSpPr>
            <p:spPr bwMode="auto">
              <a:xfrm>
                <a:off x="426" y="1221"/>
                <a:ext cx="709" cy="454"/>
              </a:xfrm>
              <a:custGeom>
                <a:avLst/>
                <a:gdLst>
                  <a:gd name="T0" fmla="*/ 0 w 1260"/>
                  <a:gd name="T1" fmla="*/ 1 h 746"/>
                  <a:gd name="T2" fmla="*/ 0 w 1260"/>
                  <a:gd name="T3" fmla="*/ 5 h 746"/>
                  <a:gd name="T4" fmla="*/ 4 w 1260"/>
                  <a:gd name="T5" fmla="*/ 5 h 746"/>
                  <a:gd name="T6" fmla="*/ 4 w 1260"/>
                  <a:gd name="T7" fmla="*/ 1 h 746"/>
                  <a:gd name="T8" fmla="*/ 2 w 1260"/>
                  <a:gd name="T9" fmla="*/ 1 h 746"/>
                  <a:gd name="T10" fmla="*/ 2 w 1260"/>
                  <a:gd name="T11" fmla="*/ 0 h 746"/>
                  <a:gd name="T12" fmla="*/ 1 w 1260"/>
                  <a:gd name="T13" fmla="*/ 1 h 746"/>
                  <a:gd name="T14" fmla="*/ 1 w 1260"/>
                  <a:gd name="T15" fmla="*/ 1 h 746"/>
                  <a:gd name="T16" fmla="*/ 0 w 1260"/>
                  <a:gd name="T17" fmla="*/ 1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
                  <a:gd name="T28" fmla="*/ 0 h 746"/>
                  <a:gd name="T29" fmla="*/ 1260 w 1260"/>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 h="746">
                    <a:moveTo>
                      <a:pt x="0" y="193"/>
                    </a:moveTo>
                    <a:lnTo>
                      <a:pt x="0" y="746"/>
                    </a:lnTo>
                    <a:lnTo>
                      <a:pt x="1260" y="746"/>
                    </a:lnTo>
                    <a:lnTo>
                      <a:pt x="1260" y="26"/>
                    </a:lnTo>
                    <a:lnTo>
                      <a:pt x="849" y="210"/>
                    </a:lnTo>
                    <a:lnTo>
                      <a:pt x="849" y="0"/>
                    </a:lnTo>
                    <a:lnTo>
                      <a:pt x="422" y="225"/>
                    </a:lnTo>
                    <a:lnTo>
                      <a:pt x="422" y="15"/>
                    </a:lnTo>
                    <a:lnTo>
                      <a:pt x="0" y="196"/>
                    </a:lnTo>
                  </a:path>
                </a:pathLst>
              </a:custGeom>
              <a:solidFill>
                <a:schemeClr val="bg1"/>
              </a:solidFill>
              <a:ln w="19050">
                <a:solidFill>
                  <a:srgbClr val="000000"/>
                </a:solidFill>
                <a:round/>
                <a:headEnd/>
                <a:tailEnd/>
              </a:ln>
            </p:spPr>
            <p:txBody>
              <a:bodyPr/>
              <a:lstStyle/>
              <a:p>
                <a:pPr>
                  <a:defRPr/>
                </a:pPr>
                <a:endParaRPr lang="en-US" sz="2800">
                  <a:latin typeface="+mn-lt"/>
                </a:endParaRPr>
              </a:p>
            </p:txBody>
          </p:sp>
          <p:sp>
            <p:nvSpPr>
              <p:cNvPr id="51890" name="Text Box 6"/>
              <p:cNvSpPr txBox="1">
                <a:spLocks noChangeAspect="1" noChangeArrowheads="1"/>
              </p:cNvSpPr>
              <p:nvPr/>
            </p:nvSpPr>
            <p:spPr bwMode="auto">
              <a:xfrm>
                <a:off x="508" y="1420"/>
                <a:ext cx="478" cy="215"/>
              </a:xfrm>
              <a:prstGeom prst="rect">
                <a:avLst/>
              </a:prstGeom>
              <a:noFill/>
              <a:ln w="9525">
                <a:noFill/>
                <a:miter lim="800000"/>
                <a:headEnd/>
                <a:tailEnd/>
              </a:ln>
            </p:spPr>
            <p:txBody>
              <a:bodyPr wrap="none">
                <a:spAutoFit/>
              </a:bodyPr>
              <a:lstStyle/>
              <a:p>
                <a:pPr>
                  <a:defRPr/>
                </a:pPr>
                <a:r>
                  <a:rPr lang="de-DE" sz="1100" b="1" dirty="0">
                    <a:latin typeface="+mn-lt"/>
                  </a:rPr>
                  <a:t>supplier</a:t>
                </a:r>
              </a:p>
            </p:txBody>
          </p:sp>
        </p:grpSp>
        <p:sp>
          <p:nvSpPr>
            <p:cNvPr id="51206" name="AutoShape 7"/>
            <p:cNvSpPr>
              <a:spLocks noChangeAspect="1" noChangeArrowheads="1"/>
            </p:cNvSpPr>
            <p:nvPr/>
          </p:nvSpPr>
          <p:spPr bwMode="auto">
            <a:xfrm rot="5480588">
              <a:off x="1449535" y="2253999"/>
              <a:ext cx="1268413" cy="278316"/>
            </a:xfrm>
            <a:prstGeom prst="rightArrow">
              <a:avLst>
                <a:gd name="adj1" fmla="val 35157"/>
                <a:gd name="adj2" fmla="val 47729"/>
              </a:avLst>
            </a:prstGeom>
            <a:solidFill>
              <a:schemeClr val="bg1"/>
            </a:solidFill>
            <a:ln w="9525">
              <a:solidFill>
                <a:schemeClr val="tx1"/>
              </a:solidFill>
              <a:miter lim="800000"/>
              <a:headEnd/>
              <a:tailEnd/>
            </a:ln>
          </p:spPr>
          <p:txBody>
            <a:bodyPr wrap="none" anchor="ctr"/>
            <a:lstStyle/>
            <a:p>
              <a:pPr>
                <a:defRPr/>
              </a:pPr>
              <a:endParaRPr lang="en-US" sz="2800">
                <a:latin typeface="+mn-lt"/>
              </a:endParaRPr>
            </a:p>
          </p:txBody>
        </p:sp>
        <p:sp>
          <p:nvSpPr>
            <p:cNvPr id="51207" name="Text Box 8"/>
            <p:cNvSpPr txBox="1">
              <a:spLocks noChangeAspect="1" noChangeArrowheads="1"/>
            </p:cNvSpPr>
            <p:nvPr/>
          </p:nvSpPr>
          <p:spPr bwMode="auto">
            <a:xfrm>
              <a:off x="1785944" y="1476375"/>
              <a:ext cx="850256" cy="230188"/>
            </a:xfrm>
            <a:prstGeom prst="rect">
              <a:avLst/>
            </a:prstGeom>
            <a:solidFill>
              <a:srgbClr val="FFFFFF"/>
            </a:solidFill>
            <a:ln w="19050">
              <a:solidFill>
                <a:srgbClr val="000000"/>
              </a:solidFill>
              <a:miter lim="800000"/>
              <a:headEnd/>
              <a:tailEnd/>
            </a:ln>
          </p:spPr>
          <p:txBody>
            <a:bodyPr anchor="ctr" anchorCtr="1">
              <a:spAutoFit/>
            </a:bodyPr>
            <a:lstStyle/>
            <a:p>
              <a:pPr>
                <a:defRPr/>
              </a:pPr>
              <a:r>
                <a:rPr lang="de-DE" sz="900">
                  <a:latin typeface="+mn-lt"/>
                </a:rPr>
                <a:t>150 ft coils</a:t>
              </a:r>
            </a:p>
          </p:txBody>
        </p:sp>
        <p:sp>
          <p:nvSpPr>
            <p:cNvPr id="51208" name="Rectangle 9"/>
            <p:cNvSpPr>
              <a:spLocks noChangeAspect="1" noChangeArrowheads="1"/>
            </p:cNvSpPr>
            <p:nvPr/>
          </p:nvSpPr>
          <p:spPr bwMode="auto">
            <a:xfrm>
              <a:off x="1778985" y="2198688"/>
              <a:ext cx="443915" cy="287337"/>
            </a:xfrm>
            <a:prstGeom prst="rect">
              <a:avLst/>
            </a:prstGeom>
            <a:solidFill>
              <a:srgbClr val="FFFFFF"/>
            </a:solidFill>
            <a:ln w="19050">
              <a:solidFill>
                <a:srgbClr val="000000"/>
              </a:solidFill>
              <a:miter lim="800000"/>
              <a:headEnd/>
              <a:tailEnd/>
            </a:ln>
          </p:spPr>
          <p:txBody>
            <a:bodyPr/>
            <a:lstStyle/>
            <a:p>
              <a:pPr>
                <a:defRPr/>
              </a:pPr>
              <a:endParaRPr lang="en-US" sz="2800">
                <a:latin typeface="+mn-lt"/>
              </a:endParaRPr>
            </a:p>
          </p:txBody>
        </p:sp>
        <p:sp>
          <p:nvSpPr>
            <p:cNvPr id="51209" name="Rectangle 10"/>
            <p:cNvSpPr>
              <a:spLocks noChangeAspect="1" noChangeArrowheads="1"/>
            </p:cNvSpPr>
            <p:nvPr/>
          </p:nvSpPr>
          <p:spPr bwMode="auto">
            <a:xfrm>
              <a:off x="2229858" y="2235200"/>
              <a:ext cx="164207" cy="250825"/>
            </a:xfrm>
            <a:prstGeom prst="rect">
              <a:avLst/>
            </a:prstGeom>
            <a:solidFill>
              <a:schemeClr val="bg1"/>
            </a:solidFill>
            <a:ln w="19050">
              <a:solidFill>
                <a:srgbClr val="000000"/>
              </a:solidFill>
              <a:miter lim="800000"/>
              <a:headEnd/>
              <a:tailEnd/>
            </a:ln>
          </p:spPr>
          <p:txBody>
            <a:bodyPr/>
            <a:lstStyle/>
            <a:p>
              <a:pPr>
                <a:defRPr/>
              </a:pPr>
              <a:endParaRPr lang="en-US" sz="2800">
                <a:latin typeface="+mn-lt"/>
              </a:endParaRPr>
            </a:p>
          </p:txBody>
        </p:sp>
        <p:sp>
          <p:nvSpPr>
            <p:cNvPr id="51210" name="Oval 11"/>
            <p:cNvSpPr>
              <a:spLocks noChangeAspect="1" noChangeArrowheads="1"/>
            </p:cNvSpPr>
            <p:nvPr/>
          </p:nvSpPr>
          <p:spPr bwMode="auto">
            <a:xfrm>
              <a:off x="1822125" y="2479675"/>
              <a:ext cx="97411" cy="95250"/>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211" name="Oval 12"/>
            <p:cNvSpPr>
              <a:spLocks noChangeAspect="1" noChangeArrowheads="1"/>
            </p:cNvSpPr>
            <p:nvPr/>
          </p:nvSpPr>
          <p:spPr bwMode="auto">
            <a:xfrm>
              <a:off x="2236816" y="2474913"/>
              <a:ext cx="97411" cy="95250"/>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212" name="Oval 13"/>
            <p:cNvSpPr>
              <a:spLocks noChangeAspect="1" noChangeArrowheads="1"/>
            </p:cNvSpPr>
            <p:nvPr/>
          </p:nvSpPr>
          <p:spPr bwMode="auto">
            <a:xfrm>
              <a:off x="1939018" y="2479675"/>
              <a:ext cx="96019" cy="95250"/>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213" name="Rectangle 14"/>
            <p:cNvSpPr>
              <a:spLocks noChangeAspect="1" noChangeArrowheads="1"/>
            </p:cNvSpPr>
            <p:nvPr/>
          </p:nvSpPr>
          <p:spPr bwMode="auto">
            <a:xfrm>
              <a:off x="2218725" y="2322513"/>
              <a:ext cx="165599" cy="149225"/>
            </a:xfrm>
            <a:prstGeom prst="rect">
              <a:avLst/>
            </a:prstGeom>
            <a:solidFill>
              <a:schemeClr val="bg2"/>
            </a:solidFill>
            <a:ln w="19050">
              <a:solidFill>
                <a:srgbClr val="000000"/>
              </a:solidFill>
              <a:miter lim="800000"/>
              <a:headEnd/>
              <a:tailEnd/>
            </a:ln>
          </p:spPr>
          <p:txBody>
            <a:bodyPr/>
            <a:lstStyle/>
            <a:p>
              <a:pPr>
                <a:defRPr/>
              </a:pPr>
              <a:endParaRPr lang="en-US" sz="2800">
                <a:latin typeface="+mn-lt"/>
              </a:endParaRPr>
            </a:p>
          </p:txBody>
        </p:sp>
        <p:grpSp>
          <p:nvGrpSpPr>
            <p:cNvPr id="32782" name="Group 15"/>
            <p:cNvGrpSpPr>
              <a:grpSpLocks noChangeAspect="1"/>
            </p:cNvGrpSpPr>
            <p:nvPr/>
          </p:nvGrpSpPr>
          <p:grpSpPr bwMode="auto">
            <a:xfrm>
              <a:off x="7832725" y="838200"/>
              <a:ext cx="854075" cy="2133600"/>
              <a:chOff x="4702" y="795"/>
              <a:chExt cx="638" cy="1595"/>
            </a:xfrm>
          </p:grpSpPr>
          <p:grpSp>
            <p:nvGrpSpPr>
              <p:cNvPr id="33443" name="Group 16"/>
              <p:cNvGrpSpPr>
                <a:grpSpLocks noChangeAspect="1"/>
              </p:cNvGrpSpPr>
              <p:nvPr/>
            </p:nvGrpSpPr>
            <p:grpSpPr bwMode="auto">
              <a:xfrm>
                <a:off x="4702" y="795"/>
                <a:ext cx="634" cy="408"/>
                <a:chOff x="430" y="1221"/>
                <a:chExt cx="705" cy="454"/>
              </a:xfrm>
            </p:grpSpPr>
            <p:sp>
              <p:nvSpPr>
                <p:cNvPr id="51887" name="Freeform 17"/>
                <p:cNvSpPr>
                  <a:spLocks noChangeAspect="1"/>
                </p:cNvSpPr>
                <p:nvPr/>
              </p:nvSpPr>
              <p:spPr bwMode="auto">
                <a:xfrm>
                  <a:off x="430" y="1221"/>
                  <a:ext cx="705" cy="454"/>
                </a:xfrm>
                <a:custGeom>
                  <a:avLst/>
                  <a:gdLst>
                    <a:gd name="T0" fmla="*/ 0 w 1260"/>
                    <a:gd name="T1" fmla="*/ 1 h 746"/>
                    <a:gd name="T2" fmla="*/ 0 w 1260"/>
                    <a:gd name="T3" fmla="*/ 5 h 746"/>
                    <a:gd name="T4" fmla="*/ 4 w 1260"/>
                    <a:gd name="T5" fmla="*/ 5 h 746"/>
                    <a:gd name="T6" fmla="*/ 4 w 1260"/>
                    <a:gd name="T7" fmla="*/ 1 h 746"/>
                    <a:gd name="T8" fmla="*/ 2 w 1260"/>
                    <a:gd name="T9" fmla="*/ 1 h 746"/>
                    <a:gd name="T10" fmla="*/ 2 w 1260"/>
                    <a:gd name="T11" fmla="*/ 0 h 746"/>
                    <a:gd name="T12" fmla="*/ 1 w 1260"/>
                    <a:gd name="T13" fmla="*/ 1 h 746"/>
                    <a:gd name="T14" fmla="*/ 1 w 1260"/>
                    <a:gd name="T15" fmla="*/ 1 h 746"/>
                    <a:gd name="T16" fmla="*/ 0 w 1260"/>
                    <a:gd name="T17" fmla="*/ 1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
                    <a:gd name="T28" fmla="*/ 0 h 746"/>
                    <a:gd name="T29" fmla="*/ 1260 w 1260"/>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 h="746">
                      <a:moveTo>
                        <a:pt x="0" y="193"/>
                      </a:moveTo>
                      <a:lnTo>
                        <a:pt x="0" y="746"/>
                      </a:lnTo>
                      <a:lnTo>
                        <a:pt x="1260" y="746"/>
                      </a:lnTo>
                      <a:lnTo>
                        <a:pt x="1260" y="26"/>
                      </a:lnTo>
                      <a:lnTo>
                        <a:pt x="849" y="210"/>
                      </a:lnTo>
                      <a:lnTo>
                        <a:pt x="849" y="0"/>
                      </a:lnTo>
                      <a:lnTo>
                        <a:pt x="422" y="225"/>
                      </a:lnTo>
                      <a:lnTo>
                        <a:pt x="422" y="15"/>
                      </a:lnTo>
                      <a:lnTo>
                        <a:pt x="0" y="196"/>
                      </a:lnTo>
                    </a:path>
                  </a:pathLst>
                </a:custGeom>
                <a:solidFill>
                  <a:schemeClr val="bg1"/>
                </a:solidFill>
                <a:ln w="19050">
                  <a:solidFill>
                    <a:srgbClr val="000000"/>
                  </a:solidFill>
                  <a:round/>
                  <a:headEnd/>
                  <a:tailEnd/>
                </a:ln>
              </p:spPr>
              <p:txBody>
                <a:bodyPr/>
                <a:lstStyle/>
                <a:p>
                  <a:pPr>
                    <a:defRPr/>
                  </a:pPr>
                  <a:endParaRPr lang="en-US" sz="2800">
                    <a:latin typeface="+mn-lt"/>
                  </a:endParaRPr>
                </a:p>
              </p:txBody>
            </p:sp>
            <p:sp>
              <p:nvSpPr>
                <p:cNvPr id="51888" name="Text Box 18"/>
                <p:cNvSpPr txBox="1">
                  <a:spLocks noChangeAspect="1" noChangeArrowheads="1"/>
                </p:cNvSpPr>
                <p:nvPr/>
              </p:nvSpPr>
              <p:spPr bwMode="auto">
                <a:xfrm>
                  <a:off x="474" y="1411"/>
                  <a:ext cx="536" cy="218"/>
                </a:xfrm>
                <a:prstGeom prst="rect">
                  <a:avLst/>
                </a:prstGeom>
                <a:noFill/>
                <a:ln w="9525">
                  <a:noFill/>
                  <a:miter lim="800000"/>
                  <a:headEnd/>
                  <a:tailEnd/>
                </a:ln>
              </p:spPr>
              <p:txBody>
                <a:bodyPr wrap="none">
                  <a:spAutoFit/>
                </a:bodyPr>
                <a:lstStyle/>
                <a:p>
                  <a:pPr>
                    <a:defRPr/>
                  </a:pPr>
                  <a:r>
                    <a:rPr lang="de-DE" sz="1100" b="1" dirty="0">
                      <a:latin typeface="+mn-lt"/>
                    </a:rPr>
                    <a:t>customer</a:t>
                  </a:r>
                </a:p>
              </p:txBody>
            </p:sp>
          </p:grpSp>
          <p:sp>
            <p:nvSpPr>
              <p:cNvPr id="51877" name="Text Box 19"/>
              <p:cNvSpPr txBox="1">
                <a:spLocks noChangeAspect="1" noChangeArrowheads="1"/>
              </p:cNvSpPr>
              <p:nvPr/>
            </p:nvSpPr>
            <p:spPr bwMode="auto">
              <a:xfrm>
                <a:off x="4705" y="1223"/>
                <a:ext cx="635" cy="585"/>
              </a:xfrm>
              <a:prstGeom prst="rect">
                <a:avLst/>
              </a:prstGeom>
              <a:solidFill>
                <a:srgbClr val="FFFFFF"/>
              </a:solidFill>
              <a:ln w="19050">
                <a:solidFill>
                  <a:srgbClr val="000000"/>
                </a:solidFill>
                <a:miter lim="800000"/>
                <a:headEnd/>
                <a:tailEnd/>
              </a:ln>
            </p:spPr>
            <p:txBody>
              <a:bodyPr lIns="18000" rIns="18000" anchor="ctr"/>
              <a:lstStyle/>
              <a:p>
                <a:pPr>
                  <a:defRPr/>
                </a:pPr>
                <a:endParaRPr lang="de-DE" sz="900">
                  <a:latin typeface="+mn-lt"/>
                </a:endParaRPr>
              </a:p>
              <a:p>
                <a:pPr>
                  <a:defRPr/>
                </a:pPr>
                <a:r>
                  <a:rPr lang="de-DE" sz="900">
                    <a:latin typeface="+mn-lt"/>
                  </a:rPr>
                  <a:t>18400 pcs / month</a:t>
                </a:r>
                <a:br>
                  <a:rPr lang="de-DE" sz="900">
                    <a:latin typeface="+mn-lt"/>
                  </a:rPr>
                </a:br>
                <a:r>
                  <a:rPr lang="de-DE" sz="900">
                    <a:latin typeface="+mn-lt"/>
                  </a:rPr>
                  <a:t>12000 L</a:t>
                </a:r>
                <a:br>
                  <a:rPr lang="de-DE" sz="900">
                    <a:latin typeface="+mn-lt"/>
                  </a:rPr>
                </a:br>
                <a:r>
                  <a:rPr lang="de-DE" sz="900">
                    <a:latin typeface="+mn-lt"/>
                  </a:rPr>
                  <a:t>6400 R</a:t>
                </a:r>
                <a:br>
                  <a:rPr lang="de-DE" sz="900">
                    <a:latin typeface="+mn-lt"/>
                  </a:rPr>
                </a:br>
                <a:r>
                  <a:rPr lang="de-DE" sz="900">
                    <a:latin typeface="+mn-lt"/>
                  </a:rPr>
                  <a:t>1Tray = 20 pieces</a:t>
                </a:r>
                <a:br>
                  <a:rPr lang="de-DE" sz="900">
                    <a:latin typeface="+mn-lt"/>
                  </a:rPr>
                </a:br>
                <a:r>
                  <a:rPr lang="de-DE" sz="900">
                    <a:latin typeface="+mn-lt"/>
                  </a:rPr>
                  <a:t>AZ/S: 480 min</a:t>
                </a:r>
              </a:p>
              <a:p>
                <a:pPr>
                  <a:defRPr/>
                </a:pPr>
                <a:endParaRPr lang="de-DE" sz="900">
                  <a:latin typeface="+mn-lt"/>
                </a:endParaRPr>
              </a:p>
            </p:txBody>
          </p:sp>
          <p:sp>
            <p:nvSpPr>
              <p:cNvPr id="51878" name="AutoShape 20"/>
              <p:cNvSpPr>
                <a:spLocks noChangeAspect="1" noChangeArrowheads="1"/>
              </p:cNvSpPr>
              <p:nvPr/>
            </p:nvSpPr>
            <p:spPr bwMode="auto">
              <a:xfrm rot="-5791615">
                <a:off x="4799" y="2000"/>
                <a:ext cx="572" cy="208"/>
              </a:xfrm>
              <a:prstGeom prst="rightArrow">
                <a:avLst>
                  <a:gd name="adj1" fmla="val 24426"/>
                  <a:gd name="adj2" fmla="val 51453"/>
                </a:avLst>
              </a:prstGeom>
              <a:solidFill>
                <a:schemeClr val="bg1"/>
              </a:solidFill>
              <a:ln w="9525">
                <a:solidFill>
                  <a:schemeClr val="tx1"/>
                </a:solidFill>
                <a:miter lim="800000"/>
                <a:headEnd/>
                <a:tailEnd/>
              </a:ln>
            </p:spPr>
            <p:txBody>
              <a:bodyPr wrap="none" anchor="ctr"/>
              <a:lstStyle/>
              <a:p>
                <a:pPr>
                  <a:defRPr/>
                </a:pPr>
                <a:endParaRPr lang="en-US" sz="2800">
                  <a:latin typeface="+mn-lt"/>
                </a:endParaRPr>
              </a:p>
            </p:txBody>
          </p:sp>
          <p:grpSp>
            <p:nvGrpSpPr>
              <p:cNvPr id="33446" name="Group 21"/>
              <p:cNvGrpSpPr>
                <a:grpSpLocks noChangeAspect="1"/>
              </p:cNvGrpSpPr>
              <p:nvPr/>
            </p:nvGrpSpPr>
            <p:grpSpPr bwMode="auto">
              <a:xfrm>
                <a:off x="4883" y="2030"/>
                <a:ext cx="453" cy="286"/>
                <a:chOff x="3879" y="3069"/>
                <a:chExt cx="453" cy="286"/>
              </a:xfrm>
            </p:grpSpPr>
            <p:sp>
              <p:nvSpPr>
                <p:cNvPr id="51880" name="Rectangle 22"/>
                <p:cNvSpPr>
                  <a:spLocks noChangeAspect="1" noChangeArrowheads="1"/>
                </p:cNvSpPr>
                <p:nvPr/>
              </p:nvSpPr>
              <p:spPr bwMode="auto">
                <a:xfrm>
                  <a:off x="3879" y="3069"/>
                  <a:ext cx="334" cy="215"/>
                </a:xfrm>
                <a:prstGeom prst="rect">
                  <a:avLst/>
                </a:prstGeom>
                <a:solidFill>
                  <a:srgbClr val="FFFFFF"/>
                </a:solidFill>
                <a:ln w="19050">
                  <a:solidFill>
                    <a:srgbClr val="000000"/>
                  </a:solidFill>
                  <a:miter lim="800000"/>
                  <a:headEnd/>
                  <a:tailEnd/>
                </a:ln>
              </p:spPr>
              <p:txBody>
                <a:bodyPr/>
                <a:lstStyle/>
                <a:p>
                  <a:pPr>
                    <a:defRPr/>
                  </a:pPr>
                  <a:endParaRPr lang="en-US" sz="2800">
                    <a:latin typeface="+mn-lt"/>
                  </a:endParaRPr>
                </a:p>
              </p:txBody>
            </p:sp>
            <p:sp>
              <p:nvSpPr>
                <p:cNvPr id="51881" name="Rectangle 23"/>
                <p:cNvSpPr>
                  <a:spLocks noChangeAspect="1" noChangeArrowheads="1"/>
                </p:cNvSpPr>
                <p:nvPr/>
              </p:nvSpPr>
              <p:spPr bwMode="auto">
                <a:xfrm>
                  <a:off x="4209" y="3098"/>
                  <a:ext cx="123" cy="191"/>
                </a:xfrm>
                <a:prstGeom prst="rect">
                  <a:avLst/>
                </a:prstGeom>
                <a:solidFill>
                  <a:schemeClr val="bg1"/>
                </a:solidFill>
                <a:ln w="19050">
                  <a:solidFill>
                    <a:srgbClr val="000000"/>
                  </a:solidFill>
                  <a:miter lim="800000"/>
                  <a:headEnd/>
                  <a:tailEnd/>
                </a:ln>
              </p:spPr>
              <p:txBody>
                <a:bodyPr/>
                <a:lstStyle/>
                <a:p>
                  <a:pPr>
                    <a:defRPr/>
                  </a:pPr>
                  <a:endParaRPr lang="en-US" sz="2800">
                    <a:latin typeface="+mn-lt"/>
                  </a:endParaRPr>
                </a:p>
              </p:txBody>
            </p:sp>
            <p:sp>
              <p:nvSpPr>
                <p:cNvPr id="51882" name="Oval 24"/>
                <p:cNvSpPr>
                  <a:spLocks noChangeAspect="1" noChangeArrowheads="1"/>
                </p:cNvSpPr>
                <p:nvPr/>
              </p:nvSpPr>
              <p:spPr bwMode="auto">
                <a:xfrm>
                  <a:off x="3918" y="3284"/>
                  <a:ext cx="72" cy="71"/>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883" name="Oval 25"/>
                <p:cNvSpPr>
                  <a:spLocks noChangeAspect="1" noChangeArrowheads="1"/>
                </p:cNvSpPr>
                <p:nvPr/>
              </p:nvSpPr>
              <p:spPr bwMode="auto">
                <a:xfrm>
                  <a:off x="4222" y="3282"/>
                  <a:ext cx="72" cy="70"/>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884" name="Text Box 26"/>
                <p:cNvSpPr txBox="1">
                  <a:spLocks noChangeAspect="1" noChangeArrowheads="1"/>
                </p:cNvSpPr>
                <p:nvPr/>
              </p:nvSpPr>
              <p:spPr bwMode="auto">
                <a:xfrm>
                  <a:off x="3890" y="3098"/>
                  <a:ext cx="295" cy="172"/>
                </a:xfrm>
                <a:prstGeom prst="rect">
                  <a:avLst/>
                </a:prstGeom>
                <a:solidFill>
                  <a:srgbClr val="FFFFFF"/>
                </a:solidFill>
                <a:ln w="9525">
                  <a:noFill/>
                  <a:miter lim="800000"/>
                  <a:headEnd/>
                  <a:tailEnd/>
                </a:ln>
              </p:spPr>
              <p:txBody>
                <a:bodyPr lIns="18000" rIns="18000" anchor="ctr" anchorCtr="1">
                  <a:spAutoFit/>
                </a:bodyPr>
                <a:lstStyle/>
                <a:p>
                  <a:pPr>
                    <a:defRPr/>
                  </a:pPr>
                  <a:r>
                    <a:rPr lang="de-DE" sz="900" b="1">
                      <a:latin typeface="+mn-lt"/>
                    </a:rPr>
                    <a:t>daily</a:t>
                  </a:r>
                </a:p>
              </p:txBody>
            </p:sp>
            <p:sp>
              <p:nvSpPr>
                <p:cNvPr id="51885" name="Oval 27"/>
                <p:cNvSpPr>
                  <a:spLocks noChangeAspect="1" noChangeArrowheads="1"/>
                </p:cNvSpPr>
                <p:nvPr/>
              </p:nvSpPr>
              <p:spPr bwMode="auto">
                <a:xfrm>
                  <a:off x="3998" y="3284"/>
                  <a:ext cx="77" cy="71"/>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886" name="Rectangle 28"/>
                <p:cNvSpPr>
                  <a:spLocks noChangeAspect="1" noChangeArrowheads="1"/>
                </p:cNvSpPr>
                <p:nvPr/>
              </p:nvSpPr>
              <p:spPr bwMode="auto">
                <a:xfrm>
                  <a:off x="4209" y="3168"/>
                  <a:ext cx="123" cy="114"/>
                </a:xfrm>
                <a:prstGeom prst="rect">
                  <a:avLst/>
                </a:prstGeom>
                <a:solidFill>
                  <a:schemeClr val="bg2"/>
                </a:solidFill>
                <a:ln w="19050">
                  <a:solidFill>
                    <a:srgbClr val="000000"/>
                  </a:solidFill>
                  <a:miter lim="800000"/>
                  <a:headEnd/>
                  <a:tailEnd/>
                </a:ln>
              </p:spPr>
              <p:txBody>
                <a:bodyPr/>
                <a:lstStyle/>
                <a:p>
                  <a:pPr>
                    <a:defRPr/>
                  </a:pPr>
                  <a:endParaRPr lang="en-US" sz="2800">
                    <a:latin typeface="+mn-lt"/>
                  </a:endParaRPr>
                </a:p>
              </p:txBody>
            </p:sp>
          </p:grpSp>
        </p:grpSp>
        <p:grpSp>
          <p:nvGrpSpPr>
            <p:cNvPr id="32783" name="Group 29"/>
            <p:cNvGrpSpPr>
              <a:grpSpLocks noChangeAspect="1"/>
            </p:cNvGrpSpPr>
            <p:nvPr/>
          </p:nvGrpSpPr>
          <p:grpSpPr bwMode="auto">
            <a:xfrm>
              <a:off x="2362200" y="3105150"/>
              <a:ext cx="427038" cy="90488"/>
              <a:chOff x="3501" y="5584"/>
              <a:chExt cx="1800" cy="360"/>
            </a:xfrm>
          </p:grpSpPr>
          <p:sp>
            <p:nvSpPr>
              <p:cNvPr id="51871" name="AutoShape 30"/>
              <p:cNvSpPr>
                <a:spLocks noChangeAspect="1" noChangeArrowheads="1"/>
              </p:cNvSpPr>
              <p:nvPr/>
            </p:nvSpPr>
            <p:spPr bwMode="auto">
              <a:xfrm>
                <a:off x="3500" y="5584"/>
                <a:ext cx="1801"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72" name="Rectangle 31"/>
              <p:cNvSpPr>
                <a:spLocks noChangeAspect="1" noChangeArrowheads="1"/>
              </p:cNvSpPr>
              <p:nvPr/>
            </p:nvSpPr>
            <p:spPr bwMode="auto">
              <a:xfrm>
                <a:off x="3940" y="5666"/>
                <a:ext cx="176"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73" name="Rectangle 32"/>
              <p:cNvSpPr>
                <a:spLocks noChangeAspect="1" noChangeArrowheads="1"/>
              </p:cNvSpPr>
              <p:nvPr/>
            </p:nvSpPr>
            <p:spPr bwMode="auto">
              <a:xfrm>
                <a:off x="4275" y="5679"/>
                <a:ext cx="176"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74" name="Rectangle 33"/>
              <p:cNvSpPr>
                <a:spLocks noChangeAspect="1" noChangeArrowheads="1"/>
              </p:cNvSpPr>
              <p:nvPr/>
            </p:nvSpPr>
            <p:spPr bwMode="auto">
              <a:xfrm>
                <a:off x="4638" y="5679"/>
                <a:ext cx="182"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75" name="Rectangle 34"/>
              <p:cNvSpPr>
                <a:spLocks noChangeAspect="1" noChangeArrowheads="1"/>
              </p:cNvSpPr>
              <p:nvPr/>
            </p:nvSpPr>
            <p:spPr bwMode="auto">
              <a:xfrm>
                <a:off x="3600" y="5672"/>
                <a:ext cx="176"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sp>
          <p:nvSpPr>
            <p:cNvPr id="51216" name="Text Box 35"/>
            <p:cNvSpPr txBox="1">
              <a:spLocks noChangeAspect="1" noChangeArrowheads="1"/>
            </p:cNvSpPr>
            <p:nvPr/>
          </p:nvSpPr>
          <p:spPr bwMode="auto">
            <a:xfrm>
              <a:off x="2229858" y="2909888"/>
              <a:ext cx="713882"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120m</a:t>
              </a:r>
            </a:p>
          </p:txBody>
        </p:sp>
        <p:grpSp>
          <p:nvGrpSpPr>
            <p:cNvPr id="32785" name="Group 36"/>
            <p:cNvGrpSpPr>
              <a:grpSpLocks noChangeAspect="1"/>
            </p:cNvGrpSpPr>
            <p:nvPr/>
          </p:nvGrpSpPr>
          <p:grpSpPr bwMode="auto">
            <a:xfrm>
              <a:off x="3392488" y="3105150"/>
              <a:ext cx="485775" cy="90488"/>
              <a:chOff x="3501" y="5584"/>
              <a:chExt cx="1800" cy="360"/>
            </a:xfrm>
          </p:grpSpPr>
          <p:sp>
            <p:nvSpPr>
              <p:cNvPr id="51866" name="AutoShape 37"/>
              <p:cNvSpPr>
                <a:spLocks noChangeAspect="1" noChangeArrowheads="1"/>
              </p:cNvSpPr>
              <p:nvPr/>
            </p:nvSpPr>
            <p:spPr bwMode="auto">
              <a:xfrm>
                <a:off x="3499" y="5584"/>
                <a:ext cx="1825"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67" name="Rectangle 38"/>
              <p:cNvSpPr>
                <a:spLocks noChangeAspect="1" noChangeArrowheads="1"/>
              </p:cNvSpPr>
              <p:nvPr/>
            </p:nvSpPr>
            <p:spPr bwMode="auto">
              <a:xfrm>
                <a:off x="3937" y="5666"/>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8" name="Rectangle 39"/>
              <p:cNvSpPr>
                <a:spLocks noChangeAspect="1" noChangeArrowheads="1"/>
              </p:cNvSpPr>
              <p:nvPr/>
            </p:nvSpPr>
            <p:spPr bwMode="auto">
              <a:xfrm>
                <a:off x="4272" y="5679"/>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9" name="Rectangle 40"/>
              <p:cNvSpPr>
                <a:spLocks noChangeAspect="1" noChangeArrowheads="1"/>
              </p:cNvSpPr>
              <p:nvPr/>
            </p:nvSpPr>
            <p:spPr bwMode="auto">
              <a:xfrm>
                <a:off x="4638" y="5679"/>
                <a:ext cx="180"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70" name="Rectangle 41"/>
              <p:cNvSpPr>
                <a:spLocks noChangeAspect="1" noChangeArrowheads="1"/>
              </p:cNvSpPr>
              <p:nvPr/>
            </p:nvSpPr>
            <p:spPr bwMode="auto">
              <a:xfrm>
                <a:off x="3597" y="5672"/>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grpSp>
          <p:nvGrpSpPr>
            <p:cNvPr id="32786" name="Group 42"/>
            <p:cNvGrpSpPr>
              <a:grpSpLocks noChangeAspect="1"/>
            </p:cNvGrpSpPr>
            <p:nvPr/>
          </p:nvGrpSpPr>
          <p:grpSpPr bwMode="auto">
            <a:xfrm>
              <a:off x="4521200" y="3105150"/>
              <a:ext cx="485775" cy="90488"/>
              <a:chOff x="3501" y="5584"/>
              <a:chExt cx="1800" cy="360"/>
            </a:xfrm>
          </p:grpSpPr>
          <p:sp>
            <p:nvSpPr>
              <p:cNvPr id="51861" name="AutoShape 43"/>
              <p:cNvSpPr>
                <a:spLocks noChangeAspect="1" noChangeArrowheads="1"/>
              </p:cNvSpPr>
              <p:nvPr/>
            </p:nvSpPr>
            <p:spPr bwMode="auto">
              <a:xfrm>
                <a:off x="3503" y="5584"/>
                <a:ext cx="1800"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62" name="Rectangle 44"/>
              <p:cNvSpPr>
                <a:spLocks noChangeAspect="1" noChangeArrowheads="1"/>
              </p:cNvSpPr>
              <p:nvPr/>
            </p:nvSpPr>
            <p:spPr bwMode="auto">
              <a:xfrm>
                <a:off x="3941" y="5666"/>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3" name="Rectangle 45"/>
              <p:cNvSpPr>
                <a:spLocks noChangeAspect="1" noChangeArrowheads="1"/>
              </p:cNvSpPr>
              <p:nvPr/>
            </p:nvSpPr>
            <p:spPr bwMode="auto">
              <a:xfrm>
                <a:off x="4277" y="5679"/>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4" name="Rectangle 46"/>
              <p:cNvSpPr>
                <a:spLocks noChangeAspect="1" noChangeArrowheads="1"/>
              </p:cNvSpPr>
              <p:nvPr/>
            </p:nvSpPr>
            <p:spPr bwMode="auto">
              <a:xfrm>
                <a:off x="4643" y="5679"/>
                <a:ext cx="180"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5" name="Rectangle 47"/>
              <p:cNvSpPr>
                <a:spLocks noChangeAspect="1" noChangeArrowheads="1"/>
              </p:cNvSpPr>
              <p:nvPr/>
            </p:nvSpPr>
            <p:spPr bwMode="auto">
              <a:xfrm>
                <a:off x="3601" y="5672"/>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grpSp>
          <p:nvGrpSpPr>
            <p:cNvPr id="32787" name="Group 48"/>
            <p:cNvGrpSpPr>
              <a:grpSpLocks noChangeAspect="1"/>
            </p:cNvGrpSpPr>
            <p:nvPr/>
          </p:nvGrpSpPr>
          <p:grpSpPr bwMode="auto">
            <a:xfrm>
              <a:off x="5640388" y="3105150"/>
              <a:ext cx="487362" cy="90488"/>
              <a:chOff x="3501" y="5584"/>
              <a:chExt cx="1800" cy="360"/>
            </a:xfrm>
          </p:grpSpPr>
          <p:sp>
            <p:nvSpPr>
              <p:cNvPr id="51856" name="AutoShape 49"/>
              <p:cNvSpPr>
                <a:spLocks noChangeAspect="1" noChangeArrowheads="1"/>
              </p:cNvSpPr>
              <p:nvPr/>
            </p:nvSpPr>
            <p:spPr bwMode="auto">
              <a:xfrm>
                <a:off x="3502" y="5584"/>
                <a:ext cx="1799"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57" name="Rectangle 50"/>
              <p:cNvSpPr>
                <a:spLocks noChangeAspect="1" noChangeArrowheads="1"/>
              </p:cNvSpPr>
              <p:nvPr/>
            </p:nvSpPr>
            <p:spPr bwMode="auto">
              <a:xfrm>
                <a:off x="3939" y="5666"/>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8" name="Rectangle 51"/>
              <p:cNvSpPr>
                <a:spLocks noChangeAspect="1" noChangeArrowheads="1"/>
              </p:cNvSpPr>
              <p:nvPr/>
            </p:nvSpPr>
            <p:spPr bwMode="auto">
              <a:xfrm>
                <a:off x="4273" y="5679"/>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9" name="Rectangle 52"/>
              <p:cNvSpPr>
                <a:spLocks noChangeAspect="1" noChangeArrowheads="1"/>
              </p:cNvSpPr>
              <p:nvPr/>
            </p:nvSpPr>
            <p:spPr bwMode="auto">
              <a:xfrm>
                <a:off x="4638" y="5679"/>
                <a:ext cx="180"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60" name="Rectangle 53"/>
              <p:cNvSpPr>
                <a:spLocks noChangeAspect="1" noChangeArrowheads="1"/>
              </p:cNvSpPr>
              <p:nvPr/>
            </p:nvSpPr>
            <p:spPr bwMode="auto">
              <a:xfrm>
                <a:off x="3600" y="5672"/>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grpSp>
          <p:nvGrpSpPr>
            <p:cNvPr id="32788" name="Group 54"/>
            <p:cNvGrpSpPr>
              <a:grpSpLocks noChangeAspect="1"/>
            </p:cNvGrpSpPr>
            <p:nvPr/>
          </p:nvGrpSpPr>
          <p:grpSpPr bwMode="auto">
            <a:xfrm>
              <a:off x="6769100" y="3105150"/>
              <a:ext cx="487363" cy="90488"/>
              <a:chOff x="3501" y="5584"/>
              <a:chExt cx="1800" cy="360"/>
            </a:xfrm>
          </p:grpSpPr>
          <p:sp>
            <p:nvSpPr>
              <p:cNvPr id="51851" name="AutoShape 55"/>
              <p:cNvSpPr>
                <a:spLocks noChangeAspect="1" noChangeArrowheads="1"/>
              </p:cNvSpPr>
              <p:nvPr/>
            </p:nvSpPr>
            <p:spPr bwMode="auto">
              <a:xfrm>
                <a:off x="3501" y="5584"/>
                <a:ext cx="1799"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52" name="Rectangle 56"/>
              <p:cNvSpPr>
                <a:spLocks noChangeAspect="1" noChangeArrowheads="1"/>
              </p:cNvSpPr>
              <p:nvPr/>
            </p:nvSpPr>
            <p:spPr bwMode="auto">
              <a:xfrm>
                <a:off x="3938" y="5666"/>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3" name="Rectangle 57"/>
              <p:cNvSpPr>
                <a:spLocks noChangeAspect="1" noChangeArrowheads="1"/>
              </p:cNvSpPr>
              <p:nvPr/>
            </p:nvSpPr>
            <p:spPr bwMode="auto">
              <a:xfrm>
                <a:off x="4272" y="5679"/>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4" name="Rectangle 58"/>
              <p:cNvSpPr>
                <a:spLocks noChangeAspect="1" noChangeArrowheads="1"/>
              </p:cNvSpPr>
              <p:nvPr/>
            </p:nvSpPr>
            <p:spPr bwMode="auto">
              <a:xfrm>
                <a:off x="4637" y="5679"/>
                <a:ext cx="180"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5" name="Rectangle 59"/>
              <p:cNvSpPr>
                <a:spLocks noChangeAspect="1" noChangeArrowheads="1"/>
              </p:cNvSpPr>
              <p:nvPr/>
            </p:nvSpPr>
            <p:spPr bwMode="auto">
              <a:xfrm>
                <a:off x="3599" y="5672"/>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grpSp>
          <p:nvGrpSpPr>
            <p:cNvPr id="32789" name="Group 60"/>
            <p:cNvGrpSpPr>
              <a:grpSpLocks noChangeAspect="1"/>
            </p:cNvGrpSpPr>
            <p:nvPr/>
          </p:nvGrpSpPr>
          <p:grpSpPr bwMode="auto">
            <a:xfrm>
              <a:off x="7578725" y="3105150"/>
              <a:ext cx="485775" cy="90488"/>
              <a:chOff x="3501" y="5584"/>
              <a:chExt cx="1800" cy="360"/>
            </a:xfrm>
          </p:grpSpPr>
          <p:sp>
            <p:nvSpPr>
              <p:cNvPr id="51846" name="AutoShape 61"/>
              <p:cNvSpPr>
                <a:spLocks noChangeAspect="1" noChangeArrowheads="1"/>
              </p:cNvSpPr>
              <p:nvPr/>
            </p:nvSpPr>
            <p:spPr bwMode="auto">
              <a:xfrm>
                <a:off x="3502" y="5584"/>
                <a:ext cx="1800" cy="360"/>
              </a:xfrm>
              <a:prstGeom prst="rightArrow">
                <a:avLst>
                  <a:gd name="adj1" fmla="val 50000"/>
                  <a:gd name="adj2" fmla="val 125000"/>
                </a:avLst>
              </a:prstGeom>
              <a:solidFill>
                <a:srgbClr val="000000"/>
              </a:solidFill>
              <a:ln w="19050">
                <a:solidFill>
                  <a:srgbClr val="000000"/>
                </a:solidFill>
                <a:miter lim="800000"/>
                <a:headEnd/>
                <a:tailEnd/>
              </a:ln>
            </p:spPr>
            <p:txBody>
              <a:bodyPr/>
              <a:lstStyle/>
              <a:p>
                <a:pPr>
                  <a:defRPr/>
                </a:pPr>
                <a:endParaRPr lang="en-US" sz="2800">
                  <a:latin typeface="+mn-lt"/>
                </a:endParaRPr>
              </a:p>
            </p:txBody>
          </p:sp>
          <p:sp>
            <p:nvSpPr>
              <p:cNvPr id="51847" name="Rectangle 62"/>
              <p:cNvSpPr>
                <a:spLocks noChangeAspect="1" noChangeArrowheads="1"/>
              </p:cNvSpPr>
              <p:nvPr/>
            </p:nvSpPr>
            <p:spPr bwMode="auto">
              <a:xfrm>
                <a:off x="3941" y="5666"/>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48" name="Rectangle 63"/>
              <p:cNvSpPr>
                <a:spLocks noChangeAspect="1" noChangeArrowheads="1"/>
              </p:cNvSpPr>
              <p:nvPr/>
            </p:nvSpPr>
            <p:spPr bwMode="auto">
              <a:xfrm>
                <a:off x="4276" y="5679"/>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49" name="Rectangle 64"/>
              <p:cNvSpPr>
                <a:spLocks noChangeAspect="1" noChangeArrowheads="1"/>
              </p:cNvSpPr>
              <p:nvPr/>
            </p:nvSpPr>
            <p:spPr bwMode="auto">
              <a:xfrm>
                <a:off x="4642" y="5679"/>
                <a:ext cx="180" cy="183"/>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sp>
            <p:nvSpPr>
              <p:cNvPr id="51850" name="Rectangle 65"/>
              <p:cNvSpPr>
                <a:spLocks noChangeAspect="1" noChangeArrowheads="1"/>
              </p:cNvSpPr>
              <p:nvPr/>
            </p:nvSpPr>
            <p:spPr bwMode="auto">
              <a:xfrm>
                <a:off x="3600" y="5672"/>
                <a:ext cx="180" cy="177"/>
              </a:xfrm>
              <a:prstGeom prst="rect">
                <a:avLst/>
              </a:prstGeom>
              <a:solidFill>
                <a:srgbClr val="FFFFFF"/>
              </a:solidFill>
              <a:ln w="9525">
                <a:solidFill>
                  <a:srgbClr val="000000"/>
                </a:solidFill>
                <a:miter lim="800000"/>
                <a:headEnd/>
                <a:tailEnd/>
              </a:ln>
            </p:spPr>
            <p:txBody>
              <a:bodyPr/>
              <a:lstStyle/>
              <a:p>
                <a:pPr>
                  <a:defRPr/>
                </a:pPr>
                <a:endParaRPr lang="en-US" sz="2800">
                  <a:latin typeface="+mn-lt"/>
                </a:endParaRPr>
              </a:p>
            </p:txBody>
          </p:sp>
        </p:grpSp>
        <p:sp>
          <p:nvSpPr>
            <p:cNvPr id="51222" name="Text Box 66"/>
            <p:cNvSpPr txBox="1">
              <a:spLocks noChangeAspect="1" noChangeArrowheads="1"/>
            </p:cNvSpPr>
            <p:nvPr/>
          </p:nvSpPr>
          <p:spPr bwMode="auto">
            <a:xfrm>
              <a:off x="3261021" y="2909888"/>
              <a:ext cx="712490"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80m</a:t>
              </a:r>
            </a:p>
          </p:txBody>
        </p:sp>
        <p:sp>
          <p:nvSpPr>
            <p:cNvPr id="51223" name="Text Box 67"/>
            <p:cNvSpPr txBox="1">
              <a:spLocks noChangeAspect="1" noChangeArrowheads="1"/>
            </p:cNvSpPr>
            <p:nvPr/>
          </p:nvSpPr>
          <p:spPr bwMode="auto">
            <a:xfrm>
              <a:off x="4414642" y="2909888"/>
              <a:ext cx="712490"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30m</a:t>
              </a:r>
            </a:p>
          </p:txBody>
        </p:sp>
        <p:sp>
          <p:nvSpPr>
            <p:cNvPr id="51224" name="Text Box 68"/>
            <p:cNvSpPr txBox="1">
              <a:spLocks noChangeAspect="1" noChangeArrowheads="1"/>
            </p:cNvSpPr>
            <p:nvPr/>
          </p:nvSpPr>
          <p:spPr bwMode="auto">
            <a:xfrm>
              <a:off x="5513992" y="2909888"/>
              <a:ext cx="712490"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180m</a:t>
              </a:r>
            </a:p>
          </p:txBody>
        </p:sp>
        <p:sp>
          <p:nvSpPr>
            <p:cNvPr id="51225" name="Text Box 69"/>
            <p:cNvSpPr txBox="1">
              <a:spLocks noChangeAspect="1" noChangeArrowheads="1"/>
            </p:cNvSpPr>
            <p:nvPr/>
          </p:nvSpPr>
          <p:spPr bwMode="auto">
            <a:xfrm>
              <a:off x="6645349" y="2909888"/>
              <a:ext cx="712490"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20m</a:t>
              </a:r>
            </a:p>
          </p:txBody>
        </p:sp>
        <p:sp>
          <p:nvSpPr>
            <p:cNvPr id="51226" name="Text Box 70"/>
            <p:cNvSpPr txBox="1">
              <a:spLocks noChangeAspect="1" noChangeArrowheads="1"/>
            </p:cNvSpPr>
            <p:nvPr/>
          </p:nvSpPr>
          <p:spPr bwMode="auto">
            <a:xfrm>
              <a:off x="7645896" y="2909888"/>
              <a:ext cx="712490" cy="138112"/>
            </a:xfrm>
            <a:prstGeom prst="rect">
              <a:avLst/>
            </a:prstGeom>
            <a:noFill/>
            <a:ln w="9525">
              <a:noFill/>
              <a:miter lim="800000"/>
              <a:headEnd/>
              <a:tailEnd/>
            </a:ln>
          </p:spPr>
          <p:txBody>
            <a:bodyPr lIns="0" tIns="0" rIns="0" bIns="0" anchor="ctr" anchorCtr="1">
              <a:spAutoFit/>
            </a:bodyPr>
            <a:lstStyle/>
            <a:p>
              <a:pPr>
                <a:spcBef>
                  <a:spcPct val="50000"/>
                </a:spcBef>
                <a:defRPr/>
              </a:pPr>
              <a:r>
                <a:rPr lang="de-DE" sz="900" b="1">
                  <a:latin typeface="+mn-lt"/>
                </a:rPr>
                <a:t>60m</a:t>
              </a:r>
            </a:p>
          </p:txBody>
        </p:sp>
        <p:grpSp>
          <p:nvGrpSpPr>
            <p:cNvPr id="32795" name="Group 72"/>
            <p:cNvGrpSpPr>
              <a:grpSpLocks noChangeAspect="1"/>
            </p:cNvGrpSpPr>
            <p:nvPr/>
          </p:nvGrpSpPr>
          <p:grpSpPr bwMode="auto">
            <a:xfrm>
              <a:off x="1739900" y="3033713"/>
              <a:ext cx="6808788" cy="2074862"/>
              <a:chOff x="255" y="2414"/>
              <a:chExt cx="5085" cy="1550"/>
            </a:xfrm>
          </p:grpSpPr>
          <p:sp>
            <p:nvSpPr>
              <p:cNvPr id="51237" name="AutoShape 73"/>
              <p:cNvSpPr>
                <a:spLocks noChangeAspect="1" noChangeArrowheads="1" noTextEdit="1"/>
              </p:cNvSpPr>
              <p:nvPr/>
            </p:nvSpPr>
            <p:spPr bwMode="auto">
              <a:xfrm>
                <a:off x="255" y="2414"/>
                <a:ext cx="5085" cy="1550"/>
              </a:xfrm>
              <a:prstGeom prst="rect">
                <a:avLst/>
              </a:prstGeom>
              <a:noFill/>
              <a:ln w="9525">
                <a:noFill/>
                <a:miter lim="800000"/>
                <a:headEnd/>
                <a:tailEnd/>
              </a:ln>
            </p:spPr>
            <p:txBody>
              <a:bodyPr/>
              <a:lstStyle/>
              <a:p>
                <a:pPr>
                  <a:defRPr/>
                </a:pPr>
                <a:endParaRPr lang="en-US" sz="2800">
                  <a:latin typeface="+mn-lt"/>
                </a:endParaRPr>
              </a:p>
            </p:txBody>
          </p:sp>
          <p:grpSp>
            <p:nvGrpSpPr>
              <p:cNvPr id="32805" name="Group 74"/>
              <p:cNvGrpSpPr>
                <a:grpSpLocks noChangeAspect="1"/>
              </p:cNvGrpSpPr>
              <p:nvPr/>
            </p:nvGrpSpPr>
            <p:grpSpPr bwMode="auto">
              <a:xfrm>
                <a:off x="261" y="2429"/>
                <a:ext cx="431" cy="637"/>
                <a:chOff x="261" y="2429"/>
                <a:chExt cx="431" cy="637"/>
              </a:xfrm>
            </p:grpSpPr>
            <p:grpSp>
              <p:nvGrpSpPr>
                <p:cNvPr id="33401" name="Group 75"/>
                <p:cNvGrpSpPr>
                  <a:grpSpLocks noChangeAspect="1"/>
                </p:cNvGrpSpPr>
                <p:nvPr/>
              </p:nvGrpSpPr>
              <p:grpSpPr bwMode="auto">
                <a:xfrm>
                  <a:off x="261" y="2429"/>
                  <a:ext cx="431" cy="411"/>
                  <a:chOff x="261" y="2429"/>
                  <a:chExt cx="431" cy="411"/>
                </a:xfrm>
              </p:grpSpPr>
              <p:grpSp>
                <p:nvGrpSpPr>
                  <p:cNvPr id="33405" name="Group 76"/>
                  <p:cNvGrpSpPr>
                    <a:grpSpLocks noChangeAspect="1"/>
                  </p:cNvGrpSpPr>
                  <p:nvPr/>
                </p:nvGrpSpPr>
                <p:grpSpPr bwMode="auto">
                  <a:xfrm>
                    <a:off x="261" y="2429"/>
                    <a:ext cx="431" cy="411"/>
                    <a:chOff x="261" y="2429"/>
                    <a:chExt cx="431" cy="411"/>
                  </a:xfrm>
                </p:grpSpPr>
                <p:sp>
                  <p:nvSpPr>
                    <p:cNvPr id="51843" name="Rectangle 77"/>
                    <p:cNvSpPr>
                      <a:spLocks noChangeAspect="1" noChangeArrowheads="1"/>
                    </p:cNvSpPr>
                    <p:nvPr/>
                  </p:nvSpPr>
                  <p:spPr bwMode="auto">
                    <a:xfrm>
                      <a:off x="261"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44" name="Rectangle 78"/>
                    <p:cNvSpPr>
                      <a:spLocks noChangeAspect="1" noChangeArrowheads="1"/>
                    </p:cNvSpPr>
                    <p:nvPr/>
                  </p:nvSpPr>
                  <p:spPr bwMode="auto">
                    <a:xfrm>
                      <a:off x="261"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45" name="Rectangle 79"/>
                    <p:cNvSpPr>
                      <a:spLocks noChangeAspect="1" noChangeArrowheads="1"/>
                    </p:cNvSpPr>
                    <p:nvPr/>
                  </p:nvSpPr>
                  <p:spPr bwMode="auto">
                    <a:xfrm>
                      <a:off x="376" y="2465"/>
                      <a:ext cx="167" cy="103"/>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33406" name="Group 80"/>
                  <p:cNvGrpSpPr>
                    <a:grpSpLocks noChangeAspect="1"/>
                  </p:cNvGrpSpPr>
                  <p:nvPr/>
                </p:nvGrpSpPr>
                <p:grpSpPr bwMode="auto">
                  <a:xfrm>
                    <a:off x="334" y="2583"/>
                    <a:ext cx="277" cy="234"/>
                    <a:chOff x="334" y="2583"/>
                    <a:chExt cx="277" cy="234"/>
                  </a:xfrm>
                </p:grpSpPr>
                <p:sp>
                  <p:nvSpPr>
                    <p:cNvPr id="51841" name="Freeform 81"/>
                    <p:cNvSpPr>
                      <a:spLocks noChangeAspect="1"/>
                    </p:cNvSpPr>
                    <p:nvPr/>
                  </p:nvSpPr>
                  <p:spPr bwMode="auto">
                    <a:xfrm>
                      <a:off x="343" y="2595"/>
                      <a:ext cx="255"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842" name="Freeform 82"/>
                    <p:cNvSpPr>
                      <a:spLocks noChangeAspect="1" noEditPoints="1"/>
                    </p:cNvSpPr>
                    <p:nvPr/>
                  </p:nvSpPr>
                  <p:spPr bwMode="auto">
                    <a:xfrm>
                      <a:off x="334" y="2587"/>
                      <a:ext cx="264"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840" name="Rectangle 83"/>
                  <p:cNvSpPr>
                    <a:spLocks noChangeAspect="1" noChangeArrowheads="1"/>
                  </p:cNvSpPr>
                  <p:nvPr/>
                </p:nvSpPr>
                <p:spPr bwMode="auto">
                  <a:xfrm>
                    <a:off x="447" y="2626"/>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51835" name="Rectangle 84"/>
                <p:cNvSpPr>
                  <a:spLocks noChangeAspect="1" noChangeArrowheads="1"/>
                </p:cNvSpPr>
                <p:nvPr/>
              </p:nvSpPr>
              <p:spPr bwMode="auto">
                <a:xfrm>
                  <a:off x="329" y="2828"/>
                  <a:ext cx="324" cy="242"/>
                </a:xfrm>
                <a:prstGeom prst="rect">
                  <a:avLst/>
                </a:prstGeom>
                <a:noFill/>
                <a:ln w="9525">
                  <a:noFill/>
                  <a:miter lim="800000"/>
                  <a:headEnd/>
                  <a:tailEnd/>
                </a:ln>
              </p:spPr>
              <p:txBody>
                <a:bodyPr/>
                <a:lstStyle/>
                <a:p>
                  <a:pPr>
                    <a:defRPr/>
                  </a:pPr>
                  <a:endParaRPr lang="en-US" sz="2800">
                    <a:latin typeface="+mn-lt"/>
                  </a:endParaRPr>
                </a:p>
              </p:txBody>
            </p:sp>
            <p:sp>
              <p:nvSpPr>
                <p:cNvPr id="51836" name="Rectangle 85"/>
                <p:cNvSpPr>
                  <a:spLocks noChangeAspect="1" noChangeArrowheads="1"/>
                </p:cNvSpPr>
                <p:nvPr/>
              </p:nvSpPr>
              <p:spPr bwMode="auto">
                <a:xfrm>
                  <a:off x="401" y="2856"/>
                  <a:ext cx="140" cy="103"/>
                </a:xfrm>
                <a:prstGeom prst="rect">
                  <a:avLst/>
                </a:prstGeom>
                <a:noFill/>
                <a:ln w="9525">
                  <a:noFill/>
                  <a:miter lim="800000"/>
                  <a:headEnd/>
                  <a:tailEnd/>
                </a:ln>
              </p:spPr>
              <p:txBody>
                <a:bodyPr wrap="none" lIns="0" tIns="0" rIns="0" bIns="0">
                  <a:spAutoFit/>
                </a:bodyPr>
                <a:lstStyle/>
                <a:p>
                  <a:pPr>
                    <a:defRPr/>
                  </a:pPr>
                  <a:r>
                    <a:rPr lang="de-DE" sz="900" b="1">
                      <a:latin typeface="+mn-lt"/>
                    </a:rPr>
                    <a:t>coils</a:t>
                  </a:r>
                </a:p>
              </p:txBody>
            </p:sp>
            <p:sp>
              <p:nvSpPr>
                <p:cNvPr id="51837" name="Rectangle 86"/>
                <p:cNvSpPr>
                  <a:spLocks noChangeAspect="1" noChangeArrowheads="1"/>
                </p:cNvSpPr>
                <p:nvPr/>
              </p:nvSpPr>
              <p:spPr bwMode="auto">
                <a:xfrm>
                  <a:off x="384" y="2949"/>
                  <a:ext cx="199" cy="102"/>
                </a:xfrm>
                <a:prstGeom prst="rect">
                  <a:avLst/>
                </a:prstGeom>
                <a:noFill/>
                <a:ln w="9525">
                  <a:noFill/>
                  <a:miter lim="800000"/>
                  <a:headEnd/>
                  <a:tailEnd/>
                </a:ln>
              </p:spPr>
              <p:txBody>
                <a:bodyPr wrap="none" lIns="0" tIns="0" rIns="0" bIns="0">
                  <a:spAutoFit/>
                </a:bodyPr>
                <a:lstStyle/>
                <a:p>
                  <a:pPr>
                    <a:defRPr/>
                  </a:pPr>
                  <a:r>
                    <a:rPr lang="de-DE" sz="900" b="1">
                      <a:latin typeface="+mn-lt"/>
                    </a:rPr>
                    <a:t>4 days</a:t>
                  </a:r>
                </a:p>
              </p:txBody>
            </p:sp>
          </p:grpSp>
          <p:grpSp>
            <p:nvGrpSpPr>
              <p:cNvPr id="32806" name="Group 87"/>
              <p:cNvGrpSpPr>
                <a:grpSpLocks noChangeAspect="1"/>
              </p:cNvGrpSpPr>
              <p:nvPr/>
            </p:nvGrpSpPr>
            <p:grpSpPr bwMode="auto">
              <a:xfrm>
                <a:off x="706" y="2449"/>
                <a:ext cx="296" cy="450"/>
                <a:chOff x="706" y="2449"/>
                <a:chExt cx="296" cy="450"/>
              </a:xfrm>
            </p:grpSpPr>
            <p:grpSp>
              <p:nvGrpSpPr>
                <p:cNvPr id="33394" name="Group 88"/>
                <p:cNvGrpSpPr>
                  <a:grpSpLocks noChangeAspect="1"/>
                </p:cNvGrpSpPr>
                <p:nvPr/>
              </p:nvGrpSpPr>
              <p:grpSpPr bwMode="auto">
                <a:xfrm>
                  <a:off x="725" y="2449"/>
                  <a:ext cx="253" cy="212"/>
                  <a:chOff x="725" y="2449"/>
                  <a:chExt cx="253" cy="212"/>
                </a:xfrm>
              </p:grpSpPr>
              <p:sp>
                <p:nvSpPr>
                  <p:cNvPr id="51832" name="Freeform 89"/>
                  <p:cNvSpPr>
                    <a:spLocks noChangeAspect="1"/>
                  </p:cNvSpPr>
                  <p:nvPr/>
                </p:nvSpPr>
                <p:spPr bwMode="auto">
                  <a:xfrm>
                    <a:off x="735" y="2460"/>
                    <a:ext cx="232" cy="198"/>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833" name="Freeform 90"/>
                  <p:cNvSpPr>
                    <a:spLocks noChangeAspect="1" noEditPoints="1"/>
                  </p:cNvSpPr>
                  <p:nvPr/>
                </p:nvSpPr>
                <p:spPr bwMode="auto">
                  <a:xfrm>
                    <a:off x="725" y="2453"/>
                    <a:ext cx="268" cy="212"/>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828" name="Rectangle 91"/>
                <p:cNvSpPr>
                  <a:spLocks noChangeAspect="1" noChangeArrowheads="1"/>
                </p:cNvSpPr>
                <p:nvPr/>
              </p:nvSpPr>
              <p:spPr bwMode="auto">
                <a:xfrm>
                  <a:off x="831" y="2503"/>
                  <a:ext cx="24" cy="10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829" name="Rectangle 92"/>
                <p:cNvSpPr>
                  <a:spLocks noChangeAspect="1" noChangeArrowheads="1"/>
                </p:cNvSpPr>
                <p:nvPr/>
              </p:nvSpPr>
              <p:spPr bwMode="auto">
                <a:xfrm>
                  <a:off x="706" y="2662"/>
                  <a:ext cx="296" cy="237"/>
                </a:xfrm>
                <a:prstGeom prst="rect">
                  <a:avLst/>
                </a:prstGeom>
                <a:noFill/>
                <a:ln w="9525">
                  <a:noFill/>
                  <a:miter lim="800000"/>
                  <a:headEnd/>
                  <a:tailEnd/>
                </a:ln>
              </p:spPr>
              <p:txBody>
                <a:bodyPr/>
                <a:lstStyle/>
                <a:p>
                  <a:pPr>
                    <a:defRPr/>
                  </a:pPr>
                  <a:endParaRPr lang="en-US" sz="2800">
                    <a:latin typeface="+mn-lt"/>
                  </a:endParaRPr>
                </a:p>
              </p:txBody>
            </p:sp>
            <p:sp>
              <p:nvSpPr>
                <p:cNvPr id="51830" name="Rectangle 93"/>
                <p:cNvSpPr>
                  <a:spLocks noChangeAspect="1" noChangeArrowheads="1"/>
                </p:cNvSpPr>
                <p:nvPr/>
              </p:nvSpPr>
              <p:spPr bwMode="auto">
                <a:xfrm>
                  <a:off x="761" y="2690"/>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831" name="Rectangle 94"/>
                <p:cNvSpPr>
                  <a:spLocks noChangeAspect="1" noChangeArrowheads="1"/>
                </p:cNvSpPr>
                <p:nvPr/>
              </p:nvSpPr>
              <p:spPr bwMode="auto">
                <a:xfrm>
                  <a:off x="765" y="2782"/>
                  <a:ext cx="152" cy="103"/>
                </a:xfrm>
                <a:prstGeom prst="rect">
                  <a:avLst/>
                </a:prstGeom>
                <a:noFill/>
                <a:ln w="9525">
                  <a:noFill/>
                  <a:miter lim="800000"/>
                  <a:headEnd/>
                  <a:tailEnd/>
                </a:ln>
              </p:spPr>
              <p:txBody>
                <a:bodyPr wrap="none" lIns="0" tIns="0" rIns="0" bIns="0">
                  <a:spAutoFit/>
                </a:bodyPr>
                <a:lstStyle/>
                <a:p>
                  <a:pPr>
                    <a:defRPr/>
                  </a:pPr>
                  <a:r>
                    <a:rPr lang="de-DE" sz="900" b="1">
                      <a:latin typeface="+mn-lt"/>
                    </a:rPr>
                    <a:t>1day</a:t>
                  </a:r>
                </a:p>
              </p:txBody>
            </p:sp>
          </p:grpSp>
          <p:grpSp>
            <p:nvGrpSpPr>
              <p:cNvPr id="32807" name="Group 95"/>
              <p:cNvGrpSpPr>
                <a:grpSpLocks noChangeAspect="1"/>
              </p:cNvGrpSpPr>
              <p:nvPr/>
            </p:nvGrpSpPr>
            <p:grpSpPr bwMode="auto">
              <a:xfrm>
                <a:off x="1005" y="2429"/>
                <a:ext cx="431" cy="1523"/>
                <a:chOff x="1005" y="2429"/>
                <a:chExt cx="431" cy="1523"/>
              </a:xfrm>
            </p:grpSpPr>
            <p:sp>
              <p:nvSpPr>
                <p:cNvPr id="51804" name="Rectangle 96"/>
                <p:cNvSpPr>
                  <a:spLocks noChangeAspect="1" noChangeArrowheads="1"/>
                </p:cNvSpPr>
                <p:nvPr/>
              </p:nvSpPr>
              <p:spPr bwMode="auto">
                <a:xfrm>
                  <a:off x="1006" y="2943"/>
                  <a:ext cx="41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05" name="Rectangle 97"/>
                <p:cNvSpPr>
                  <a:spLocks noChangeAspect="1" noChangeArrowheads="1"/>
                </p:cNvSpPr>
                <p:nvPr/>
              </p:nvSpPr>
              <p:spPr bwMode="auto">
                <a:xfrm>
                  <a:off x="1022" y="2990"/>
                  <a:ext cx="211" cy="103"/>
                </a:xfrm>
                <a:prstGeom prst="rect">
                  <a:avLst/>
                </a:prstGeom>
                <a:noFill/>
                <a:ln w="9525">
                  <a:noFill/>
                  <a:miter lim="800000"/>
                  <a:headEnd/>
                  <a:tailEnd/>
                </a:ln>
              </p:spPr>
              <p:txBody>
                <a:bodyPr wrap="none" lIns="0" tIns="0" rIns="0" bIns="0">
                  <a:spAutoFit/>
                </a:bodyPr>
                <a:lstStyle/>
                <a:p>
                  <a:pPr>
                    <a:defRPr/>
                  </a:pPr>
                  <a:r>
                    <a:rPr lang="de-DE" sz="900">
                      <a:latin typeface="+mn-lt"/>
                    </a:rPr>
                    <a:t>Z/T: 1S</a:t>
                  </a:r>
                  <a:endParaRPr lang="de-DE" sz="900" b="1">
                    <a:latin typeface="+mn-lt"/>
                  </a:endParaRPr>
                </a:p>
              </p:txBody>
            </p:sp>
            <p:sp>
              <p:nvSpPr>
                <p:cNvPr id="51806" name="Rectangle 98"/>
                <p:cNvSpPr>
                  <a:spLocks noChangeAspect="1" noChangeArrowheads="1"/>
                </p:cNvSpPr>
                <p:nvPr/>
              </p:nvSpPr>
              <p:spPr bwMode="auto">
                <a:xfrm>
                  <a:off x="1006" y="3115"/>
                  <a:ext cx="417" cy="16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07" name="Rectangle 99"/>
                <p:cNvSpPr>
                  <a:spLocks noChangeAspect="1" noChangeArrowheads="1"/>
                </p:cNvSpPr>
                <p:nvPr/>
              </p:nvSpPr>
              <p:spPr bwMode="auto">
                <a:xfrm>
                  <a:off x="1022" y="3159"/>
                  <a:ext cx="375" cy="103"/>
                </a:xfrm>
                <a:prstGeom prst="rect">
                  <a:avLst/>
                </a:prstGeom>
                <a:noFill/>
                <a:ln w="9525">
                  <a:noFill/>
                  <a:miter lim="800000"/>
                  <a:headEnd/>
                  <a:tailEnd/>
                </a:ln>
              </p:spPr>
              <p:txBody>
                <a:bodyPr wrap="none" lIns="0" tIns="0" rIns="0" bIns="0">
                  <a:spAutoFit/>
                </a:bodyPr>
                <a:lstStyle/>
                <a:p>
                  <a:pPr>
                    <a:defRPr/>
                  </a:pPr>
                  <a:r>
                    <a:rPr lang="de-DE" sz="900">
                      <a:latin typeface="+mn-lt"/>
                    </a:rPr>
                    <a:t>R/T: 60 Min.</a:t>
                  </a:r>
                  <a:endParaRPr lang="de-DE" sz="900" b="1">
                    <a:latin typeface="+mn-lt"/>
                  </a:endParaRPr>
                </a:p>
              </p:txBody>
            </p:sp>
            <p:sp>
              <p:nvSpPr>
                <p:cNvPr id="51808" name="Rectangle 100"/>
                <p:cNvSpPr>
                  <a:spLocks noChangeAspect="1" noChangeArrowheads="1"/>
                </p:cNvSpPr>
                <p:nvPr/>
              </p:nvSpPr>
              <p:spPr bwMode="auto">
                <a:xfrm>
                  <a:off x="1006" y="3280"/>
                  <a:ext cx="41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09" name="Rectangle 101"/>
                <p:cNvSpPr>
                  <a:spLocks noChangeAspect="1" noChangeArrowheads="1"/>
                </p:cNvSpPr>
                <p:nvPr/>
              </p:nvSpPr>
              <p:spPr bwMode="auto">
                <a:xfrm>
                  <a:off x="1022" y="3327"/>
                  <a:ext cx="226" cy="103"/>
                </a:xfrm>
                <a:prstGeom prst="rect">
                  <a:avLst/>
                </a:prstGeom>
                <a:noFill/>
                <a:ln w="9525">
                  <a:noFill/>
                  <a:miter lim="800000"/>
                  <a:headEnd/>
                  <a:tailEnd/>
                </a:ln>
              </p:spPr>
              <p:txBody>
                <a:bodyPr wrap="none" lIns="0" tIns="0" rIns="0" bIns="0">
                  <a:spAutoFit/>
                </a:bodyPr>
                <a:lstStyle/>
                <a:p>
                  <a:pPr>
                    <a:defRPr/>
                  </a:pPr>
                  <a:r>
                    <a:rPr lang="de-DE" sz="900">
                      <a:latin typeface="+mn-lt"/>
                    </a:rPr>
                    <a:t>V: 85 %</a:t>
                  </a:r>
                  <a:endParaRPr lang="de-DE" sz="900" b="1">
                    <a:latin typeface="+mn-lt"/>
                  </a:endParaRPr>
                </a:p>
              </p:txBody>
            </p:sp>
            <p:sp>
              <p:nvSpPr>
                <p:cNvPr id="51810" name="Rectangle 102"/>
                <p:cNvSpPr>
                  <a:spLocks noChangeAspect="1" noChangeArrowheads="1"/>
                </p:cNvSpPr>
                <p:nvPr/>
              </p:nvSpPr>
              <p:spPr bwMode="auto">
                <a:xfrm>
                  <a:off x="1006" y="3448"/>
                  <a:ext cx="41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11" name="Rectangle 103"/>
                <p:cNvSpPr>
                  <a:spLocks noChangeAspect="1" noChangeArrowheads="1"/>
                </p:cNvSpPr>
                <p:nvPr/>
              </p:nvSpPr>
              <p:spPr bwMode="auto">
                <a:xfrm>
                  <a:off x="1022" y="3497"/>
                  <a:ext cx="350" cy="102"/>
                </a:xfrm>
                <a:prstGeom prst="rect">
                  <a:avLst/>
                </a:prstGeom>
                <a:noFill/>
                <a:ln w="9525">
                  <a:noFill/>
                  <a:miter lim="800000"/>
                  <a:headEnd/>
                  <a:tailEnd/>
                </a:ln>
              </p:spPr>
              <p:txBody>
                <a:bodyPr wrap="none" lIns="0" tIns="0" rIns="0" bIns="0">
                  <a:spAutoFit/>
                </a:bodyPr>
                <a:lstStyle/>
                <a:p>
                  <a:pPr>
                    <a:defRPr/>
                  </a:pPr>
                  <a:r>
                    <a:rPr lang="de-DE" sz="900">
                      <a:latin typeface="+mn-lt"/>
                    </a:rPr>
                    <a:t>Q: 0,01 % A</a:t>
                  </a:r>
                  <a:endParaRPr lang="de-DE" sz="900" b="1">
                    <a:latin typeface="+mn-lt"/>
                  </a:endParaRPr>
                </a:p>
              </p:txBody>
            </p:sp>
            <p:sp>
              <p:nvSpPr>
                <p:cNvPr id="51812" name="Rectangle 104"/>
                <p:cNvSpPr>
                  <a:spLocks noChangeAspect="1" noChangeArrowheads="1"/>
                </p:cNvSpPr>
                <p:nvPr/>
              </p:nvSpPr>
              <p:spPr bwMode="auto">
                <a:xfrm>
                  <a:off x="1006" y="3618"/>
                  <a:ext cx="417"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13" name="Rectangle 105"/>
                <p:cNvSpPr>
                  <a:spLocks noChangeAspect="1" noChangeArrowheads="1"/>
                </p:cNvSpPr>
                <p:nvPr/>
              </p:nvSpPr>
              <p:spPr bwMode="auto">
                <a:xfrm>
                  <a:off x="1022" y="3663"/>
                  <a:ext cx="400"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sp>
              <p:nvSpPr>
                <p:cNvPr id="51814" name="Rectangle 106"/>
                <p:cNvSpPr>
                  <a:spLocks noChangeAspect="1" noChangeArrowheads="1"/>
                </p:cNvSpPr>
                <p:nvPr/>
              </p:nvSpPr>
              <p:spPr bwMode="auto">
                <a:xfrm>
                  <a:off x="1006" y="3784"/>
                  <a:ext cx="41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15" name="Rectangle 107"/>
                <p:cNvSpPr>
                  <a:spLocks noChangeAspect="1" noChangeArrowheads="1"/>
                </p:cNvSpPr>
                <p:nvPr/>
              </p:nvSpPr>
              <p:spPr bwMode="auto">
                <a:xfrm>
                  <a:off x="1022"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nvGrpSpPr>
                <p:cNvPr id="33383" name="Group 108"/>
                <p:cNvGrpSpPr>
                  <a:grpSpLocks noChangeAspect="1"/>
                </p:cNvGrpSpPr>
                <p:nvPr/>
              </p:nvGrpSpPr>
              <p:grpSpPr bwMode="auto">
                <a:xfrm>
                  <a:off x="1005" y="2429"/>
                  <a:ext cx="431" cy="411"/>
                  <a:chOff x="1005" y="2429"/>
                  <a:chExt cx="431" cy="411"/>
                </a:xfrm>
              </p:grpSpPr>
              <p:grpSp>
                <p:nvGrpSpPr>
                  <p:cNvPr id="33386" name="Group 109"/>
                  <p:cNvGrpSpPr>
                    <a:grpSpLocks noChangeAspect="1"/>
                  </p:cNvGrpSpPr>
                  <p:nvPr/>
                </p:nvGrpSpPr>
                <p:grpSpPr bwMode="auto">
                  <a:xfrm>
                    <a:off x="1005" y="2429"/>
                    <a:ext cx="431" cy="411"/>
                    <a:chOff x="1005" y="2429"/>
                    <a:chExt cx="431" cy="411"/>
                  </a:xfrm>
                </p:grpSpPr>
                <p:sp>
                  <p:nvSpPr>
                    <p:cNvPr id="51824" name="Rectangle 110"/>
                    <p:cNvSpPr>
                      <a:spLocks noChangeAspect="1" noChangeArrowheads="1"/>
                    </p:cNvSpPr>
                    <p:nvPr/>
                  </p:nvSpPr>
                  <p:spPr bwMode="auto">
                    <a:xfrm>
                      <a:off x="1005" y="2429"/>
                      <a:ext cx="418" cy="41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25" name="Rectangle 111"/>
                    <p:cNvSpPr>
                      <a:spLocks noChangeAspect="1" noChangeArrowheads="1"/>
                    </p:cNvSpPr>
                    <p:nvPr/>
                  </p:nvSpPr>
                  <p:spPr bwMode="auto">
                    <a:xfrm>
                      <a:off x="1005" y="2429"/>
                      <a:ext cx="418"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826" name="Rectangle 112"/>
                    <p:cNvSpPr>
                      <a:spLocks noChangeAspect="1" noChangeArrowheads="1"/>
                    </p:cNvSpPr>
                    <p:nvPr/>
                  </p:nvSpPr>
                  <p:spPr bwMode="auto">
                    <a:xfrm>
                      <a:off x="1094" y="2466"/>
                      <a:ext cx="245" cy="103"/>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33387" name="Group 113"/>
                  <p:cNvGrpSpPr>
                    <a:grpSpLocks noChangeAspect="1"/>
                  </p:cNvGrpSpPr>
                  <p:nvPr/>
                </p:nvGrpSpPr>
                <p:grpSpPr bwMode="auto">
                  <a:xfrm>
                    <a:off x="1039" y="2662"/>
                    <a:ext cx="132" cy="117"/>
                    <a:chOff x="1039" y="2662"/>
                    <a:chExt cx="132" cy="117"/>
                  </a:xfrm>
                </p:grpSpPr>
                <p:sp>
                  <p:nvSpPr>
                    <p:cNvPr id="51821" name="Oval 114"/>
                    <p:cNvSpPr>
                      <a:spLocks noChangeAspect="1" noChangeArrowheads="1"/>
                    </p:cNvSpPr>
                    <p:nvPr/>
                  </p:nvSpPr>
                  <p:spPr bwMode="auto">
                    <a:xfrm>
                      <a:off x="1056" y="2684"/>
                      <a:ext cx="98" cy="95"/>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822" name="Rectangle 115"/>
                    <p:cNvSpPr>
                      <a:spLocks noChangeAspect="1" noChangeArrowheads="1"/>
                    </p:cNvSpPr>
                    <p:nvPr/>
                  </p:nvSpPr>
                  <p:spPr bwMode="auto">
                    <a:xfrm>
                      <a:off x="1051" y="2678"/>
                      <a:ext cx="120" cy="55"/>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823" name="Oval 116"/>
                    <p:cNvSpPr>
                      <a:spLocks noChangeAspect="1" noChangeArrowheads="1"/>
                    </p:cNvSpPr>
                    <p:nvPr/>
                  </p:nvSpPr>
                  <p:spPr bwMode="auto">
                    <a:xfrm>
                      <a:off x="1075" y="2703"/>
                      <a:ext cx="60" cy="55"/>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817" name="Rectangle 117"/>
                <p:cNvSpPr>
                  <a:spLocks noChangeAspect="1" noChangeArrowheads="1"/>
                </p:cNvSpPr>
                <p:nvPr/>
              </p:nvSpPr>
              <p:spPr bwMode="auto">
                <a:xfrm>
                  <a:off x="1160" y="2619"/>
                  <a:ext cx="187" cy="222"/>
                </a:xfrm>
                <a:prstGeom prst="rect">
                  <a:avLst/>
                </a:prstGeom>
                <a:noFill/>
                <a:ln w="9525">
                  <a:noFill/>
                  <a:miter lim="800000"/>
                  <a:headEnd/>
                  <a:tailEnd/>
                </a:ln>
              </p:spPr>
              <p:txBody>
                <a:bodyPr/>
                <a:lstStyle/>
                <a:p>
                  <a:pPr>
                    <a:defRPr/>
                  </a:pPr>
                  <a:endParaRPr lang="en-US" sz="2800">
                    <a:latin typeface="+mn-lt"/>
                  </a:endParaRPr>
                </a:p>
              </p:txBody>
            </p:sp>
            <p:sp>
              <p:nvSpPr>
                <p:cNvPr id="51818" name="Rectangle 118"/>
                <p:cNvSpPr>
                  <a:spLocks noChangeAspect="1" noChangeArrowheads="1"/>
                </p:cNvSpPr>
                <p:nvPr/>
              </p:nvSpPr>
              <p:spPr bwMode="auto">
                <a:xfrm>
                  <a:off x="1215" y="2652"/>
                  <a:ext cx="30"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grpSp>
            <p:nvGrpSpPr>
              <p:cNvPr id="32808" name="Group 119"/>
              <p:cNvGrpSpPr>
                <a:grpSpLocks noChangeAspect="1"/>
              </p:cNvGrpSpPr>
              <p:nvPr/>
            </p:nvGrpSpPr>
            <p:grpSpPr bwMode="auto">
              <a:xfrm>
                <a:off x="1451" y="2449"/>
                <a:ext cx="334" cy="450"/>
                <a:chOff x="1451" y="2449"/>
                <a:chExt cx="334" cy="450"/>
              </a:xfrm>
            </p:grpSpPr>
            <p:grpSp>
              <p:nvGrpSpPr>
                <p:cNvPr id="33364" name="Group 120"/>
                <p:cNvGrpSpPr>
                  <a:grpSpLocks noChangeAspect="1"/>
                </p:cNvGrpSpPr>
                <p:nvPr/>
              </p:nvGrpSpPr>
              <p:grpSpPr bwMode="auto">
                <a:xfrm>
                  <a:off x="1489" y="2449"/>
                  <a:ext cx="252" cy="212"/>
                  <a:chOff x="1489" y="2449"/>
                  <a:chExt cx="252" cy="212"/>
                </a:xfrm>
              </p:grpSpPr>
              <p:sp>
                <p:nvSpPr>
                  <p:cNvPr id="51802" name="Freeform 121"/>
                  <p:cNvSpPr>
                    <a:spLocks noChangeAspect="1"/>
                  </p:cNvSpPr>
                  <p:nvPr/>
                </p:nvSpPr>
                <p:spPr bwMode="auto">
                  <a:xfrm>
                    <a:off x="1502" y="2460"/>
                    <a:ext cx="229"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803" name="Freeform 122"/>
                  <p:cNvSpPr>
                    <a:spLocks noChangeAspect="1" noEditPoints="1"/>
                  </p:cNvSpPr>
                  <p:nvPr/>
                </p:nvSpPr>
                <p:spPr bwMode="auto">
                  <a:xfrm>
                    <a:off x="1502" y="2453"/>
                    <a:ext cx="252" cy="212"/>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798" name="Rectangle 123"/>
                <p:cNvSpPr>
                  <a:spLocks noChangeAspect="1" noChangeArrowheads="1"/>
                </p:cNvSpPr>
                <p:nvPr/>
              </p:nvSpPr>
              <p:spPr bwMode="auto">
                <a:xfrm>
                  <a:off x="1595" y="2503"/>
                  <a:ext cx="24" cy="10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799" name="Rectangle 124"/>
                <p:cNvSpPr>
                  <a:spLocks noChangeAspect="1" noChangeArrowheads="1"/>
                </p:cNvSpPr>
                <p:nvPr/>
              </p:nvSpPr>
              <p:spPr bwMode="auto">
                <a:xfrm>
                  <a:off x="1451" y="2662"/>
                  <a:ext cx="334" cy="237"/>
                </a:xfrm>
                <a:prstGeom prst="rect">
                  <a:avLst/>
                </a:prstGeom>
                <a:noFill/>
                <a:ln w="9525">
                  <a:noFill/>
                  <a:miter lim="800000"/>
                  <a:headEnd/>
                  <a:tailEnd/>
                </a:ln>
              </p:spPr>
              <p:txBody>
                <a:bodyPr/>
                <a:lstStyle/>
                <a:p>
                  <a:pPr>
                    <a:defRPr/>
                  </a:pPr>
                  <a:endParaRPr lang="en-US" sz="2800">
                    <a:latin typeface="+mn-lt"/>
                  </a:endParaRPr>
                </a:p>
              </p:txBody>
            </p:sp>
            <p:sp>
              <p:nvSpPr>
                <p:cNvPr id="51800" name="Rectangle 125"/>
                <p:cNvSpPr>
                  <a:spLocks noChangeAspect="1" noChangeArrowheads="1"/>
                </p:cNvSpPr>
                <p:nvPr/>
              </p:nvSpPr>
              <p:spPr bwMode="auto">
                <a:xfrm>
                  <a:off x="1516" y="2690"/>
                  <a:ext cx="180" cy="103"/>
                </a:xfrm>
                <a:prstGeom prst="rect">
                  <a:avLst/>
                </a:prstGeom>
                <a:noFill/>
                <a:ln w="9525">
                  <a:noFill/>
                  <a:miter lim="800000"/>
                  <a:headEnd/>
                  <a:tailEnd/>
                </a:ln>
              </p:spPr>
              <p:txBody>
                <a:bodyPr wrap="none" lIns="0" tIns="0" rIns="0" bIns="0">
                  <a:spAutoFit/>
                </a:bodyPr>
                <a:lstStyle/>
                <a:p>
                  <a:pPr>
                    <a:defRPr/>
                  </a:pPr>
                  <a:r>
                    <a:rPr lang="de-DE" sz="900" b="1">
                      <a:latin typeface="+mn-lt"/>
                    </a:rPr>
                    <a:t>4600L</a:t>
                  </a:r>
                </a:p>
              </p:txBody>
            </p:sp>
            <p:sp>
              <p:nvSpPr>
                <p:cNvPr id="51801" name="Rectangle 126"/>
                <p:cNvSpPr>
                  <a:spLocks noChangeAspect="1" noChangeArrowheads="1"/>
                </p:cNvSpPr>
                <p:nvPr/>
              </p:nvSpPr>
              <p:spPr bwMode="auto">
                <a:xfrm>
                  <a:off x="1507" y="2782"/>
                  <a:ext cx="188" cy="103"/>
                </a:xfrm>
                <a:prstGeom prst="rect">
                  <a:avLst/>
                </a:prstGeom>
                <a:noFill/>
                <a:ln w="9525">
                  <a:noFill/>
                  <a:miter lim="800000"/>
                  <a:headEnd/>
                  <a:tailEnd/>
                </a:ln>
              </p:spPr>
              <p:txBody>
                <a:bodyPr wrap="none" lIns="0" tIns="0" rIns="0" bIns="0">
                  <a:spAutoFit/>
                </a:bodyPr>
                <a:lstStyle/>
                <a:p>
                  <a:pPr>
                    <a:defRPr/>
                  </a:pPr>
                  <a:r>
                    <a:rPr lang="de-DE" sz="900" b="1">
                      <a:latin typeface="+mn-lt"/>
                    </a:rPr>
                    <a:t>2400R</a:t>
                  </a:r>
                </a:p>
              </p:txBody>
            </p:sp>
          </p:grpSp>
          <p:grpSp>
            <p:nvGrpSpPr>
              <p:cNvPr id="32809" name="Group 127"/>
              <p:cNvGrpSpPr>
                <a:grpSpLocks noChangeAspect="1"/>
              </p:cNvGrpSpPr>
              <p:nvPr/>
            </p:nvGrpSpPr>
            <p:grpSpPr bwMode="auto">
              <a:xfrm>
                <a:off x="2279" y="2449"/>
                <a:ext cx="324" cy="450"/>
                <a:chOff x="2279" y="2449"/>
                <a:chExt cx="324" cy="450"/>
              </a:xfrm>
            </p:grpSpPr>
            <p:grpSp>
              <p:nvGrpSpPr>
                <p:cNvPr id="33357" name="Group 128"/>
                <p:cNvGrpSpPr>
                  <a:grpSpLocks noChangeAspect="1"/>
                </p:cNvGrpSpPr>
                <p:nvPr/>
              </p:nvGrpSpPr>
              <p:grpSpPr bwMode="auto">
                <a:xfrm>
                  <a:off x="2312" y="2449"/>
                  <a:ext cx="252" cy="212"/>
                  <a:chOff x="2312" y="2449"/>
                  <a:chExt cx="252" cy="212"/>
                </a:xfrm>
              </p:grpSpPr>
              <p:sp>
                <p:nvSpPr>
                  <p:cNvPr id="51795" name="Freeform 129"/>
                  <p:cNvSpPr>
                    <a:spLocks noChangeAspect="1"/>
                  </p:cNvSpPr>
                  <p:nvPr/>
                </p:nvSpPr>
                <p:spPr bwMode="auto">
                  <a:xfrm>
                    <a:off x="2325" y="2460"/>
                    <a:ext cx="229"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796" name="Freeform 130"/>
                  <p:cNvSpPr>
                    <a:spLocks noChangeAspect="1" noEditPoints="1"/>
                  </p:cNvSpPr>
                  <p:nvPr/>
                </p:nvSpPr>
                <p:spPr bwMode="auto">
                  <a:xfrm>
                    <a:off x="2325" y="2453"/>
                    <a:ext cx="252" cy="212"/>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791" name="Rectangle 131"/>
                <p:cNvSpPr>
                  <a:spLocks noChangeAspect="1" noChangeArrowheads="1"/>
                </p:cNvSpPr>
                <p:nvPr/>
              </p:nvSpPr>
              <p:spPr bwMode="auto">
                <a:xfrm>
                  <a:off x="2418" y="2503"/>
                  <a:ext cx="24" cy="10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792" name="Rectangle 132"/>
                <p:cNvSpPr>
                  <a:spLocks noChangeAspect="1" noChangeArrowheads="1"/>
                </p:cNvSpPr>
                <p:nvPr/>
              </p:nvSpPr>
              <p:spPr bwMode="auto">
                <a:xfrm>
                  <a:off x="2292" y="2662"/>
                  <a:ext cx="311" cy="237"/>
                </a:xfrm>
                <a:prstGeom prst="rect">
                  <a:avLst/>
                </a:prstGeom>
                <a:noFill/>
                <a:ln w="9525">
                  <a:noFill/>
                  <a:miter lim="800000"/>
                  <a:headEnd/>
                  <a:tailEnd/>
                </a:ln>
              </p:spPr>
              <p:txBody>
                <a:bodyPr/>
                <a:lstStyle/>
                <a:p>
                  <a:pPr>
                    <a:defRPr/>
                  </a:pPr>
                  <a:endParaRPr lang="en-US" sz="2800">
                    <a:latin typeface="+mn-lt"/>
                  </a:endParaRPr>
                </a:p>
              </p:txBody>
            </p:sp>
            <p:sp>
              <p:nvSpPr>
                <p:cNvPr id="51793" name="Rectangle 133"/>
                <p:cNvSpPr>
                  <a:spLocks noChangeAspect="1" noChangeArrowheads="1"/>
                </p:cNvSpPr>
                <p:nvPr/>
              </p:nvSpPr>
              <p:spPr bwMode="auto">
                <a:xfrm>
                  <a:off x="2342" y="2690"/>
                  <a:ext cx="175" cy="103"/>
                </a:xfrm>
                <a:prstGeom prst="rect">
                  <a:avLst/>
                </a:prstGeom>
                <a:noFill/>
                <a:ln w="9525">
                  <a:noFill/>
                  <a:miter lim="800000"/>
                  <a:headEnd/>
                  <a:tailEnd/>
                </a:ln>
              </p:spPr>
              <p:txBody>
                <a:bodyPr wrap="none" lIns="0" tIns="0" rIns="0" bIns="0">
                  <a:spAutoFit/>
                </a:bodyPr>
                <a:lstStyle/>
                <a:p>
                  <a:pPr>
                    <a:defRPr/>
                  </a:pPr>
                  <a:r>
                    <a:rPr lang="de-DE" sz="900" b="1">
                      <a:latin typeface="+mn-lt"/>
                    </a:rPr>
                    <a:t>1100L</a:t>
                  </a:r>
                </a:p>
              </p:txBody>
            </p:sp>
            <p:sp>
              <p:nvSpPr>
                <p:cNvPr id="51794" name="Rectangle 134"/>
                <p:cNvSpPr>
                  <a:spLocks noChangeAspect="1" noChangeArrowheads="1"/>
                </p:cNvSpPr>
                <p:nvPr/>
              </p:nvSpPr>
              <p:spPr bwMode="auto">
                <a:xfrm>
                  <a:off x="2350" y="2782"/>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600R</a:t>
                  </a:r>
                </a:p>
              </p:txBody>
            </p:sp>
          </p:grpSp>
          <p:grpSp>
            <p:nvGrpSpPr>
              <p:cNvPr id="32810" name="Group 135"/>
              <p:cNvGrpSpPr>
                <a:grpSpLocks noChangeAspect="1"/>
              </p:cNvGrpSpPr>
              <p:nvPr/>
            </p:nvGrpSpPr>
            <p:grpSpPr bwMode="auto">
              <a:xfrm>
                <a:off x="3121" y="2449"/>
                <a:ext cx="325" cy="450"/>
                <a:chOff x="3121" y="2449"/>
                <a:chExt cx="325" cy="450"/>
              </a:xfrm>
            </p:grpSpPr>
            <p:grpSp>
              <p:nvGrpSpPr>
                <p:cNvPr id="33350" name="Group 136"/>
                <p:cNvGrpSpPr>
                  <a:grpSpLocks noChangeAspect="1"/>
                </p:cNvGrpSpPr>
                <p:nvPr/>
              </p:nvGrpSpPr>
              <p:grpSpPr bwMode="auto">
                <a:xfrm>
                  <a:off x="3154" y="2449"/>
                  <a:ext cx="253" cy="212"/>
                  <a:chOff x="3154" y="2449"/>
                  <a:chExt cx="253" cy="212"/>
                </a:xfrm>
              </p:grpSpPr>
              <p:sp>
                <p:nvSpPr>
                  <p:cNvPr id="51788" name="Freeform 137"/>
                  <p:cNvSpPr>
                    <a:spLocks noChangeAspect="1"/>
                  </p:cNvSpPr>
                  <p:nvPr/>
                </p:nvSpPr>
                <p:spPr bwMode="auto">
                  <a:xfrm>
                    <a:off x="3167" y="2460"/>
                    <a:ext cx="229" cy="198"/>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789" name="Freeform 138"/>
                  <p:cNvSpPr>
                    <a:spLocks noChangeAspect="1" noEditPoints="1"/>
                  </p:cNvSpPr>
                  <p:nvPr/>
                </p:nvSpPr>
                <p:spPr bwMode="auto">
                  <a:xfrm>
                    <a:off x="3167" y="2453"/>
                    <a:ext cx="253" cy="212"/>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4"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784" name="Rectangle 139"/>
                <p:cNvSpPr>
                  <a:spLocks noChangeAspect="1" noChangeArrowheads="1"/>
                </p:cNvSpPr>
                <p:nvPr/>
              </p:nvSpPr>
              <p:spPr bwMode="auto">
                <a:xfrm>
                  <a:off x="3270" y="2503"/>
                  <a:ext cx="28" cy="10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785" name="Rectangle 140"/>
                <p:cNvSpPr>
                  <a:spLocks noChangeAspect="1" noChangeArrowheads="1"/>
                </p:cNvSpPr>
                <p:nvPr/>
              </p:nvSpPr>
              <p:spPr bwMode="auto">
                <a:xfrm>
                  <a:off x="3121" y="2662"/>
                  <a:ext cx="325" cy="237"/>
                </a:xfrm>
                <a:prstGeom prst="rect">
                  <a:avLst/>
                </a:prstGeom>
                <a:noFill/>
                <a:ln w="9525">
                  <a:noFill/>
                  <a:miter lim="800000"/>
                  <a:headEnd/>
                  <a:tailEnd/>
                </a:ln>
              </p:spPr>
              <p:txBody>
                <a:bodyPr/>
                <a:lstStyle/>
                <a:p>
                  <a:pPr>
                    <a:defRPr/>
                  </a:pPr>
                  <a:endParaRPr lang="en-US" sz="2800">
                    <a:latin typeface="+mn-lt"/>
                  </a:endParaRPr>
                </a:p>
              </p:txBody>
            </p:sp>
            <p:sp>
              <p:nvSpPr>
                <p:cNvPr id="51786" name="Rectangle 141"/>
                <p:cNvSpPr>
                  <a:spLocks noChangeAspect="1" noChangeArrowheads="1"/>
                </p:cNvSpPr>
                <p:nvPr/>
              </p:nvSpPr>
              <p:spPr bwMode="auto">
                <a:xfrm>
                  <a:off x="3176"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1600L</a:t>
                  </a:r>
                </a:p>
              </p:txBody>
            </p:sp>
            <p:sp>
              <p:nvSpPr>
                <p:cNvPr id="51787" name="Rectangle 142"/>
                <p:cNvSpPr>
                  <a:spLocks noChangeAspect="1" noChangeArrowheads="1"/>
                </p:cNvSpPr>
                <p:nvPr/>
              </p:nvSpPr>
              <p:spPr bwMode="auto">
                <a:xfrm>
                  <a:off x="3192" y="2782"/>
                  <a:ext cx="160" cy="103"/>
                </a:xfrm>
                <a:prstGeom prst="rect">
                  <a:avLst/>
                </a:prstGeom>
                <a:noFill/>
                <a:ln w="9525">
                  <a:noFill/>
                  <a:miter lim="800000"/>
                  <a:headEnd/>
                  <a:tailEnd/>
                </a:ln>
              </p:spPr>
              <p:txBody>
                <a:bodyPr wrap="none" lIns="0" tIns="0" rIns="0" bIns="0">
                  <a:spAutoFit/>
                </a:bodyPr>
                <a:lstStyle/>
                <a:p>
                  <a:pPr>
                    <a:defRPr/>
                  </a:pPr>
                  <a:r>
                    <a:rPr lang="de-DE" sz="900" b="1">
                      <a:latin typeface="+mn-lt"/>
                    </a:rPr>
                    <a:t>850R</a:t>
                  </a:r>
                </a:p>
              </p:txBody>
            </p:sp>
          </p:grpSp>
          <p:grpSp>
            <p:nvGrpSpPr>
              <p:cNvPr id="32811" name="Group 143"/>
              <p:cNvGrpSpPr>
                <a:grpSpLocks noChangeAspect="1"/>
              </p:cNvGrpSpPr>
              <p:nvPr/>
            </p:nvGrpSpPr>
            <p:grpSpPr bwMode="auto">
              <a:xfrm>
                <a:off x="3952" y="2449"/>
                <a:ext cx="324" cy="450"/>
                <a:chOff x="3952" y="2449"/>
                <a:chExt cx="324" cy="450"/>
              </a:xfrm>
            </p:grpSpPr>
            <p:grpSp>
              <p:nvGrpSpPr>
                <p:cNvPr id="33343" name="Group 144"/>
                <p:cNvGrpSpPr>
                  <a:grpSpLocks noChangeAspect="1"/>
                </p:cNvGrpSpPr>
                <p:nvPr/>
              </p:nvGrpSpPr>
              <p:grpSpPr bwMode="auto">
                <a:xfrm>
                  <a:off x="3985" y="2449"/>
                  <a:ext cx="253" cy="212"/>
                  <a:chOff x="3985" y="2449"/>
                  <a:chExt cx="253" cy="212"/>
                </a:xfrm>
              </p:grpSpPr>
              <p:sp>
                <p:nvSpPr>
                  <p:cNvPr id="51781" name="Freeform 145"/>
                  <p:cNvSpPr>
                    <a:spLocks noChangeAspect="1"/>
                  </p:cNvSpPr>
                  <p:nvPr/>
                </p:nvSpPr>
                <p:spPr bwMode="auto">
                  <a:xfrm>
                    <a:off x="3994" y="2460"/>
                    <a:ext cx="231"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782" name="Freeform 146"/>
                  <p:cNvSpPr>
                    <a:spLocks noChangeAspect="1" noEditPoints="1"/>
                  </p:cNvSpPr>
                  <p:nvPr/>
                </p:nvSpPr>
                <p:spPr bwMode="auto">
                  <a:xfrm>
                    <a:off x="3985" y="2453"/>
                    <a:ext cx="253" cy="212"/>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777" name="Rectangle 147"/>
                <p:cNvSpPr>
                  <a:spLocks noChangeAspect="1" noChangeArrowheads="1"/>
                </p:cNvSpPr>
                <p:nvPr/>
              </p:nvSpPr>
              <p:spPr bwMode="auto">
                <a:xfrm>
                  <a:off x="4091" y="2503"/>
                  <a:ext cx="20" cy="102"/>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778" name="Rectangle 148"/>
                <p:cNvSpPr>
                  <a:spLocks noChangeAspect="1" noChangeArrowheads="1"/>
                </p:cNvSpPr>
                <p:nvPr/>
              </p:nvSpPr>
              <p:spPr bwMode="auto">
                <a:xfrm>
                  <a:off x="3952" y="2662"/>
                  <a:ext cx="324" cy="237"/>
                </a:xfrm>
                <a:prstGeom prst="rect">
                  <a:avLst/>
                </a:prstGeom>
                <a:noFill/>
                <a:ln w="9525">
                  <a:noFill/>
                  <a:miter lim="800000"/>
                  <a:headEnd/>
                  <a:tailEnd/>
                </a:ln>
              </p:spPr>
              <p:txBody>
                <a:bodyPr/>
                <a:lstStyle/>
                <a:p>
                  <a:pPr>
                    <a:defRPr/>
                  </a:pPr>
                  <a:endParaRPr lang="en-US" sz="2800">
                    <a:latin typeface="+mn-lt"/>
                  </a:endParaRPr>
                </a:p>
              </p:txBody>
            </p:sp>
            <p:sp>
              <p:nvSpPr>
                <p:cNvPr id="51779" name="Rectangle 149"/>
                <p:cNvSpPr>
                  <a:spLocks noChangeAspect="1" noChangeArrowheads="1"/>
                </p:cNvSpPr>
                <p:nvPr/>
              </p:nvSpPr>
              <p:spPr bwMode="auto">
                <a:xfrm>
                  <a:off x="4007"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1200L</a:t>
                  </a:r>
                </a:p>
              </p:txBody>
            </p:sp>
            <p:sp>
              <p:nvSpPr>
                <p:cNvPr id="51780" name="Rectangle 150"/>
                <p:cNvSpPr>
                  <a:spLocks noChangeAspect="1" noChangeArrowheads="1"/>
                </p:cNvSpPr>
                <p:nvPr/>
              </p:nvSpPr>
              <p:spPr bwMode="auto">
                <a:xfrm>
                  <a:off x="4019" y="2782"/>
                  <a:ext cx="160" cy="103"/>
                </a:xfrm>
                <a:prstGeom prst="rect">
                  <a:avLst/>
                </a:prstGeom>
                <a:noFill/>
                <a:ln w="9525">
                  <a:noFill/>
                  <a:miter lim="800000"/>
                  <a:headEnd/>
                  <a:tailEnd/>
                </a:ln>
              </p:spPr>
              <p:txBody>
                <a:bodyPr wrap="none" lIns="0" tIns="0" rIns="0" bIns="0">
                  <a:spAutoFit/>
                </a:bodyPr>
                <a:lstStyle/>
                <a:p>
                  <a:pPr>
                    <a:defRPr/>
                  </a:pPr>
                  <a:r>
                    <a:rPr lang="de-DE" sz="900" b="1">
                      <a:latin typeface="+mn-lt"/>
                    </a:rPr>
                    <a:t>640R</a:t>
                  </a:r>
                </a:p>
              </p:txBody>
            </p:sp>
          </p:grpSp>
          <p:grpSp>
            <p:nvGrpSpPr>
              <p:cNvPr id="32812" name="Group 151"/>
              <p:cNvGrpSpPr>
                <a:grpSpLocks noChangeAspect="1"/>
              </p:cNvGrpSpPr>
              <p:nvPr/>
            </p:nvGrpSpPr>
            <p:grpSpPr bwMode="auto">
              <a:xfrm>
                <a:off x="4897" y="2429"/>
                <a:ext cx="431" cy="637"/>
                <a:chOff x="4897" y="2429"/>
                <a:chExt cx="431" cy="637"/>
              </a:xfrm>
            </p:grpSpPr>
            <p:grpSp>
              <p:nvGrpSpPr>
                <p:cNvPr id="33331" name="Group 152"/>
                <p:cNvGrpSpPr>
                  <a:grpSpLocks noChangeAspect="1"/>
                </p:cNvGrpSpPr>
                <p:nvPr/>
              </p:nvGrpSpPr>
              <p:grpSpPr bwMode="auto">
                <a:xfrm>
                  <a:off x="4897" y="2429"/>
                  <a:ext cx="431" cy="411"/>
                  <a:chOff x="4897" y="2429"/>
                  <a:chExt cx="431" cy="411"/>
                </a:xfrm>
              </p:grpSpPr>
              <p:grpSp>
                <p:nvGrpSpPr>
                  <p:cNvPr id="33335" name="Group 153"/>
                  <p:cNvGrpSpPr>
                    <a:grpSpLocks noChangeAspect="1"/>
                  </p:cNvGrpSpPr>
                  <p:nvPr/>
                </p:nvGrpSpPr>
                <p:grpSpPr bwMode="auto">
                  <a:xfrm>
                    <a:off x="4897" y="2429"/>
                    <a:ext cx="431" cy="411"/>
                    <a:chOff x="4897" y="2429"/>
                    <a:chExt cx="431" cy="411"/>
                  </a:xfrm>
                </p:grpSpPr>
                <p:sp>
                  <p:nvSpPr>
                    <p:cNvPr id="51773" name="Rectangle 154"/>
                    <p:cNvSpPr>
                      <a:spLocks noChangeAspect="1" noChangeArrowheads="1"/>
                    </p:cNvSpPr>
                    <p:nvPr/>
                  </p:nvSpPr>
                  <p:spPr bwMode="auto">
                    <a:xfrm>
                      <a:off x="4910"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74" name="Rectangle 155"/>
                    <p:cNvSpPr>
                      <a:spLocks noChangeAspect="1" noChangeArrowheads="1"/>
                    </p:cNvSpPr>
                    <p:nvPr/>
                  </p:nvSpPr>
                  <p:spPr bwMode="auto">
                    <a:xfrm>
                      <a:off x="4910"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75" name="Rectangle 156"/>
                    <p:cNvSpPr>
                      <a:spLocks noChangeAspect="1" noChangeArrowheads="1"/>
                    </p:cNvSpPr>
                    <p:nvPr/>
                  </p:nvSpPr>
                  <p:spPr bwMode="auto">
                    <a:xfrm>
                      <a:off x="4961" y="2465"/>
                      <a:ext cx="260" cy="103"/>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33336" name="Group 157"/>
                  <p:cNvGrpSpPr>
                    <a:grpSpLocks noChangeAspect="1"/>
                  </p:cNvGrpSpPr>
                  <p:nvPr/>
                </p:nvGrpSpPr>
                <p:grpSpPr bwMode="auto">
                  <a:xfrm>
                    <a:off x="4970" y="2583"/>
                    <a:ext cx="277" cy="234"/>
                    <a:chOff x="4970" y="2583"/>
                    <a:chExt cx="277" cy="234"/>
                  </a:xfrm>
                </p:grpSpPr>
                <p:sp>
                  <p:nvSpPr>
                    <p:cNvPr id="51771" name="Freeform 158"/>
                    <p:cNvSpPr>
                      <a:spLocks noChangeAspect="1"/>
                    </p:cNvSpPr>
                    <p:nvPr/>
                  </p:nvSpPr>
                  <p:spPr bwMode="auto">
                    <a:xfrm>
                      <a:off x="4983" y="2595"/>
                      <a:ext cx="254"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772" name="Freeform 159"/>
                    <p:cNvSpPr>
                      <a:spLocks noChangeAspect="1" noEditPoints="1"/>
                    </p:cNvSpPr>
                    <p:nvPr/>
                  </p:nvSpPr>
                  <p:spPr bwMode="auto">
                    <a:xfrm>
                      <a:off x="4970" y="2587"/>
                      <a:ext cx="264"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770" name="Rectangle 160"/>
                  <p:cNvSpPr>
                    <a:spLocks noChangeAspect="1" noChangeArrowheads="1"/>
                  </p:cNvSpPr>
                  <p:nvPr/>
                </p:nvSpPr>
                <p:spPr bwMode="auto">
                  <a:xfrm>
                    <a:off x="5088" y="2626"/>
                    <a:ext cx="25"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51765" name="Rectangle 161"/>
                <p:cNvSpPr>
                  <a:spLocks noChangeAspect="1" noChangeArrowheads="1"/>
                </p:cNvSpPr>
                <p:nvPr/>
              </p:nvSpPr>
              <p:spPr bwMode="auto">
                <a:xfrm>
                  <a:off x="4964" y="2828"/>
                  <a:ext cx="333" cy="242"/>
                </a:xfrm>
                <a:prstGeom prst="rect">
                  <a:avLst/>
                </a:prstGeom>
                <a:noFill/>
                <a:ln w="9525">
                  <a:noFill/>
                  <a:miter lim="800000"/>
                  <a:headEnd/>
                  <a:tailEnd/>
                </a:ln>
              </p:spPr>
              <p:txBody>
                <a:bodyPr/>
                <a:lstStyle/>
                <a:p>
                  <a:pPr>
                    <a:defRPr/>
                  </a:pPr>
                  <a:endParaRPr lang="en-US" sz="2800">
                    <a:latin typeface="+mn-lt"/>
                  </a:endParaRPr>
                </a:p>
              </p:txBody>
            </p:sp>
            <p:sp>
              <p:nvSpPr>
                <p:cNvPr id="51766" name="Rectangle 162"/>
                <p:cNvSpPr>
                  <a:spLocks noChangeAspect="1" noChangeArrowheads="1"/>
                </p:cNvSpPr>
                <p:nvPr/>
              </p:nvSpPr>
              <p:spPr bwMode="auto">
                <a:xfrm>
                  <a:off x="5023" y="2856"/>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51767" name="Rectangle 163"/>
                <p:cNvSpPr>
                  <a:spLocks noChangeAspect="1" noChangeArrowheads="1"/>
                </p:cNvSpPr>
                <p:nvPr/>
              </p:nvSpPr>
              <p:spPr bwMode="auto">
                <a:xfrm>
                  <a:off x="5020" y="2949"/>
                  <a:ext cx="193" cy="102"/>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grpSp>
          <p:grpSp>
            <p:nvGrpSpPr>
              <p:cNvPr id="32813" name="Group 164"/>
              <p:cNvGrpSpPr>
                <a:grpSpLocks noChangeAspect="1"/>
              </p:cNvGrpSpPr>
              <p:nvPr/>
            </p:nvGrpSpPr>
            <p:grpSpPr bwMode="auto">
              <a:xfrm>
                <a:off x="1809" y="2429"/>
                <a:ext cx="433" cy="1523"/>
                <a:chOff x="1809" y="2429"/>
                <a:chExt cx="433" cy="1523"/>
              </a:xfrm>
            </p:grpSpPr>
            <p:sp>
              <p:nvSpPr>
                <p:cNvPr id="51741" name="Rectangle 165"/>
                <p:cNvSpPr>
                  <a:spLocks noChangeAspect="1" noChangeArrowheads="1"/>
                </p:cNvSpPr>
                <p:nvPr/>
              </p:nvSpPr>
              <p:spPr bwMode="auto">
                <a:xfrm>
                  <a:off x="1811"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42" name="Rectangle 166"/>
                <p:cNvSpPr>
                  <a:spLocks noChangeAspect="1" noChangeArrowheads="1"/>
                </p:cNvSpPr>
                <p:nvPr/>
              </p:nvSpPr>
              <p:spPr bwMode="auto">
                <a:xfrm>
                  <a:off x="1884" y="2990"/>
                  <a:ext cx="266" cy="103"/>
                </a:xfrm>
                <a:prstGeom prst="rect">
                  <a:avLst/>
                </a:prstGeom>
                <a:noFill/>
                <a:ln w="9525">
                  <a:noFill/>
                  <a:miter lim="800000"/>
                  <a:headEnd/>
                  <a:tailEnd/>
                </a:ln>
              </p:spPr>
              <p:txBody>
                <a:bodyPr wrap="none" lIns="0" tIns="0" rIns="0" bIns="0">
                  <a:spAutoFit/>
                </a:bodyPr>
                <a:lstStyle/>
                <a:p>
                  <a:pPr>
                    <a:defRPr/>
                  </a:pPr>
                  <a:r>
                    <a:rPr lang="de-DE" sz="900">
                      <a:latin typeface="+mn-lt"/>
                    </a:rPr>
                    <a:t>Z/T: 39 S</a:t>
                  </a:r>
                  <a:endParaRPr lang="de-DE" sz="900" b="1">
                    <a:latin typeface="+mn-lt"/>
                  </a:endParaRPr>
                </a:p>
              </p:txBody>
            </p:sp>
            <p:sp>
              <p:nvSpPr>
                <p:cNvPr id="51743" name="Rectangle 167"/>
                <p:cNvSpPr>
                  <a:spLocks noChangeAspect="1" noChangeArrowheads="1"/>
                </p:cNvSpPr>
                <p:nvPr/>
              </p:nvSpPr>
              <p:spPr bwMode="auto">
                <a:xfrm>
                  <a:off x="1811" y="3115"/>
                  <a:ext cx="430" cy="16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44" name="Rectangle 168"/>
                <p:cNvSpPr>
                  <a:spLocks noChangeAspect="1" noChangeArrowheads="1"/>
                </p:cNvSpPr>
                <p:nvPr/>
              </p:nvSpPr>
              <p:spPr bwMode="auto">
                <a:xfrm>
                  <a:off x="1839" y="3159"/>
                  <a:ext cx="378" cy="103"/>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51745" name="Rectangle 169"/>
                <p:cNvSpPr>
                  <a:spLocks noChangeAspect="1" noChangeArrowheads="1"/>
                </p:cNvSpPr>
                <p:nvPr/>
              </p:nvSpPr>
              <p:spPr bwMode="auto">
                <a:xfrm>
                  <a:off x="1811"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46" name="Rectangle 170"/>
                <p:cNvSpPr>
                  <a:spLocks noChangeAspect="1" noChangeArrowheads="1"/>
                </p:cNvSpPr>
                <p:nvPr/>
              </p:nvSpPr>
              <p:spPr bwMode="auto">
                <a:xfrm>
                  <a:off x="1886" y="3327"/>
                  <a:ext cx="263"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747" name="Rectangle 171"/>
                <p:cNvSpPr>
                  <a:spLocks noChangeAspect="1" noChangeArrowheads="1"/>
                </p:cNvSpPr>
                <p:nvPr/>
              </p:nvSpPr>
              <p:spPr bwMode="auto">
                <a:xfrm>
                  <a:off x="1811" y="3448"/>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48" name="Rectangle 172"/>
                <p:cNvSpPr>
                  <a:spLocks noChangeAspect="1" noChangeArrowheads="1"/>
                </p:cNvSpPr>
                <p:nvPr/>
              </p:nvSpPr>
              <p:spPr bwMode="auto">
                <a:xfrm>
                  <a:off x="1860" y="3497"/>
                  <a:ext cx="315" cy="102"/>
                </a:xfrm>
                <a:prstGeom prst="rect">
                  <a:avLst/>
                </a:prstGeom>
                <a:noFill/>
                <a:ln w="9525">
                  <a:noFill/>
                  <a:miter lim="800000"/>
                  <a:headEnd/>
                  <a:tailEnd/>
                </a:ln>
              </p:spPr>
              <p:txBody>
                <a:bodyPr wrap="none" lIns="0" tIns="0" rIns="0" bIns="0">
                  <a:spAutoFit/>
                </a:bodyPr>
                <a:lstStyle/>
                <a:p>
                  <a:pPr>
                    <a:defRPr/>
                  </a:pPr>
                  <a:r>
                    <a:rPr lang="de-DE" sz="900">
                      <a:latin typeface="+mn-lt"/>
                    </a:rPr>
                    <a:t>Q: 0,8 % A</a:t>
                  </a:r>
                  <a:endParaRPr lang="de-DE" sz="900" b="1">
                    <a:latin typeface="+mn-lt"/>
                  </a:endParaRPr>
                </a:p>
              </p:txBody>
            </p:sp>
            <p:sp>
              <p:nvSpPr>
                <p:cNvPr id="51749" name="Rectangle 173"/>
                <p:cNvSpPr>
                  <a:spLocks noChangeAspect="1" noChangeArrowheads="1"/>
                </p:cNvSpPr>
                <p:nvPr/>
              </p:nvSpPr>
              <p:spPr bwMode="auto">
                <a:xfrm>
                  <a:off x="1811" y="3618"/>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50" name="Rectangle 174"/>
                <p:cNvSpPr>
                  <a:spLocks noChangeAspect="1" noChangeArrowheads="1"/>
                </p:cNvSpPr>
                <p:nvPr/>
              </p:nvSpPr>
              <p:spPr bwMode="auto">
                <a:xfrm>
                  <a:off x="1828" y="3663"/>
                  <a:ext cx="401"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318" name="Group 175"/>
                <p:cNvGrpSpPr>
                  <a:grpSpLocks noChangeAspect="1"/>
                </p:cNvGrpSpPr>
                <p:nvPr/>
              </p:nvGrpSpPr>
              <p:grpSpPr bwMode="auto">
                <a:xfrm>
                  <a:off x="1810" y="2429"/>
                  <a:ext cx="432" cy="411"/>
                  <a:chOff x="1810" y="2429"/>
                  <a:chExt cx="432" cy="411"/>
                </a:xfrm>
              </p:grpSpPr>
              <p:grpSp>
                <p:nvGrpSpPr>
                  <p:cNvPr id="33323" name="Group 176"/>
                  <p:cNvGrpSpPr>
                    <a:grpSpLocks noChangeAspect="1"/>
                  </p:cNvGrpSpPr>
                  <p:nvPr/>
                </p:nvGrpSpPr>
                <p:grpSpPr bwMode="auto">
                  <a:xfrm>
                    <a:off x="1810" y="2429"/>
                    <a:ext cx="432" cy="411"/>
                    <a:chOff x="1810" y="2429"/>
                    <a:chExt cx="432" cy="411"/>
                  </a:xfrm>
                </p:grpSpPr>
                <p:sp>
                  <p:nvSpPr>
                    <p:cNvPr id="51761" name="Rectangle 177"/>
                    <p:cNvSpPr>
                      <a:spLocks noChangeAspect="1" noChangeArrowheads="1"/>
                    </p:cNvSpPr>
                    <p:nvPr/>
                  </p:nvSpPr>
                  <p:spPr bwMode="auto">
                    <a:xfrm>
                      <a:off x="1810" y="2429"/>
                      <a:ext cx="432" cy="41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62" name="Rectangle 178"/>
                    <p:cNvSpPr>
                      <a:spLocks noChangeAspect="1" noChangeArrowheads="1"/>
                    </p:cNvSpPr>
                    <p:nvPr/>
                  </p:nvSpPr>
                  <p:spPr bwMode="auto">
                    <a:xfrm>
                      <a:off x="1810" y="2429"/>
                      <a:ext cx="432"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63" name="Rectangle 179"/>
                    <p:cNvSpPr>
                      <a:spLocks noChangeAspect="1" noChangeArrowheads="1"/>
                    </p:cNvSpPr>
                    <p:nvPr/>
                  </p:nvSpPr>
                  <p:spPr bwMode="auto">
                    <a:xfrm>
                      <a:off x="1846" y="2465"/>
                      <a:ext cx="342" cy="103"/>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3324" name="Group 180"/>
                  <p:cNvGrpSpPr>
                    <a:grpSpLocks noChangeAspect="1"/>
                  </p:cNvGrpSpPr>
                  <p:nvPr/>
                </p:nvGrpSpPr>
                <p:grpSpPr bwMode="auto">
                  <a:xfrm>
                    <a:off x="1845" y="2662"/>
                    <a:ext cx="132" cy="117"/>
                    <a:chOff x="1845" y="2662"/>
                    <a:chExt cx="132" cy="117"/>
                  </a:xfrm>
                </p:grpSpPr>
                <p:sp>
                  <p:nvSpPr>
                    <p:cNvPr id="51758" name="Oval 181"/>
                    <p:cNvSpPr>
                      <a:spLocks noChangeAspect="1" noChangeArrowheads="1"/>
                    </p:cNvSpPr>
                    <p:nvPr/>
                  </p:nvSpPr>
                  <p:spPr bwMode="auto">
                    <a:xfrm>
                      <a:off x="1862" y="2684"/>
                      <a:ext cx="102" cy="95"/>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759" name="Rectangle 182"/>
                    <p:cNvSpPr>
                      <a:spLocks noChangeAspect="1" noChangeArrowheads="1"/>
                    </p:cNvSpPr>
                    <p:nvPr/>
                  </p:nvSpPr>
                  <p:spPr bwMode="auto">
                    <a:xfrm>
                      <a:off x="1845" y="2678"/>
                      <a:ext cx="132" cy="55"/>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760" name="Oval 183"/>
                    <p:cNvSpPr>
                      <a:spLocks noChangeAspect="1" noChangeArrowheads="1"/>
                    </p:cNvSpPr>
                    <p:nvPr/>
                  </p:nvSpPr>
                  <p:spPr bwMode="auto">
                    <a:xfrm>
                      <a:off x="1885" y="2703"/>
                      <a:ext cx="56" cy="55"/>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752" name="Rectangle 184"/>
                <p:cNvSpPr>
                  <a:spLocks noChangeAspect="1" noChangeArrowheads="1"/>
                </p:cNvSpPr>
                <p:nvPr/>
              </p:nvSpPr>
              <p:spPr bwMode="auto">
                <a:xfrm>
                  <a:off x="2020"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753" name="Rectangle 185"/>
                <p:cNvSpPr>
                  <a:spLocks noChangeAspect="1" noChangeArrowheads="1"/>
                </p:cNvSpPr>
                <p:nvPr/>
              </p:nvSpPr>
              <p:spPr bwMode="auto">
                <a:xfrm>
                  <a:off x="2020"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754" name="Rectangle 186"/>
                <p:cNvSpPr>
                  <a:spLocks noChangeAspect="1" noChangeArrowheads="1"/>
                </p:cNvSpPr>
                <p:nvPr/>
              </p:nvSpPr>
              <p:spPr bwMode="auto">
                <a:xfrm>
                  <a:off x="1809" y="3784"/>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55" name="Rectangle 187"/>
                <p:cNvSpPr>
                  <a:spLocks noChangeAspect="1" noChangeArrowheads="1"/>
                </p:cNvSpPr>
                <p:nvPr/>
              </p:nvSpPr>
              <p:spPr bwMode="auto">
                <a:xfrm>
                  <a:off x="1822" y="3831"/>
                  <a:ext cx="108"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grpSp>
            <p:nvGrpSpPr>
              <p:cNvPr id="32814" name="Group 188"/>
              <p:cNvGrpSpPr>
                <a:grpSpLocks noChangeAspect="1"/>
              </p:cNvGrpSpPr>
              <p:nvPr/>
            </p:nvGrpSpPr>
            <p:grpSpPr bwMode="auto">
              <a:xfrm>
                <a:off x="2653" y="2429"/>
                <a:ext cx="431" cy="1523"/>
                <a:chOff x="2653" y="2429"/>
                <a:chExt cx="431" cy="1523"/>
              </a:xfrm>
            </p:grpSpPr>
            <p:sp>
              <p:nvSpPr>
                <p:cNvPr id="51718" name="Rectangle 189"/>
                <p:cNvSpPr>
                  <a:spLocks noChangeAspect="1" noChangeArrowheads="1"/>
                </p:cNvSpPr>
                <p:nvPr/>
              </p:nvSpPr>
              <p:spPr bwMode="auto">
                <a:xfrm>
                  <a:off x="2654"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19" name="Rectangle 190"/>
                <p:cNvSpPr>
                  <a:spLocks noChangeAspect="1" noChangeArrowheads="1"/>
                </p:cNvSpPr>
                <p:nvPr/>
              </p:nvSpPr>
              <p:spPr bwMode="auto">
                <a:xfrm>
                  <a:off x="2720" y="2990"/>
                  <a:ext cx="269" cy="103"/>
                </a:xfrm>
                <a:prstGeom prst="rect">
                  <a:avLst/>
                </a:prstGeom>
                <a:noFill/>
                <a:ln w="9525">
                  <a:noFill/>
                  <a:miter lim="800000"/>
                  <a:headEnd/>
                  <a:tailEnd/>
                </a:ln>
              </p:spPr>
              <p:txBody>
                <a:bodyPr wrap="none" lIns="0" tIns="0" rIns="0" bIns="0">
                  <a:spAutoFit/>
                </a:bodyPr>
                <a:lstStyle/>
                <a:p>
                  <a:pPr>
                    <a:defRPr/>
                  </a:pPr>
                  <a:r>
                    <a:rPr lang="de-DE" sz="900">
                      <a:latin typeface="+mn-lt"/>
                    </a:rPr>
                    <a:t>Z/T: 46 S</a:t>
                  </a:r>
                  <a:endParaRPr lang="de-DE" sz="900" b="1">
                    <a:latin typeface="+mn-lt"/>
                  </a:endParaRPr>
                </a:p>
              </p:txBody>
            </p:sp>
            <p:sp>
              <p:nvSpPr>
                <p:cNvPr id="51720" name="Rectangle 191"/>
                <p:cNvSpPr>
                  <a:spLocks noChangeAspect="1" noChangeArrowheads="1"/>
                </p:cNvSpPr>
                <p:nvPr/>
              </p:nvSpPr>
              <p:spPr bwMode="auto">
                <a:xfrm>
                  <a:off x="2654" y="3115"/>
                  <a:ext cx="429" cy="16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21" name="Rectangle 192"/>
                <p:cNvSpPr>
                  <a:spLocks noChangeAspect="1" noChangeArrowheads="1"/>
                </p:cNvSpPr>
                <p:nvPr/>
              </p:nvSpPr>
              <p:spPr bwMode="auto">
                <a:xfrm>
                  <a:off x="2681" y="3159"/>
                  <a:ext cx="378" cy="103"/>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51722" name="Rectangle 193"/>
                <p:cNvSpPr>
                  <a:spLocks noChangeAspect="1" noChangeArrowheads="1"/>
                </p:cNvSpPr>
                <p:nvPr/>
              </p:nvSpPr>
              <p:spPr bwMode="auto">
                <a:xfrm>
                  <a:off x="2654"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23" name="Rectangle 194"/>
                <p:cNvSpPr>
                  <a:spLocks noChangeAspect="1" noChangeArrowheads="1"/>
                </p:cNvSpPr>
                <p:nvPr/>
              </p:nvSpPr>
              <p:spPr bwMode="auto">
                <a:xfrm>
                  <a:off x="2747" y="3327"/>
                  <a:ext cx="227" cy="103"/>
                </a:xfrm>
                <a:prstGeom prst="rect">
                  <a:avLst/>
                </a:prstGeom>
                <a:noFill/>
                <a:ln w="9525">
                  <a:noFill/>
                  <a:miter lim="800000"/>
                  <a:headEnd/>
                  <a:tailEnd/>
                </a:ln>
              </p:spPr>
              <p:txBody>
                <a:bodyPr wrap="none" lIns="0" tIns="0" rIns="0" bIns="0">
                  <a:spAutoFit/>
                </a:bodyPr>
                <a:lstStyle/>
                <a:p>
                  <a:pPr>
                    <a:defRPr/>
                  </a:pPr>
                  <a:r>
                    <a:rPr lang="de-DE" sz="900">
                      <a:latin typeface="+mn-lt"/>
                    </a:rPr>
                    <a:t>V: 80 %</a:t>
                  </a:r>
                  <a:endParaRPr lang="de-DE" sz="900" b="1">
                    <a:latin typeface="+mn-lt"/>
                  </a:endParaRPr>
                </a:p>
              </p:txBody>
            </p:sp>
            <p:sp>
              <p:nvSpPr>
                <p:cNvPr id="51724" name="Rectangle 195"/>
                <p:cNvSpPr>
                  <a:spLocks noChangeAspect="1" noChangeArrowheads="1"/>
                </p:cNvSpPr>
                <p:nvPr/>
              </p:nvSpPr>
              <p:spPr bwMode="auto">
                <a:xfrm>
                  <a:off x="2654"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25" name="Rectangle 196"/>
                <p:cNvSpPr>
                  <a:spLocks noChangeAspect="1" noChangeArrowheads="1"/>
                </p:cNvSpPr>
                <p:nvPr/>
              </p:nvSpPr>
              <p:spPr bwMode="auto">
                <a:xfrm>
                  <a:off x="2703" y="3497"/>
                  <a:ext cx="314" cy="102"/>
                </a:xfrm>
                <a:prstGeom prst="rect">
                  <a:avLst/>
                </a:prstGeom>
                <a:noFill/>
                <a:ln w="9525">
                  <a:noFill/>
                  <a:miter lim="800000"/>
                  <a:headEnd/>
                  <a:tailEnd/>
                </a:ln>
              </p:spPr>
              <p:txBody>
                <a:bodyPr wrap="none" lIns="0" tIns="0" rIns="0" bIns="0">
                  <a:spAutoFit/>
                </a:bodyPr>
                <a:lstStyle/>
                <a:p>
                  <a:pPr>
                    <a:defRPr/>
                  </a:pPr>
                  <a:r>
                    <a:rPr lang="de-DE" sz="900">
                      <a:latin typeface="+mn-lt"/>
                    </a:rPr>
                    <a:t>Q: 0,2 % A</a:t>
                  </a:r>
                  <a:endParaRPr lang="de-DE" sz="900" b="1">
                    <a:latin typeface="+mn-lt"/>
                  </a:endParaRPr>
                </a:p>
              </p:txBody>
            </p:sp>
            <p:sp>
              <p:nvSpPr>
                <p:cNvPr id="51726" name="Rectangle 197"/>
                <p:cNvSpPr>
                  <a:spLocks noChangeAspect="1" noChangeArrowheads="1"/>
                </p:cNvSpPr>
                <p:nvPr/>
              </p:nvSpPr>
              <p:spPr bwMode="auto">
                <a:xfrm>
                  <a:off x="2654" y="3618"/>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27" name="Rectangle 198"/>
                <p:cNvSpPr>
                  <a:spLocks noChangeAspect="1" noChangeArrowheads="1"/>
                </p:cNvSpPr>
                <p:nvPr/>
              </p:nvSpPr>
              <p:spPr bwMode="auto">
                <a:xfrm>
                  <a:off x="2666" y="3663"/>
                  <a:ext cx="404"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295" name="Group 199"/>
                <p:cNvGrpSpPr>
                  <a:grpSpLocks noChangeAspect="1"/>
                </p:cNvGrpSpPr>
                <p:nvPr/>
              </p:nvGrpSpPr>
              <p:grpSpPr bwMode="auto">
                <a:xfrm>
                  <a:off x="2653" y="2429"/>
                  <a:ext cx="431" cy="411"/>
                  <a:chOff x="2653" y="2429"/>
                  <a:chExt cx="431" cy="411"/>
                </a:xfrm>
              </p:grpSpPr>
              <p:grpSp>
                <p:nvGrpSpPr>
                  <p:cNvPr id="33300" name="Group 200"/>
                  <p:cNvGrpSpPr>
                    <a:grpSpLocks noChangeAspect="1"/>
                  </p:cNvGrpSpPr>
                  <p:nvPr/>
                </p:nvGrpSpPr>
                <p:grpSpPr bwMode="auto">
                  <a:xfrm>
                    <a:off x="2653" y="2429"/>
                    <a:ext cx="431" cy="411"/>
                    <a:chOff x="2653" y="2429"/>
                    <a:chExt cx="431" cy="411"/>
                  </a:xfrm>
                </p:grpSpPr>
                <p:sp>
                  <p:nvSpPr>
                    <p:cNvPr id="51738" name="Rectangle 201"/>
                    <p:cNvSpPr>
                      <a:spLocks noChangeAspect="1" noChangeArrowheads="1"/>
                    </p:cNvSpPr>
                    <p:nvPr/>
                  </p:nvSpPr>
                  <p:spPr bwMode="auto">
                    <a:xfrm>
                      <a:off x="2653" y="2429"/>
                      <a:ext cx="431" cy="41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39" name="Rectangle 202"/>
                    <p:cNvSpPr>
                      <a:spLocks noChangeAspect="1" noChangeArrowheads="1"/>
                    </p:cNvSpPr>
                    <p:nvPr/>
                  </p:nvSpPr>
                  <p:spPr bwMode="auto">
                    <a:xfrm>
                      <a:off x="2653"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40" name="Rectangle 203"/>
                    <p:cNvSpPr>
                      <a:spLocks noChangeAspect="1" noChangeArrowheads="1"/>
                    </p:cNvSpPr>
                    <p:nvPr/>
                  </p:nvSpPr>
                  <p:spPr bwMode="auto">
                    <a:xfrm>
                      <a:off x="2689" y="2465"/>
                      <a:ext cx="342" cy="103"/>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3301" name="Group 204"/>
                  <p:cNvGrpSpPr>
                    <a:grpSpLocks noChangeAspect="1"/>
                  </p:cNvGrpSpPr>
                  <p:nvPr/>
                </p:nvGrpSpPr>
                <p:grpSpPr bwMode="auto">
                  <a:xfrm>
                    <a:off x="2687" y="2662"/>
                    <a:ext cx="132" cy="117"/>
                    <a:chOff x="2687" y="2662"/>
                    <a:chExt cx="132" cy="117"/>
                  </a:xfrm>
                </p:grpSpPr>
                <p:sp>
                  <p:nvSpPr>
                    <p:cNvPr id="51735" name="Oval 205"/>
                    <p:cNvSpPr>
                      <a:spLocks noChangeAspect="1" noChangeArrowheads="1"/>
                    </p:cNvSpPr>
                    <p:nvPr/>
                  </p:nvSpPr>
                  <p:spPr bwMode="auto">
                    <a:xfrm>
                      <a:off x="2704" y="2684"/>
                      <a:ext cx="102" cy="95"/>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736" name="Rectangle 206"/>
                    <p:cNvSpPr>
                      <a:spLocks noChangeAspect="1" noChangeArrowheads="1"/>
                    </p:cNvSpPr>
                    <p:nvPr/>
                  </p:nvSpPr>
                  <p:spPr bwMode="auto">
                    <a:xfrm>
                      <a:off x="2687" y="2678"/>
                      <a:ext cx="132" cy="55"/>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737" name="Oval 207"/>
                    <p:cNvSpPr>
                      <a:spLocks noChangeAspect="1" noChangeArrowheads="1"/>
                    </p:cNvSpPr>
                    <p:nvPr/>
                  </p:nvSpPr>
                  <p:spPr bwMode="auto">
                    <a:xfrm>
                      <a:off x="2723" y="2703"/>
                      <a:ext cx="56" cy="55"/>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729" name="Rectangle 208"/>
                <p:cNvSpPr>
                  <a:spLocks noChangeAspect="1" noChangeArrowheads="1"/>
                </p:cNvSpPr>
                <p:nvPr/>
              </p:nvSpPr>
              <p:spPr bwMode="auto">
                <a:xfrm>
                  <a:off x="2863" y="2646"/>
                  <a:ext cx="76" cy="166"/>
                </a:xfrm>
                <a:prstGeom prst="rect">
                  <a:avLst/>
                </a:prstGeom>
                <a:noFill/>
                <a:ln w="9525">
                  <a:noFill/>
                  <a:miter lim="800000"/>
                  <a:headEnd/>
                  <a:tailEnd/>
                </a:ln>
              </p:spPr>
              <p:txBody>
                <a:bodyPr/>
                <a:lstStyle/>
                <a:p>
                  <a:pPr>
                    <a:defRPr/>
                  </a:pPr>
                  <a:endParaRPr lang="en-US" sz="2800">
                    <a:latin typeface="+mn-lt"/>
                  </a:endParaRPr>
                </a:p>
              </p:txBody>
            </p:sp>
            <p:sp>
              <p:nvSpPr>
                <p:cNvPr id="51730" name="Rectangle 209"/>
                <p:cNvSpPr>
                  <a:spLocks noChangeAspect="1" noChangeArrowheads="1"/>
                </p:cNvSpPr>
                <p:nvPr/>
              </p:nvSpPr>
              <p:spPr bwMode="auto">
                <a:xfrm>
                  <a:off x="2863"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731" name="Rectangle 210"/>
                <p:cNvSpPr>
                  <a:spLocks noChangeAspect="1" noChangeArrowheads="1"/>
                </p:cNvSpPr>
                <p:nvPr/>
              </p:nvSpPr>
              <p:spPr bwMode="auto">
                <a:xfrm>
                  <a:off x="2653"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32" name="Rectangle 211"/>
                <p:cNvSpPr>
                  <a:spLocks noChangeAspect="1" noChangeArrowheads="1"/>
                </p:cNvSpPr>
                <p:nvPr/>
              </p:nvSpPr>
              <p:spPr bwMode="auto">
                <a:xfrm>
                  <a:off x="2666" y="3831"/>
                  <a:ext cx="108"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grpSp>
            <p:nvGrpSpPr>
              <p:cNvPr id="32815" name="Group 212"/>
              <p:cNvGrpSpPr>
                <a:grpSpLocks noChangeAspect="1"/>
              </p:cNvGrpSpPr>
              <p:nvPr/>
            </p:nvGrpSpPr>
            <p:grpSpPr bwMode="auto">
              <a:xfrm>
                <a:off x="3477" y="2429"/>
                <a:ext cx="431" cy="1523"/>
                <a:chOff x="3477" y="2429"/>
                <a:chExt cx="431" cy="1523"/>
              </a:xfrm>
            </p:grpSpPr>
            <p:sp>
              <p:nvSpPr>
                <p:cNvPr id="51695" name="Rectangle 213"/>
                <p:cNvSpPr>
                  <a:spLocks noChangeAspect="1" noChangeArrowheads="1"/>
                </p:cNvSpPr>
                <p:nvPr/>
              </p:nvSpPr>
              <p:spPr bwMode="auto">
                <a:xfrm>
                  <a:off x="3478"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96" name="Rectangle 214"/>
                <p:cNvSpPr>
                  <a:spLocks noChangeAspect="1" noChangeArrowheads="1"/>
                </p:cNvSpPr>
                <p:nvPr/>
              </p:nvSpPr>
              <p:spPr bwMode="auto">
                <a:xfrm>
                  <a:off x="3551" y="2990"/>
                  <a:ext cx="266" cy="103"/>
                </a:xfrm>
                <a:prstGeom prst="rect">
                  <a:avLst/>
                </a:prstGeom>
                <a:noFill/>
                <a:ln w="9525">
                  <a:noFill/>
                  <a:miter lim="800000"/>
                  <a:headEnd/>
                  <a:tailEnd/>
                </a:ln>
              </p:spPr>
              <p:txBody>
                <a:bodyPr wrap="none" lIns="0" tIns="0" rIns="0" bIns="0">
                  <a:spAutoFit/>
                </a:bodyPr>
                <a:lstStyle/>
                <a:p>
                  <a:pPr>
                    <a:defRPr/>
                  </a:pPr>
                  <a:r>
                    <a:rPr lang="de-DE" sz="900">
                      <a:latin typeface="+mn-lt"/>
                    </a:rPr>
                    <a:t>Z/T: 62 S</a:t>
                  </a:r>
                  <a:endParaRPr lang="de-DE" sz="900" b="1">
                    <a:latin typeface="+mn-lt"/>
                  </a:endParaRPr>
                </a:p>
              </p:txBody>
            </p:sp>
            <p:sp>
              <p:nvSpPr>
                <p:cNvPr id="51697" name="Rectangle 215"/>
                <p:cNvSpPr>
                  <a:spLocks noChangeAspect="1" noChangeArrowheads="1"/>
                </p:cNvSpPr>
                <p:nvPr/>
              </p:nvSpPr>
              <p:spPr bwMode="auto">
                <a:xfrm>
                  <a:off x="3478" y="3115"/>
                  <a:ext cx="429" cy="16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98" name="Rectangle 216"/>
                <p:cNvSpPr>
                  <a:spLocks noChangeAspect="1" noChangeArrowheads="1"/>
                </p:cNvSpPr>
                <p:nvPr/>
              </p:nvSpPr>
              <p:spPr bwMode="auto">
                <a:xfrm>
                  <a:off x="3524" y="3159"/>
                  <a:ext cx="344" cy="103"/>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51699" name="Rectangle 217"/>
                <p:cNvSpPr>
                  <a:spLocks noChangeAspect="1" noChangeArrowheads="1"/>
                </p:cNvSpPr>
                <p:nvPr/>
              </p:nvSpPr>
              <p:spPr bwMode="auto">
                <a:xfrm>
                  <a:off x="3478"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00" name="Rectangle 218"/>
                <p:cNvSpPr>
                  <a:spLocks noChangeAspect="1" noChangeArrowheads="1"/>
                </p:cNvSpPr>
                <p:nvPr/>
              </p:nvSpPr>
              <p:spPr bwMode="auto">
                <a:xfrm>
                  <a:off x="3553" y="3327"/>
                  <a:ext cx="263"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701" name="Rectangle 219"/>
                <p:cNvSpPr>
                  <a:spLocks noChangeAspect="1" noChangeArrowheads="1"/>
                </p:cNvSpPr>
                <p:nvPr/>
              </p:nvSpPr>
              <p:spPr bwMode="auto">
                <a:xfrm>
                  <a:off x="3478"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02" name="Rectangle 220"/>
                <p:cNvSpPr>
                  <a:spLocks noChangeAspect="1" noChangeArrowheads="1"/>
                </p:cNvSpPr>
                <p:nvPr/>
              </p:nvSpPr>
              <p:spPr bwMode="auto">
                <a:xfrm>
                  <a:off x="3527" y="3497"/>
                  <a:ext cx="314" cy="102"/>
                </a:xfrm>
                <a:prstGeom prst="rect">
                  <a:avLst/>
                </a:prstGeom>
                <a:noFill/>
                <a:ln w="9525">
                  <a:noFill/>
                  <a:miter lim="800000"/>
                  <a:headEnd/>
                  <a:tailEnd/>
                </a:ln>
              </p:spPr>
              <p:txBody>
                <a:bodyPr wrap="none" lIns="0" tIns="0" rIns="0" bIns="0">
                  <a:spAutoFit/>
                </a:bodyPr>
                <a:lstStyle/>
                <a:p>
                  <a:pPr>
                    <a:defRPr/>
                  </a:pPr>
                  <a:r>
                    <a:rPr lang="de-DE" sz="900">
                      <a:latin typeface="+mn-lt"/>
                    </a:rPr>
                    <a:t>Q: 1,2 % A</a:t>
                  </a:r>
                  <a:endParaRPr lang="de-DE" sz="900" b="1">
                    <a:latin typeface="+mn-lt"/>
                  </a:endParaRPr>
                </a:p>
              </p:txBody>
            </p:sp>
            <p:sp>
              <p:nvSpPr>
                <p:cNvPr id="51703" name="Rectangle 221"/>
                <p:cNvSpPr>
                  <a:spLocks noChangeAspect="1" noChangeArrowheads="1"/>
                </p:cNvSpPr>
                <p:nvPr/>
              </p:nvSpPr>
              <p:spPr bwMode="auto">
                <a:xfrm>
                  <a:off x="3478" y="3618"/>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04" name="Rectangle 222"/>
                <p:cNvSpPr>
                  <a:spLocks noChangeAspect="1" noChangeArrowheads="1"/>
                </p:cNvSpPr>
                <p:nvPr/>
              </p:nvSpPr>
              <p:spPr bwMode="auto">
                <a:xfrm>
                  <a:off x="3490" y="3663"/>
                  <a:ext cx="404"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272" name="Group 223"/>
                <p:cNvGrpSpPr>
                  <a:grpSpLocks noChangeAspect="1"/>
                </p:cNvGrpSpPr>
                <p:nvPr/>
              </p:nvGrpSpPr>
              <p:grpSpPr bwMode="auto">
                <a:xfrm>
                  <a:off x="3477" y="2429"/>
                  <a:ext cx="431" cy="411"/>
                  <a:chOff x="3477" y="2429"/>
                  <a:chExt cx="431" cy="411"/>
                </a:xfrm>
              </p:grpSpPr>
              <p:grpSp>
                <p:nvGrpSpPr>
                  <p:cNvPr id="33277" name="Group 224"/>
                  <p:cNvGrpSpPr>
                    <a:grpSpLocks noChangeAspect="1"/>
                  </p:cNvGrpSpPr>
                  <p:nvPr/>
                </p:nvGrpSpPr>
                <p:grpSpPr bwMode="auto">
                  <a:xfrm>
                    <a:off x="3477" y="2429"/>
                    <a:ext cx="431" cy="411"/>
                    <a:chOff x="3477" y="2429"/>
                    <a:chExt cx="431" cy="411"/>
                  </a:xfrm>
                </p:grpSpPr>
                <p:sp>
                  <p:nvSpPr>
                    <p:cNvPr id="51715" name="Rectangle 225"/>
                    <p:cNvSpPr>
                      <a:spLocks noChangeAspect="1" noChangeArrowheads="1"/>
                    </p:cNvSpPr>
                    <p:nvPr/>
                  </p:nvSpPr>
                  <p:spPr bwMode="auto">
                    <a:xfrm>
                      <a:off x="3477" y="2429"/>
                      <a:ext cx="431" cy="41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16" name="Rectangle 226"/>
                    <p:cNvSpPr>
                      <a:spLocks noChangeAspect="1" noChangeArrowheads="1"/>
                    </p:cNvSpPr>
                    <p:nvPr/>
                  </p:nvSpPr>
                  <p:spPr bwMode="auto">
                    <a:xfrm>
                      <a:off x="3477" y="2429"/>
                      <a:ext cx="431"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17" name="Rectangle 227"/>
                    <p:cNvSpPr>
                      <a:spLocks noChangeAspect="1" noChangeArrowheads="1"/>
                    </p:cNvSpPr>
                    <p:nvPr/>
                  </p:nvSpPr>
                  <p:spPr bwMode="auto">
                    <a:xfrm>
                      <a:off x="3532" y="2465"/>
                      <a:ext cx="323" cy="103"/>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33278" name="Group 228"/>
                  <p:cNvGrpSpPr>
                    <a:grpSpLocks noChangeAspect="1"/>
                  </p:cNvGrpSpPr>
                  <p:nvPr/>
                </p:nvGrpSpPr>
                <p:grpSpPr bwMode="auto">
                  <a:xfrm>
                    <a:off x="3511" y="2662"/>
                    <a:ext cx="132" cy="117"/>
                    <a:chOff x="3511" y="2662"/>
                    <a:chExt cx="132" cy="117"/>
                  </a:xfrm>
                </p:grpSpPr>
                <p:sp>
                  <p:nvSpPr>
                    <p:cNvPr id="51712" name="Oval 229"/>
                    <p:cNvSpPr>
                      <a:spLocks noChangeAspect="1" noChangeArrowheads="1"/>
                    </p:cNvSpPr>
                    <p:nvPr/>
                  </p:nvSpPr>
                  <p:spPr bwMode="auto">
                    <a:xfrm>
                      <a:off x="3528" y="2684"/>
                      <a:ext cx="102" cy="95"/>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713" name="Rectangle 230"/>
                    <p:cNvSpPr>
                      <a:spLocks noChangeAspect="1" noChangeArrowheads="1"/>
                    </p:cNvSpPr>
                    <p:nvPr/>
                  </p:nvSpPr>
                  <p:spPr bwMode="auto">
                    <a:xfrm>
                      <a:off x="3511" y="2678"/>
                      <a:ext cx="132" cy="55"/>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714" name="Oval 231"/>
                    <p:cNvSpPr>
                      <a:spLocks noChangeAspect="1" noChangeArrowheads="1"/>
                    </p:cNvSpPr>
                    <p:nvPr/>
                  </p:nvSpPr>
                  <p:spPr bwMode="auto">
                    <a:xfrm>
                      <a:off x="3551" y="2703"/>
                      <a:ext cx="56" cy="55"/>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706" name="Rectangle 232"/>
                <p:cNvSpPr>
                  <a:spLocks noChangeAspect="1" noChangeArrowheads="1"/>
                </p:cNvSpPr>
                <p:nvPr/>
              </p:nvSpPr>
              <p:spPr bwMode="auto">
                <a:xfrm>
                  <a:off x="3687"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707" name="Rectangle 233"/>
                <p:cNvSpPr>
                  <a:spLocks noChangeAspect="1" noChangeArrowheads="1"/>
                </p:cNvSpPr>
                <p:nvPr/>
              </p:nvSpPr>
              <p:spPr bwMode="auto">
                <a:xfrm>
                  <a:off x="3687"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708" name="Rectangle 234"/>
                <p:cNvSpPr>
                  <a:spLocks noChangeAspect="1" noChangeArrowheads="1"/>
                </p:cNvSpPr>
                <p:nvPr/>
              </p:nvSpPr>
              <p:spPr bwMode="auto">
                <a:xfrm>
                  <a:off x="3479"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709" name="Rectangle 235"/>
                <p:cNvSpPr>
                  <a:spLocks noChangeAspect="1" noChangeArrowheads="1"/>
                </p:cNvSpPr>
                <p:nvPr/>
              </p:nvSpPr>
              <p:spPr bwMode="auto">
                <a:xfrm>
                  <a:off x="3495"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grpSp>
            <p:nvGrpSpPr>
              <p:cNvPr id="32816" name="Group 236"/>
              <p:cNvGrpSpPr>
                <a:grpSpLocks noChangeAspect="1"/>
              </p:cNvGrpSpPr>
              <p:nvPr/>
            </p:nvGrpSpPr>
            <p:grpSpPr bwMode="auto">
              <a:xfrm>
                <a:off x="4314" y="2429"/>
                <a:ext cx="432" cy="1523"/>
                <a:chOff x="4314" y="2429"/>
                <a:chExt cx="432" cy="1523"/>
              </a:xfrm>
            </p:grpSpPr>
            <p:sp>
              <p:nvSpPr>
                <p:cNvPr id="51672" name="Rectangle 237"/>
                <p:cNvSpPr>
                  <a:spLocks noChangeAspect="1" noChangeArrowheads="1"/>
                </p:cNvSpPr>
                <p:nvPr/>
              </p:nvSpPr>
              <p:spPr bwMode="auto">
                <a:xfrm>
                  <a:off x="4314" y="2943"/>
                  <a:ext cx="41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3" name="Rectangle 238"/>
                <p:cNvSpPr>
                  <a:spLocks noChangeAspect="1" noChangeArrowheads="1"/>
                </p:cNvSpPr>
                <p:nvPr/>
              </p:nvSpPr>
              <p:spPr bwMode="auto">
                <a:xfrm>
                  <a:off x="4388" y="2990"/>
                  <a:ext cx="266" cy="103"/>
                </a:xfrm>
                <a:prstGeom prst="rect">
                  <a:avLst/>
                </a:prstGeom>
                <a:noFill/>
                <a:ln w="9525">
                  <a:noFill/>
                  <a:miter lim="800000"/>
                  <a:headEnd/>
                  <a:tailEnd/>
                </a:ln>
              </p:spPr>
              <p:txBody>
                <a:bodyPr wrap="none" lIns="0" tIns="0" rIns="0" bIns="0">
                  <a:spAutoFit/>
                </a:bodyPr>
                <a:lstStyle/>
                <a:p>
                  <a:pPr>
                    <a:defRPr/>
                  </a:pPr>
                  <a:r>
                    <a:rPr lang="de-DE" sz="900">
                      <a:latin typeface="+mn-lt"/>
                    </a:rPr>
                    <a:t>Z/T: 40 S</a:t>
                  </a:r>
                  <a:endParaRPr lang="de-DE" sz="900" b="1">
                    <a:latin typeface="+mn-lt"/>
                  </a:endParaRPr>
                </a:p>
              </p:txBody>
            </p:sp>
            <p:sp>
              <p:nvSpPr>
                <p:cNvPr id="51674" name="Rectangle 239"/>
                <p:cNvSpPr>
                  <a:spLocks noChangeAspect="1" noChangeArrowheads="1"/>
                </p:cNvSpPr>
                <p:nvPr/>
              </p:nvSpPr>
              <p:spPr bwMode="auto">
                <a:xfrm>
                  <a:off x="4314" y="3115"/>
                  <a:ext cx="419" cy="16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5" name="Rectangle 240"/>
                <p:cNvSpPr>
                  <a:spLocks noChangeAspect="1" noChangeArrowheads="1"/>
                </p:cNvSpPr>
                <p:nvPr/>
              </p:nvSpPr>
              <p:spPr bwMode="auto">
                <a:xfrm>
                  <a:off x="4361" y="3159"/>
                  <a:ext cx="340" cy="103"/>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51676" name="Rectangle 241"/>
                <p:cNvSpPr>
                  <a:spLocks noChangeAspect="1" noChangeArrowheads="1"/>
                </p:cNvSpPr>
                <p:nvPr/>
              </p:nvSpPr>
              <p:spPr bwMode="auto">
                <a:xfrm>
                  <a:off x="4314" y="3280"/>
                  <a:ext cx="41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7" name="Rectangle 242"/>
                <p:cNvSpPr>
                  <a:spLocks noChangeAspect="1" noChangeArrowheads="1"/>
                </p:cNvSpPr>
                <p:nvPr/>
              </p:nvSpPr>
              <p:spPr bwMode="auto">
                <a:xfrm>
                  <a:off x="4389" y="3327"/>
                  <a:ext cx="263"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678" name="Rectangle 243"/>
                <p:cNvSpPr>
                  <a:spLocks noChangeAspect="1" noChangeArrowheads="1"/>
                </p:cNvSpPr>
                <p:nvPr/>
              </p:nvSpPr>
              <p:spPr bwMode="auto">
                <a:xfrm>
                  <a:off x="4314" y="3448"/>
                  <a:ext cx="41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9" name="Rectangle 244"/>
                <p:cNvSpPr>
                  <a:spLocks noChangeAspect="1" noChangeArrowheads="1"/>
                </p:cNvSpPr>
                <p:nvPr/>
              </p:nvSpPr>
              <p:spPr bwMode="auto">
                <a:xfrm>
                  <a:off x="4364" y="3497"/>
                  <a:ext cx="313" cy="102"/>
                </a:xfrm>
                <a:prstGeom prst="rect">
                  <a:avLst/>
                </a:prstGeom>
                <a:noFill/>
                <a:ln w="9525">
                  <a:noFill/>
                  <a:miter lim="800000"/>
                  <a:headEnd/>
                  <a:tailEnd/>
                </a:ln>
              </p:spPr>
              <p:txBody>
                <a:bodyPr wrap="none" lIns="0" tIns="0" rIns="0" bIns="0">
                  <a:spAutoFit/>
                </a:bodyPr>
                <a:lstStyle/>
                <a:p>
                  <a:pPr>
                    <a:defRPr/>
                  </a:pPr>
                  <a:r>
                    <a:rPr lang="de-DE" sz="900">
                      <a:latin typeface="+mn-lt"/>
                    </a:rPr>
                    <a:t>Q: 0,3 % A</a:t>
                  </a:r>
                  <a:endParaRPr lang="de-DE" sz="900" b="1">
                    <a:latin typeface="+mn-lt"/>
                  </a:endParaRPr>
                </a:p>
              </p:txBody>
            </p:sp>
            <p:sp>
              <p:nvSpPr>
                <p:cNvPr id="51680" name="Rectangle 245"/>
                <p:cNvSpPr>
                  <a:spLocks noChangeAspect="1" noChangeArrowheads="1"/>
                </p:cNvSpPr>
                <p:nvPr/>
              </p:nvSpPr>
              <p:spPr bwMode="auto">
                <a:xfrm>
                  <a:off x="4314" y="3618"/>
                  <a:ext cx="41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81" name="Rectangle 246"/>
                <p:cNvSpPr>
                  <a:spLocks noChangeAspect="1" noChangeArrowheads="1"/>
                </p:cNvSpPr>
                <p:nvPr/>
              </p:nvSpPr>
              <p:spPr bwMode="auto">
                <a:xfrm>
                  <a:off x="4331" y="3663"/>
                  <a:ext cx="400"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249" name="Group 247"/>
                <p:cNvGrpSpPr>
                  <a:grpSpLocks noChangeAspect="1"/>
                </p:cNvGrpSpPr>
                <p:nvPr/>
              </p:nvGrpSpPr>
              <p:grpSpPr bwMode="auto">
                <a:xfrm>
                  <a:off x="4314" y="2429"/>
                  <a:ext cx="431" cy="411"/>
                  <a:chOff x="4314" y="2429"/>
                  <a:chExt cx="431" cy="411"/>
                </a:xfrm>
              </p:grpSpPr>
              <p:grpSp>
                <p:nvGrpSpPr>
                  <p:cNvPr id="33254" name="Group 248"/>
                  <p:cNvGrpSpPr>
                    <a:grpSpLocks noChangeAspect="1"/>
                  </p:cNvGrpSpPr>
                  <p:nvPr/>
                </p:nvGrpSpPr>
                <p:grpSpPr bwMode="auto">
                  <a:xfrm>
                    <a:off x="4314" y="2429"/>
                    <a:ext cx="431" cy="411"/>
                    <a:chOff x="4314" y="2429"/>
                    <a:chExt cx="431" cy="411"/>
                  </a:xfrm>
                </p:grpSpPr>
                <p:sp>
                  <p:nvSpPr>
                    <p:cNvPr id="51692" name="Rectangle 249"/>
                    <p:cNvSpPr>
                      <a:spLocks noChangeAspect="1" noChangeArrowheads="1"/>
                    </p:cNvSpPr>
                    <p:nvPr/>
                  </p:nvSpPr>
                  <p:spPr bwMode="auto">
                    <a:xfrm>
                      <a:off x="4314" y="2429"/>
                      <a:ext cx="418" cy="415"/>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93" name="Rectangle 250"/>
                    <p:cNvSpPr>
                      <a:spLocks noChangeAspect="1" noChangeArrowheads="1"/>
                    </p:cNvSpPr>
                    <p:nvPr/>
                  </p:nvSpPr>
                  <p:spPr bwMode="auto">
                    <a:xfrm>
                      <a:off x="4314" y="2429"/>
                      <a:ext cx="418" cy="143"/>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94" name="Rectangle 251"/>
                    <p:cNvSpPr>
                      <a:spLocks noChangeAspect="1" noChangeArrowheads="1"/>
                    </p:cNvSpPr>
                    <p:nvPr/>
                  </p:nvSpPr>
                  <p:spPr bwMode="auto">
                    <a:xfrm>
                      <a:off x="4378" y="2465"/>
                      <a:ext cx="314" cy="103"/>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33255" name="Group 252"/>
                  <p:cNvGrpSpPr>
                    <a:grpSpLocks noChangeAspect="1"/>
                  </p:cNvGrpSpPr>
                  <p:nvPr/>
                </p:nvGrpSpPr>
                <p:grpSpPr bwMode="auto">
                  <a:xfrm>
                    <a:off x="4348" y="2662"/>
                    <a:ext cx="132" cy="117"/>
                    <a:chOff x="4348" y="2662"/>
                    <a:chExt cx="132" cy="117"/>
                  </a:xfrm>
                </p:grpSpPr>
                <p:sp>
                  <p:nvSpPr>
                    <p:cNvPr id="51689" name="Oval 253"/>
                    <p:cNvSpPr>
                      <a:spLocks noChangeAspect="1" noChangeArrowheads="1"/>
                    </p:cNvSpPr>
                    <p:nvPr/>
                  </p:nvSpPr>
                  <p:spPr bwMode="auto">
                    <a:xfrm>
                      <a:off x="4365" y="2684"/>
                      <a:ext cx="98" cy="95"/>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690" name="Rectangle 254"/>
                    <p:cNvSpPr>
                      <a:spLocks noChangeAspect="1" noChangeArrowheads="1"/>
                    </p:cNvSpPr>
                    <p:nvPr/>
                  </p:nvSpPr>
                  <p:spPr bwMode="auto">
                    <a:xfrm>
                      <a:off x="4360" y="2678"/>
                      <a:ext cx="120" cy="55"/>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691" name="Oval 255"/>
                    <p:cNvSpPr>
                      <a:spLocks noChangeAspect="1" noChangeArrowheads="1"/>
                    </p:cNvSpPr>
                    <p:nvPr/>
                  </p:nvSpPr>
                  <p:spPr bwMode="auto">
                    <a:xfrm>
                      <a:off x="4384" y="2703"/>
                      <a:ext cx="60" cy="55"/>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683" name="Rectangle 256"/>
                <p:cNvSpPr>
                  <a:spLocks noChangeAspect="1" noChangeArrowheads="1"/>
                </p:cNvSpPr>
                <p:nvPr/>
              </p:nvSpPr>
              <p:spPr bwMode="auto">
                <a:xfrm>
                  <a:off x="4523"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684" name="Rectangle 257"/>
                <p:cNvSpPr>
                  <a:spLocks noChangeAspect="1" noChangeArrowheads="1"/>
                </p:cNvSpPr>
                <p:nvPr/>
              </p:nvSpPr>
              <p:spPr bwMode="auto">
                <a:xfrm>
                  <a:off x="4523" y="2652"/>
                  <a:ext cx="32"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685" name="Rectangle 258"/>
                <p:cNvSpPr>
                  <a:spLocks noChangeAspect="1" noChangeArrowheads="1"/>
                </p:cNvSpPr>
                <p:nvPr/>
              </p:nvSpPr>
              <p:spPr bwMode="auto">
                <a:xfrm>
                  <a:off x="4314" y="3784"/>
                  <a:ext cx="41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86" name="Rectangle 259"/>
                <p:cNvSpPr>
                  <a:spLocks noChangeAspect="1" noChangeArrowheads="1"/>
                </p:cNvSpPr>
                <p:nvPr/>
              </p:nvSpPr>
              <p:spPr bwMode="auto">
                <a:xfrm>
                  <a:off x="4331"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grpSp>
            <p:nvGrpSpPr>
              <p:cNvPr id="32817" name="Group 260"/>
              <p:cNvGrpSpPr>
                <a:grpSpLocks noChangeAspect="1"/>
              </p:cNvGrpSpPr>
              <p:nvPr/>
            </p:nvGrpSpPr>
            <p:grpSpPr bwMode="auto">
              <a:xfrm>
                <a:off x="261" y="2429"/>
                <a:ext cx="431" cy="411"/>
                <a:chOff x="261" y="2429"/>
                <a:chExt cx="431" cy="411"/>
              </a:xfrm>
            </p:grpSpPr>
            <p:grpSp>
              <p:nvGrpSpPr>
                <p:cNvPr id="33231" name="Group 261"/>
                <p:cNvGrpSpPr>
                  <a:grpSpLocks noChangeAspect="1"/>
                </p:cNvGrpSpPr>
                <p:nvPr/>
              </p:nvGrpSpPr>
              <p:grpSpPr bwMode="auto">
                <a:xfrm>
                  <a:off x="261" y="2429"/>
                  <a:ext cx="431" cy="411"/>
                  <a:chOff x="261" y="2429"/>
                  <a:chExt cx="431" cy="411"/>
                </a:xfrm>
              </p:grpSpPr>
              <p:sp>
                <p:nvSpPr>
                  <p:cNvPr id="51669" name="Rectangle 262"/>
                  <p:cNvSpPr>
                    <a:spLocks noChangeAspect="1" noChangeArrowheads="1"/>
                  </p:cNvSpPr>
                  <p:nvPr/>
                </p:nvSpPr>
                <p:spPr bwMode="auto">
                  <a:xfrm>
                    <a:off x="261"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0" name="Rectangle 263"/>
                  <p:cNvSpPr>
                    <a:spLocks noChangeAspect="1" noChangeArrowheads="1"/>
                  </p:cNvSpPr>
                  <p:nvPr/>
                </p:nvSpPr>
                <p:spPr bwMode="auto">
                  <a:xfrm>
                    <a:off x="261"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71" name="Rectangle 264"/>
                  <p:cNvSpPr>
                    <a:spLocks noChangeAspect="1" noChangeArrowheads="1"/>
                  </p:cNvSpPr>
                  <p:nvPr/>
                </p:nvSpPr>
                <p:spPr bwMode="auto">
                  <a:xfrm>
                    <a:off x="376" y="2465"/>
                    <a:ext cx="167" cy="103"/>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33232" name="Group 265"/>
                <p:cNvGrpSpPr>
                  <a:grpSpLocks noChangeAspect="1"/>
                </p:cNvGrpSpPr>
                <p:nvPr/>
              </p:nvGrpSpPr>
              <p:grpSpPr bwMode="auto">
                <a:xfrm>
                  <a:off x="334" y="2583"/>
                  <a:ext cx="277" cy="234"/>
                  <a:chOff x="334" y="2583"/>
                  <a:chExt cx="277" cy="234"/>
                </a:xfrm>
              </p:grpSpPr>
              <p:sp>
                <p:nvSpPr>
                  <p:cNvPr id="51667" name="Freeform 266"/>
                  <p:cNvSpPr>
                    <a:spLocks noChangeAspect="1"/>
                  </p:cNvSpPr>
                  <p:nvPr/>
                </p:nvSpPr>
                <p:spPr bwMode="auto">
                  <a:xfrm>
                    <a:off x="343" y="2595"/>
                    <a:ext cx="255"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68" name="Freeform 267"/>
                  <p:cNvSpPr>
                    <a:spLocks noChangeAspect="1" noEditPoints="1"/>
                  </p:cNvSpPr>
                  <p:nvPr/>
                </p:nvSpPr>
                <p:spPr bwMode="auto">
                  <a:xfrm>
                    <a:off x="334" y="2587"/>
                    <a:ext cx="264"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666" name="Rectangle 268"/>
                <p:cNvSpPr>
                  <a:spLocks noChangeAspect="1" noChangeArrowheads="1"/>
                </p:cNvSpPr>
                <p:nvPr/>
              </p:nvSpPr>
              <p:spPr bwMode="auto">
                <a:xfrm>
                  <a:off x="447" y="2626"/>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51251" name="Rectangle 269"/>
              <p:cNvSpPr>
                <a:spLocks noChangeAspect="1" noChangeArrowheads="1"/>
              </p:cNvSpPr>
              <p:nvPr/>
            </p:nvSpPr>
            <p:spPr bwMode="auto">
              <a:xfrm>
                <a:off x="329" y="2826"/>
                <a:ext cx="330" cy="242"/>
              </a:xfrm>
              <a:prstGeom prst="rect">
                <a:avLst/>
              </a:prstGeom>
              <a:noFill/>
              <a:ln w="9525">
                <a:noFill/>
                <a:miter lim="800000"/>
                <a:headEnd/>
                <a:tailEnd/>
              </a:ln>
            </p:spPr>
            <p:txBody>
              <a:bodyPr/>
              <a:lstStyle/>
              <a:p>
                <a:pPr>
                  <a:defRPr/>
                </a:pPr>
                <a:endParaRPr lang="en-US" sz="2800">
                  <a:latin typeface="+mn-lt"/>
                </a:endParaRPr>
              </a:p>
            </p:txBody>
          </p:sp>
          <p:sp>
            <p:nvSpPr>
              <p:cNvPr id="51252" name="Rectangle 270"/>
              <p:cNvSpPr>
                <a:spLocks noChangeAspect="1" noChangeArrowheads="1"/>
              </p:cNvSpPr>
              <p:nvPr/>
            </p:nvSpPr>
            <p:spPr bwMode="auto">
              <a:xfrm>
                <a:off x="401" y="2856"/>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253" name="Rectangle 271"/>
              <p:cNvSpPr>
                <a:spLocks noChangeAspect="1" noChangeArrowheads="1"/>
              </p:cNvSpPr>
              <p:nvPr/>
            </p:nvSpPr>
            <p:spPr bwMode="auto">
              <a:xfrm>
                <a:off x="384" y="2948"/>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32821" name="Group 272"/>
              <p:cNvGrpSpPr>
                <a:grpSpLocks noChangeAspect="1"/>
              </p:cNvGrpSpPr>
              <p:nvPr/>
            </p:nvGrpSpPr>
            <p:grpSpPr bwMode="auto">
              <a:xfrm>
                <a:off x="261" y="2429"/>
                <a:ext cx="431" cy="411"/>
                <a:chOff x="261" y="2429"/>
                <a:chExt cx="431" cy="411"/>
              </a:xfrm>
            </p:grpSpPr>
            <p:sp>
              <p:nvSpPr>
                <p:cNvPr id="51661" name="Rectangle 273"/>
                <p:cNvSpPr>
                  <a:spLocks noChangeAspect="1" noChangeArrowheads="1"/>
                </p:cNvSpPr>
                <p:nvPr/>
              </p:nvSpPr>
              <p:spPr bwMode="auto">
                <a:xfrm>
                  <a:off x="261"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62" name="Rectangle 274"/>
                <p:cNvSpPr>
                  <a:spLocks noChangeAspect="1" noChangeArrowheads="1"/>
                </p:cNvSpPr>
                <p:nvPr/>
              </p:nvSpPr>
              <p:spPr bwMode="auto">
                <a:xfrm>
                  <a:off x="261"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63" name="Rectangle 275"/>
                <p:cNvSpPr>
                  <a:spLocks noChangeAspect="1" noChangeArrowheads="1"/>
                </p:cNvSpPr>
                <p:nvPr/>
              </p:nvSpPr>
              <p:spPr bwMode="auto">
                <a:xfrm>
                  <a:off x="376" y="2465"/>
                  <a:ext cx="167" cy="103"/>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grpSp>
          <p:grpSp>
            <p:nvGrpSpPr>
              <p:cNvPr id="32822" name="Group 276"/>
              <p:cNvGrpSpPr>
                <a:grpSpLocks noChangeAspect="1"/>
              </p:cNvGrpSpPr>
              <p:nvPr/>
            </p:nvGrpSpPr>
            <p:grpSpPr bwMode="auto">
              <a:xfrm>
                <a:off x="334" y="2583"/>
                <a:ext cx="277" cy="234"/>
                <a:chOff x="334" y="2583"/>
                <a:chExt cx="277" cy="234"/>
              </a:xfrm>
            </p:grpSpPr>
            <p:sp>
              <p:nvSpPr>
                <p:cNvPr id="51659" name="Freeform 277"/>
                <p:cNvSpPr>
                  <a:spLocks noChangeAspect="1"/>
                </p:cNvSpPr>
                <p:nvPr/>
              </p:nvSpPr>
              <p:spPr bwMode="auto">
                <a:xfrm>
                  <a:off x="343" y="2595"/>
                  <a:ext cx="259"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60" name="Freeform 278"/>
                <p:cNvSpPr>
                  <a:spLocks noChangeAspect="1" noEditPoints="1"/>
                </p:cNvSpPr>
                <p:nvPr/>
              </p:nvSpPr>
              <p:spPr bwMode="auto">
                <a:xfrm>
                  <a:off x="334" y="2587"/>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256" name="Rectangle 279"/>
              <p:cNvSpPr>
                <a:spLocks noChangeAspect="1" noChangeArrowheads="1"/>
              </p:cNvSpPr>
              <p:nvPr/>
            </p:nvSpPr>
            <p:spPr bwMode="auto">
              <a:xfrm>
                <a:off x="447" y="2626"/>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257" name="Rectangle 280"/>
              <p:cNvSpPr>
                <a:spLocks noChangeAspect="1" noChangeArrowheads="1"/>
              </p:cNvSpPr>
              <p:nvPr/>
            </p:nvSpPr>
            <p:spPr bwMode="auto">
              <a:xfrm>
                <a:off x="261" y="2429"/>
                <a:ext cx="430"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58" name="Rectangle 281"/>
              <p:cNvSpPr>
                <a:spLocks noChangeAspect="1" noChangeArrowheads="1"/>
              </p:cNvSpPr>
              <p:nvPr/>
            </p:nvSpPr>
            <p:spPr bwMode="auto">
              <a:xfrm>
                <a:off x="261" y="2429"/>
                <a:ext cx="430"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59" name="Rectangle 282"/>
              <p:cNvSpPr>
                <a:spLocks noChangeAspect="1" noChangeArrowheads="1"/>
              </p:cNvSpPr>
              <p:nvPr/>
            </p:nvSpPr>
            <p:spPr bwMode="auto">
              <a:xfrm>
                <a:off x="375" y="2465"/>
                <a:ext cx="168" cy="103"/>
              </a:xfrm>
              <a:prstGeom prst="rect">
                <a:avLst/>
              </a:prstGeom>
              <a:noFill/>
              <a:ln w="9525">
                <a:noFill/>
                <a:miter lim="800000"/>
                <a:headEnd/>
                <a:tailEnd/>
              </a:ln>
            </p:spPr>
            <p:txBody>
              <a:bodyPr wrap="none" lIns="0" tIns="0" rIns="0" bIns="0">
                <a:spAutoFit/>
              </a:bodyPr>
              <a:lstStyle/>
              <a:p>
                <a:pPr>
                  <a:defRPr/>
                </a:pPr>
                <a:r>
                  <a:rPr lang="de-DE" sz="900" b="1">
                    <a:latin typeface="+mn-lt"/>
                  </a:rPr>
                  <a:t>Lager</a:t>
                </a:r>
              </a:p>
            </p:txBody>
          </p:sp>
          <p:sp>
            <p:nvSpPr>
              <p:cNvPr id="51260" name="Rectangle 283"/>
              <p:cNvSpPr>
                <a:spLocks noChangeAspect="1" noChangeArrowheads="1"/>
              </p:cNvSpPr>
              <p:nvPr/>
            </p:nvSpPr>
            <p:spPr bwMode="auto">
              <a:xfrm>
                <a:off x="261" y="2429"/>
                <a:ext cx="430"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61" name="Rectangle 284"/>
              <p:cNvSpPr>
                <a:spLocks noChangeAspect="1" noChangeArrowheads="1"/>
              </p:cNvSpPr>
              <p:nvPr/>
            </p:nvSpPr>
            <p:spPr bwMode="auto">
              <a:xfrm>
                <a:off x="261" y="2429"/>
                <a:ext cx="430"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62" name="Rectangle 285"/>
              <p:cNvSpPr>
                <a:spLocks noChangeAspect="1" noChangeArrowheads="1"/>
              </p:cNvSpPr>
              <p:nvPr/>
            </p:nvSpPr>
            <p:spPr bwMode="auto">
              <a:xfrm>
                <a:off x="375" y="2465"/>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32830" name="Group 286"/>
              <p:cNvGrpSpPr>
                <a:grpSpLocks noChangeAspect="1"/>
              </p:cNvGrpSpPr>
              <p:nvPr/>
            </p:nvGrpSpPr>
            <p:grpSpPr bwMode="auto">
              <a:xfrm>
                <a:off x="334" y="2583"/>
                <a:ext cx="277" cy="234"/>
                <a:chOff x="334" y="2583"/>
                <a:chExt cx="277" cy="234"/>
              </a:xfrm>
            </p:grpSpPr>
            <p:sp>
              <p:nvSpPr>
                <p:cNvPr id="51657" name="Freeform 287"/>
                <p:cNvSpPr>
                  <a:spLocks noChangeAspect="1"/>
                </p:cNvSpPr>
                <p:nvPr/>
              </p:nvSpPr>
              <p:spPr bwMode="auto">
                <a:xfrm>
                  <a:off x="343" y="2595"/>
                  <a:ext cx="259"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58" name="Freeform 288"/>
                <p:cNvSpPr>
                  <a:spLocks noChangeAspect="1" noEditPoints="1"/>
                </p:cNvSpPr>
                <p:nvPr/>
              </p:nvSpPr>
              <p:spPr bwMode="auto">
                <a:xfrm>
                  <a:off x="334" y="2587"/>
                  <a:ext cx="277" cy="234"/>
                </a:xfrm>
                <a:custGeom>
                  <a:avLst/>
                  <a:gdLst>
                    <a:gd name="T0" fmla="*/ 1 w 554"/>
                    <a:gd name="T1" fmla="*/ 0 h 469"/>
                    <a:gd name="T2" fmla="*/ 0 w 554"/>
                    <a:gd name="T3" fmla="*/ 0 h 469"/>
                    <a:gd name="T4" fmla="*/ 1 w 554"/>
                    <a:gd name="T5" fmla="*/ 0 h 469"/>
                    <a:gd name="T6" fmla="*/ 1 w 554"/>
                    <a:gd name="T7" fmla="*/ 0 h 469"/>
                    <a:gd name="T8" fmla="*/ 1 w 554"/>
                    <a:gd name="T9" fmla="*/ 0 h 469"/>
                    <a:gd name="T10" fmla="*/ 1 w 554"/>
                    <a:gd name="T11" fmla="*/ 0 h 469"/>
                    <a:gd name="T12" fmla="*/ 1 w 554"/>
                    <a:gd name="T13" fmla="*/ 0 h 469"/>
                    <a:gd name="T14" fmla="*/ 1 w 554"/>
                    <a:gd name="T15" fmla="*/ 0 h 469"/>
                    <a:gd name="T16" fmla="*/ 1 w 554"/>
                    <a:gd name="T17" fmla="*/ 0 h 469"/>
                    <a:gd name="T18" fmla="*/ 1 w 554"/>
                    <a:gd name="T19" fmla="*/ 0 h 469"/>
                    <a:gd name="T20" fmla="*/ 1 w 554"/>
                    <a:gd name="T21" fmla="*/ 0 h 469"/>
                    <a:gd name="T22" fmla="*/ 1 w 554"/>
                    <a:gd name="T23" fmla="*/ 0 h 469"/>
                    <a:gd name="T24" fmla="*/ 1 w 554"/>
                    <a:gd name="T25" fmla="*/ 0 h 469"/>
                    <a:gd name="T26" fmla="*/ 1 w 554"/>
                    <a:gd name="T27" fmla="*/ 0 h 469"/>
                    <a:gd name="T28" fmla="*/ 1 w 554"/>
                    <a:gd name="T29" fmla="*/ 0 h 469"/>
                    <a:gd name="T30" fmla="*/ 1 w 554"/>
                    <a:gd name="T31" fmla="*/ 0 h 469"/>
                    <a:gd name="T32" fmla="*/ 1 w 554"/>
                    <a:gd name="T33" fmla="*/ 0 h 469"/>
                    <a:gd name="T34" fmla="*/ 1 w 554"/>
                    <a:gd name="T35" fmla="*/ 0 h 469"/>
                    <a:gd name="T36" fmla="*/ 1 w 554"/>
                    <a:gd name="T37" fmla="*/ 0 h 469"/>
                    <a:gd name="T38" fmla="*/ 1 w 554"/>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9"/>
                    <a:gd name="T62" fmla="*/ 554 w 554"/>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9">
                      <a:moveTo>
                        <a:pt x="11" y="449"/>
                      </a:moveTo>
                      <a:lnTo>
                        <a:pt x="0" y="469"/>
                      </a:lnTo>
                      <a:lnTo>
                        <a:pt x="19" y="469"/>
                      </a:lnTo>
                      <a:lnTo>
                        <a:pt x="535" y="469"/>
                      </a:lnTo>
                      <a:lnTo>
                        <a:pt x="554" y="469"/>
                      </a:lnTo>
                      <a:lnTo>
                        <a:pt x="545" y="449"/>
                      </a:lnTo>
                      <a:lnTo>
                        <a:pt x="286" y="16"/>
                      </a:lnTo>
                      <a:lnTo>
                        <a:pt x="277" y="0"/>
                      </a:lnTo>
                      <a:lnTo>
                        <a:pt x="269" y="16"/>
                      </a:lnTo>
                      <a:lnTo>
                        <a:pt x="11" y="449"/>
                      </a:lnTo>
                      <a:close/>
                      <a:moveTo>
                        <a:pt x="286" y="31"/>
                      </a:moveTo>
                      <a:lnTo>
                        <a:pt x="277" y="23"/>
                      </a:lnTo>
                      <a:lnTo>
                        <a:pt x="269" y="31"/>
                      </a:lnTo>
                      <a:lnTo>
                        <a:pt x="528" y="465"/>
                      </a:lnTo>
                      <a:lnTo>
                        <a:pt x="535" y="457"/>
                      </a:lnTo>
                      <a:lnTo>
                        <a:pt x="535" y="446"/>
                      </a:lnTo>
                      <a:lnTo>
                        <a:pt x="19" y="446"/>
                      </a:lnTo>
                      <a:lnTo>
                        <a:pt x="19" y="457"/>
                      </a:lnTo>
                      <a:lnTo>
                        <a:pt x="28" y="465"/>
                      </a:lnTo>
                      <a:lnTo>
                        <a:pt x="286"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264" name="Rectangle 289"/>
              <p:cNvSpPr>
                <a:spLocks noChangeAspect="1" noChangeArrowheads="1"/>
              </p:cNvSpPr>
              <p:nvPr/>
            </p:nvSpPr>
            <p:spPr bwMode="auto">
              <a:xfrm>
                <a:off x="447" y="2626"/>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265" name="Rectangle 290"/>
              <p:cNvSpPr>
                <a:spLocks noChangeAspect="1" noChangeArrowheads="1"/>
              </p:cNvSpPr>
              <p:nvPr/>
            </p:nvSpPr>
            <p:spPr bwMode="auto">
              <a:xfrm>
                <a:off x="329" y="2826"/>
                <a:ext cx="330" cy="242"/>
              </a:xfrm>
              <a:prstGeom prst="rect">
                <a:avLst/>
              </a:prstGeom>
              <a:noFill/>
              <a:ln w="9525">
                <a:noFill/>
                <a:miter lim="800000"/>
                <a:headEnd/>
                <a:tailEnd/>
              </a:ln>
            </p:spPr>
            <p:txBody>
              <a:bodyPr/>
              <a:lstStyle/>
              <a:p>
                <a:pPr>
                  <a:defRPr/>
                </a:pPr>
                <a:endParaRPr lang="en-US" sz="2800">
                  <a:latin typeface="+mn-lt"/>
                </a:endParaRPr>
              </a:p>
            </p:txBody>
          </p:sp>
          <p:sp>
            <p:nvSpPr>
              <p:cNvPr id="51266" name="Rectangle 291"/>
              <p:cNvSpPr>
                <a:spLocks noChangeAspect="1" noChangeArrowheads="1"/>
              </p:cNvSpPr>
              <p:nvPr/>
            </p:nvSpPr>
            <p:spPr bwMode="auto">
              <a:xfrm>
                <a:off x="401" y="2856"/>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267" name="Rectangle 292"/>
              <p:cNvSpPr>
                <a:spLocks noChangeAspect="1" noChangeArrowheads="1"/>
              </p:cNvSpPr>
              <p:nvPr/>
            </p:nvSpPr>
            <p:spPr bwMode="auto">
              <a:xfrm>
                <a:off x="384" y="2948"/>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32835" name="Group 293"/>
              <p:cNvGrpSpPr>
                <a:grpSpLocks noChangeAspect="1"/>
              </p:cNvGrpSpPr>
              <p:nvPr/>
            </p:nvGrpSpPr>
            <p:grpSpPr bwMode="auto">
              <a:xfrm>
                <a:off x="725" y="2449"/>
                <a:ext cx="253" cy="212"/>
                <a:chOff x="725" y="2449"/>
                <a:chExt cx="253" cy="212"/>
              </a:xfrm>
            </p:grpSpPr>
            <p:sp>
              <p:nvSpPr>
                <p:cNvPr id="51655" name="Freeform 294"/>
                <p:cNvSpPr>
                  <a:spLocks noChangeAspect="1"/>
                </p:cNvSpPr>
                <p:nvPr/>
              </p:nvSpPr>
              <p:spPr bwMode="auto">
                <a:xfrm>
                  <a:off x="735" y="2460"/>
                  <a:ext cx="232" cy="191"/>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56" name="Freeform 295"/>
                <p:cNvSpPr>
                  <a:spLocks noChangeAspect="1" noEditPoints="1"/>
                </p:cNvSpPr>
                <p:nvPr/>
              </p:nvSpPr>
              <p:spPr bwMode="auto">
                <a:xfrm>
                  <a:off x="725" y="2453"/>
                  <a:ext cx="268"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269" name="Rectangle 296"/>
              <p:cNvSpPr>
                <a:spLocks noChangeAspect="1" noChangeArrowheads="1"/>
              </p:cNvSpPr>
              <p:nvPr/>
            </p:nvSpPr>
            <p:spPr bwMode="auto">
              <a:xfrm>
                <a:off x="831" y="2501"/>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270" name="Rectangle 297"/>
              <p:cNvSpPr>
                <a:spLocks noChangeAspect="1" noChangeArrowheads="1"/>
              </p:cNvSpPr>
              <p:nvPr/>
            </p:nvSpPr>
            <p:spPr bwMode="auto">
              <a:xfrm>
                <a:off x="706" y="2659"/>
                <a:ext cx="296" cy="240"/>
              </a:xfrm>
              <a:prstGeom prst="rect">
                <a:avLst/>
              </a:prstGeom>
              <a:noFill/>
              <a:ln w="9525">
                <a:noFill/>
                <a:miter lim="800000"/>
                <a:headEnd/>
                <a:tailEnd/>
              </a:ln>
            </p:spPr>
            <p:txBody>
              <a:bodyPr/>
              <a:lstStyle/>
              <a:p>
                <a:pPr>
                  <a:defRPr/>
                </a:pPr>
                <a:endParaRPr lang="en-US" sz="2800">
                  <a:latin typeface="+mn-lt"/>
                </a:endParaRPr>
              </a:p>
            </p:txBody>
          </p:sp>
          <p:sp>
            <p:nvSpPr>
              <p:cNvPr id="51271" name="Rectangle 298"/>
              <p:cNvSpPr>
                <a:spLocks noChangeAspect="1" noChangeArrowheads="1"/>
              </p:cNvSpPr>
              <p:nvPr/>
            </p:nvSpPr>
            <p:spPr bwMode="auto">
              <a:xfrm>
                <a:off x="761" y="2690"/>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272" name="Rectangle 299"/>
              <p:cNvSpPr>
                <a:spLocks noChangeAspect="1" noChangeArrowheads="1"/>
              </p:cNvSpPr>
              <p:nvPr/>
            </p:nvSpPr>
            <p:spPr bwMode="auto">
              <a:xfrm>
                <a:off x="765" y="2783"/>
                <a:ext cx="32"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nvGrpSpPr>
              <p:cNvPr id="32840" name="Group 300"/>
              <p:cNvGrpSpPr>
                <a:grpSpLocks noChangeAspect="1"/>
              </p:cNvGrpSpPr>
              <p:nvPr/>
            </p:nvGrpSpPr>
            <p:grpSpPr bwMode="auto">
              <a:xfrm>
                <a:off x="725" y="2449"/>
                <a:ext cx="253" cy="212"/>
                <a:chOff x="725" y="2449"/>
                <a:chExt cx="253" cy="212"/>
              </a:xfrm>
            </p:grpSpPr>
            <p:sp>
              <p:nvSpPr>
                <p:cNvPr id="51653" name="Freeform 301"/>
                <p:cNvSpPr>
                  <a:spLocks noChangeAspect="1"/>
                </p:cNvSpPr>
                <p:nvPr/>
              </p:nvSpPr>
              <p:spPr bwMode="auto">
                <a:xfrm>
                  <a:off x="735" y="2460"/>
                  <a:ext cx="232" cy="191"/>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54" name="Freeform 302"/>
                <p:cNvSpPr>
                  <a:spLocks noChangeAspect="1" noEditPoints="1"/>
                </p:cNvSpPr>
                <p:nvPr/>
              </p:nvSpPr>
              <p:spPr bwMode="auto">
                <a:xfrm>
                  <a:off x="725" y="2453"/>
                  <a:ext cx="268"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274" name="Rectangle 303"/>
              <p:cNvSpPr>
                <a:spLocks noChangeAspect="1" noChangeArrowheads="1"/>
              </p:cNvSpPr>
              <p:nvPr/>
            </p:nvSpPr>
            <p:spPr bwMode="auto">
              <a:xfrm>
                <a:off x="831" y="2501"/>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275" name="Rectangle 304"/>
              <p:cNvSpPr>
                <a:spLocks noChangeAspect="1" noChangeArrowheads="1"/>
              </p:cNvSpPr>
              <p:nvPr/>
            </p:nvSpPr>
            <p:spPr bwMode="auto">
              <a:xfrm>
                <a:off x="706" y="2659"/>
                <a:ext cx="296" cy="240"/>
              </a:xfrm>
              <a:prstGeom prst="rect">
                <a:avLst/>
              </a:prstGeom>
              <a:noFill/>
              <a:ln w="9525">
                <a:noFill/>
                <a:miter lim="800000"/>
                <a:headEnd/>
                <a:tailEnd/>
              </a:ln>
            </p:spPr>
            <p:txBody>
              <a:bodyPr/>
              <a:lstStyle/>
              <a:p>
                <a:pPr>
                  <a:defRPr/>
                </a:pPr>
                <a:endParaRPr lang="en-US" sz="2800">
                  <a:latin typeface="+mn-lt"/>
                </a:endParaRPr>
              </a:p>
            </p:txBody>
          </p:sp>
          <p:sp>
            <p:nvSpPr>
              <p:cNvPr id="51276" name="Rectangle 305"/>
              <p:cNvSpPr>
                <a:spLocks noChangeAspect="1" noChangeArrowheads="1"/>
              </p:cNvSpPr>
              <p:nvPr/>
            </p:nvSpPr>
            <p:spPr bwMode="auto">
              <a:xfrm>
                <a:off x="761" y="2690"/>
                <a:ext cx="141" cy="103"/>
              </a:xfrm>
              <a:prstGeom prst="rect">
                <a:avLst/>
              </a:prstGeom>
              <a:noFill/>
              <a:ln w="9525">
                <a:noFill/>
                <a:miter lim="800000"/>
                <a:headEnd/>
                <a:tailEnd/>
              </a:ln>
            </p:spPr>
            <p:txBody>
              <a:bodyPr wrap="none" lIns="0" tIns="0" rIns="0" bIns="0">
                <a:spAutoFit/>
              </a:bodyPr>
              <a:lstStyle/>
              <a:p>
                <a:pPr>
                  <a:defRPr/>
                </a:pPr>
                <a:r>
                  <a:rPr lang="de-DE" sz="900" b="1">
                    <a:latin typeface="+mn-lt"/>
                  </a:rPr>
                  <a:t>coils</a:t>
                </a:r>
              </a:p>
            </p:txBody>
          </p:sp>
          <p:sp>
            <p:nvSpPr>
              <p:cNvPr id="51277" name="Rectangle 306"/>
              <p:cNvSpPr>
                <a:spLocks noChangeAspect="1" noChangeArrowheads="1"/>
              </p:cNvSpPr>
              <p:nvPr/>
            </p:nvSpPr>
            <p:spPr bwMode="auto">
              <a:xfrm>
                <a:off x="765" y="2783"/>
                <a:ext cx="32"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278" name="Rectangle 307"/>
              <p:cNvSpPr>
                <a:spLocks noChangeAspect="1" noChangeArrowheads="1"/>
              </p:cNvSpPr>
              <p:nvPr/>
            </p:nvSpPr>
            <p:spPr bwMode="auto">
              <a:xfrm>
                <a:off x="1006" y="2943"/>
                <a:ext cx="42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79" name="Rectangle 308"/>
              <p:cNvSpPr>
                <a:spLocks noChangeAspect="1" noChangeArrowheads="1"/>
              </p:cNvSpPr>
              <p:nvPr/>
            </p:nvSpPr>
            <p:spPr bwMode="auto">
              <a:xfrm>
                <a:off x="1022" y="2990"/>
                <a:ext cx="211" cy="103"/>
              </a:xfrm>
              <a:prstGeom prst="rect">
                <a:avLst/>
              </a:prstGeom>
              <a:noFill/>
              <a:ln w="9525">
                <a:noFill/>
                <a:miter lim="800000"/>
                <a:headEnd/>
                <a:tailEnd/>
              </a:ln>
            </p:spPr>
            <p:txBody>
              <a:bodyPr wrap="none" lIns="0" tIns="0" rIns="0" bIns="0">
                <a:spAutoFit/>
              </a:bodyPr>
              <a:lstStyle/>
              <a:p>
                <a:pPr>
                  <a:defRPr/>
                </a:pPr>
                <a:r>
                  <a:rPr lang="de-DE" sz="900">
                    <a:latin typeface="+mn-lt"/>
                  </a:rPr>
                  <a:t>Z/T: 1S</a:t>
                </a:r>
                <a:endParaRPr lang="de-DE" sz="900" b="1">
                  <a:latin typeface="+mn-lt"/>
                </a:endParaRPr>
              </a:p>
            </p:txBody>
          </p:sp>
          <p:sp>
            <p:nvSpPr>
              <p:cNvPr id="51280" name="Rectangle 309"/>
              <p:cNvSpPr>
                <a:spLocks noChangeAspect="1" noChangeArrowheads="1"/>
              </p:cNvSpPr>
              <p:nvPr/>
            </p:nvSpPr>
            <p:spPr bwMode="auto">
              <a:xfrm>
                <a:off x="1006" y="3113"/>
                <a:ext cx="427"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81" name="Rectangle 310"/>
              <p:cNvSpPr>
                <a:spLocks noChangeAspect="1" noChangeArrowheads="1"/>
              </p:cNvSpPr>
              <p:nvPr/>
            </p:nvSpPr>
            <p:spPr bwMode="auto">
              <a:xfrm>
                <a:off x="1022" y="3159"/>
                <a:ext cx="378" cy="103"/>
              </a:xfrm>
              <a:prstGeom prst="rect">
                <a:avLst/>
              </a:prstGeom>
              <a:noFill/>
              <a:ln w="9525">
                <a:noFill/>
                <a:miter lim="800000"/>
                <a:headEnd/>
                <a:tailEnd/>
              </a:ln>
            </p:spPr>
            <p:txBody>
              <a:bodyPr wrap="none" lIns="0" tIns="0" rIns="0" bIns="0">
                <a:spAutoFit/>
              </a:bodyPr>
              <a:lstStyle/>
              <a:p>
                <a:pPr>
                  <a:defRPr/>
                </a:pPr>
                <a:r>
                  <a:rPr lang="de-DE" sz="900">
                    <a:latin typeface="+mn-lt"/>
                  </a:rPr>
                  <a:t>R/T: 60 Min.</a:t>
                </a:r>
                <a:endParaRPr lang="de-DE" sz="900" b="1">
                  <a:latin typeface="+mn-lt"/>
                </a:endParaRPr>
              </a:p>
            </p:txBody>
          </p:sp>
          <p:sp>
            <p:nvSpPr>
              <p:cNvPr id="51282" name="Rectangle 311"/>
              <p:cNvSpPr>
                <a:spLocks noChangeAspect="1" noChangeArrowheads="1"/>
              </p:cNvSpPr>
              <p:nvPr/>
            </p:nvSpPr>
            <p:spPr bwMode="auto">
              <a:xfrm>
                <a:off x="1006" y="3280"/>
                <a:ext cx="42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83" name="Rectangle 312"/>
              <p:cNvSpPr>
                <a:spLocks noChangeAspect="1" noChangeArrowheads="1"/>
              </p:cNvSpPr>
              <p:nvPr/>
            </p:nvSpPr>
            <p:spPr bwMode="auto">
              <a:xfrm>
                <a:off x="1022" y="3327"/>
                <a:ext cx="227" cy="103"/>
              </a:xfrm>
              <a:prstGeom prst="rect">
                <a:avLst/>
              </a:prstGeom>
              <a:noFill/>
              <a:ln w="9525">
                <a:noFill/>
                <a:miter lim="800000"/>
                <a:headEnd/>
                <a:tailEnd/>
              </a:ln>
            </p:spPr>
            <p:txBody>
              <a:bodyPr wrap="none" lIns="0" tIns="0" rIns="0" bIns="0">
                <a:spAutoFit/>
              </a:bodyPr>
              <a:lstStyle/>
              <a:p>
                <a:pPr>
                  <a:defRPr/>
                </a:pPr>
                <a:r>
                  <a:rPr lang="de-DE" sz="900">
                    <a:latin typeface="+mn-lt"/>
                  </a:rPr>
                  <a:t>V: 85 %</a:t>
                </a:r>
                <a:endParaRPr lang="de-DE" sz="900" b="1">
                  <a:latin typeface="+mn-lt"/>
                </a:endParaRPr>
              </a:p>
            </p:txBody>
          </p:sp>
          <p:sp>
            <p:nvSpPr>
              <p:cNvPr id="51284" name="Rectangle 313"/>
              <p:cNvSpPr>
                <a:spLocks noChangeAspect="1" noChangeArrowheads="1"/>
              </p:cNvSpPr>
              <p:nvPr/>
            </p:nvSpPr>
            <p:spPr bwMode="auto">
              <a:xfrm>
                <a:off x="1006" y="3448"/>
                <a:ext cx="42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85" name="Rectangle 314"/>
              <p:cNvSpPr>
                <a:spLocks noChangeAspect="1" noChangeArrowheads="1"/>
              </p:cNvSpPr>
              <p:nvPr/>
            </p:nvSpPr>
            <p:spPr bwMode="auto">
              <a:xfrm>
                <a:off x="1022" y="3496"/>
                <a:ext cx="351" cy="102"/>
              </a:xfrm>
              <a:prstGeom prst="rect">
                <a:avLst/>
              </a:prstGeom>
              <a:noFill/>
              <a:ln w="9525">
                <a:noFill/>
                <a:miter lim="800000"/>
                <a:headEnd/>
                <a:tailEnd/>
              </a:ln>
            </p:spPr>
            <p:txBody>
              <a:bodyPr wrap="none" lIns="0" tIns="0" rIns="0" bIns="0">
                <a:spAutoFit/>
              </a:bodyPr>
              <a:lstStyle/>
              <a:p>
                <a:pPr>
                  <a:defRPr/>
                </a:pPr>
                <a:r>
                  <a:rPr lang="de-DE" sz="900">
                    <a:latin typeface="+mn-lt"/>
                  </a:rPr>
                  <a:t>Q: 0,01 % A</a:t>
                </a:r>
                <a:endParaRPr lang="de-DE" sz="900" b="1">
                  <a:latin typeface="+mn-lt"/>
                </a:endParaRPr>
              </a:p>
            </p:txBody>
          </p:sp>
          <p:sp>
            <p:nvSpPr>
              <p:cNvPr id="51286" name="Rectangle 315"/>
              <p:cNvSpPr>
                <a:spLocks noChangeAspect="1" noChangeArrowheads="1"/>
              </p:cNvSpPr>
              <p:nvPr/>
            </p:nvSpPr>
            <p:spPr bwMode="auto">
              <a:xfrm>
                <a:off x="1006" y="3617"/>
                <a:ext cx="427"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87" name="Rectangle 316"/>
              <p:cNvSpPr>
                <a:spLocks noChangeAspect="1" noChangeArrowheads="1"/>
              </p:cNvSpPr>
              <p:nvPr/>
            </p:nvSpPr>
            <p:spPr bwMode="auto">
              <a:xfrm>
                <a:off x="1022" y="3663"/>
                <a:ext cx="400"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sp>
            <p:nvSpPr>
              <p:cNvPr id="51288" name="Rectangle 317"/>
              <p:cNvSpPr>
                <a:spLocks noChangeAspect="1" noChangeArrowheads="1"/>
              </p:cNvSpPr>
              <p:nvPr/>
            </p:nvSpPr>
            <p:spPr bwMode="auto">
              <a:xfrm>
                <a:off x="1006" y="3784"/>
                <a:ext cx="42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89" name="Rectangle 318"/>
              <p:cNvSpPr>
                <a:spLocks noChangeAspect="1" noChangeArrowheads="1"/>
              </p:cNvSpPr>
              <p:nvPr/>
            </p:nvSpPr>
            <p:spPr bwMode="auto">
              <a:xfrm>
                <a:off x="1022"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nvGrpSpPr>
              <p:cNvPr id="32857" name="Group 319"/>
              <p:cNvGrpSpPr>
                <a:grpSpLocks noChangeAspect="1"/>
              </p:cNvGrpSpPr>
              <p:nvPr/>
            </p:nvGrpSpPr>
            <p:grpSpPr bwMode="auto">
              <a:xfrm>
                <a:off x="1005" y="2429"/>
                <a:ext cx="431" cy="411"/>
                <a:chOff x="1005" y="2429"/>
                <a:chExt cx="431" cy="411"/>
              </a:xfrm>
            </p:grpSpPr>
            <p:grpSp>
              <p:nvGrpSpPr>
                <p:cNvPr id="33212" name="Group 320"/>
                <p:cNvGrpSpPr>
                  <a:grpSpLocks noChangeAspect="1"/>
                </p:cNvGrpSpPr>
                <p:nvPr/>
              </p:nvGrpSpPr>
              <p:grpSpPr bwMode="auto">
                <a:xfrm>
                  <a:off x="1005" y="2429"/>
                  <a:ext cx="431" cy="411"/>
                  <a:chOff x="1005" y="2429"/>
                  <a:chExt cx="431" cy="411"/>
                </a:xfrm>
              </p:grpSpPr>
              <p:sp>
                <p:nvSpPr>
                  <p:cNvPr id="51650" name="Rectangle 321"/>
                  <p:cNvSpPr>
                    <a:spLocks noChangeAspect="1" noChangeArrowheads="1"/>
                  </p:cNvSpPr>
                  <p:nvPr/>
                </p:nvSpPr>
                <p:spPr bwMode="auto">
                  <a:xfrm>
                    <a:off x="1005"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51" name="Rectangle 322"/>
                  <p:cNvSpPr>
                    <a:spLocks noChangeAspect="1" noChangeArrowheads="1"/>
                  </p:cNvSpPr>
                  <p:nvPr/>
                </p:nvSpPr>
                <p:spPr bwMode="auto">
                  <a:xfrm>
                    <a:off x="1005"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52" name="Rectangle 323"/>
                  <p:cNvSpPr>
                    <a:spLocks noChangeAspect="1" noChangeArrowheads="1"/>
                  </p:cNvSpPr>
                  <p:nvPr/>
                </p:nvSpPr>
                <p:spPr bwMode="auto">
                  <a:xfrm>
                    <a:off x="1094" y="2466"/>
                    <a:ext cx="245" cy="103"/>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33213" name="Group 324"/>
                <p:cNvGrpSpPr>
                  <a:grpSpLocks noChangeAspect="1"/>
                </p:cNvGrpSpPr>
                <p:nvPr/>
              </p:nvGrpSpPr>
              <p:grpSpPr bwMode="auto">
                <a:xfrm>
                  <a:off x="1039" y="2662"/>
                  <a:ext cx="132" cy="117"/>
                  <a:chOff x="1039" y="2662"/>
                  <a:chExt cx="132" cy="117"/>
                </a:xfrm>
              </p:grpSpPr>
              <p:sp>
                <p:nvSpPr>
                  <p:cNvPr id="51647" name="Oval 325"/>
                  <p:cNvSpPr>
                    <a:spLocks noChangeAspect="1" noChangeArrowheads="1"/>
                  </p:cNvSpPr>
                  <p:nvPr/>
                </p:nvSpPr>
                <p:spPr bwMode="auto">
                  <a:xfrm>
                    <a:off x="1056" y="2681"/>
                    <a:ext cx="98"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648" name="Rectangle 326"/>
                  <p:cNvSpPr>
                    <a:spLocks noChangeAspect="1" noChangeArrowheads="1"/>
                  </p:cNvSpPr>
                  <p:nvPr/>
                </p:nvSpPr>
                <p:spPr bwMode="auto">
                  <a:xfrm>
                    <a:off x="1051" y="2662"/>
                    <a:ext cx="120"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649" name="Oval 327"/>
                  <p:cNvSpPr>
                    <a:spLocks noChangeAspect="1" noChangeArrowheads="1"/>
                  </p:cNvSpPr>
                  <p:nvPr/>
                </p:nvSpPr>
                <p:spPr bwMode="auto">
                  <a:xfrm>
                    <a:off x="1075" y="2697"/>
                    <a:ext cx="60"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291" name="Rectangle 328"/>
              <p:cNvSpPr>
                <a:spLocks noChangeAspect="1" noChangeArrowheads="1"/>
              </p:cNvSpPr>
              <p:nvPr/>
            </p:nvSpPr>
            <p:spPr bwMode="auto">
              <a:xfrm>
                <a:off x="1160" y="2619"/>
                <a:ext cx="187" cy="221"/>
              </a:xfrm>
              <a:prstGeom prst="rect">
                <a:avLst/>
              </a:prstGeom>
              <a:noFill/>
              <a:ln w="9525">
                <a:noFill/>
                <a:miter lim="800000"/>
                <a:headEnd/>
                <a:tailEnd/>
              </a:ln>
            </p:spPr>
            <p:txBody>
              <a:bodyPr/>
              <a:lstStyle/>
              <a:p>
                <a:pPr>
                  <a:defRPr/>
                </a:pPr>
                <a:endParaRPr lang="en-US" sz="2800">
                  <a:latin typeface="+mn-lt"/>
                </a:endParaRPr>
              </a:p>
            </p:txBody>
          </p:sp>
          <p:sp>
            <p:nvSpPr>
              <p:cNvPr id="51292" name="Rectangle 329"/>
              <p:cNvSpPr>
                <a:spLocks noChangeAspect="1" noChangeArrowheads="1"/>
              </p:cNvSpPr>
              <p:nvPr/>
            </p:nvSpPr>
            <p:spPr bwMode="auto">
              <a:xfrm>
                <a:off x="1215" y="2652"/>
                <a:ext cx="33"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293" name="Rectangle 330"/>
              <p:cNvSpPr>
                <a:spLocks noChangeAspect="1" noChangeArrowheads="1"/>
              </p:cNvSpPr>
              <p:nvPr/>
            </p:nvSpPr>
            <p:spPr bwMode="auto">
              <a:xfrm>
                <a:off x="1006" y="2943"/>
                <a:ext cx="42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94" name="Rectangle 331"/>
              <p:cNvSpPr>
                <a:spLocks noChangeAspect="1" noChangeArrowheads="1"/>
              </p:cNvSpPr>
              <p:nvPr/>
            </p:nvSpPr>
            <p:spPr bwMode="auto">
              <a:xfrm>
                <a:off x="1022" y="2990"/>
                <a:ext cx="215" cy="103"/>
              </a:xfrm>
              <a:prstGeom prst="rect">
                <a:avLst/>
              </a:prstGeom>
              <a:noFill/>
              <a:ln w="9525">
                <a:noFill/>
                <a:miter lim="800000"/>
                <a:headEnd/>
                <a:tailEnd/>
              </a:ln>
            </p:spPr>
            <p:txBody>
              <a:bodyPr wrap="none" lIns="0" tIns="0" rIns="0" bIns="0">
                <a:spAutoFit/>
              </a:bodyPr>
              <a:lstStyle/>
              <a:p>
                <a:pPr>
                  <a:defRPr/>
                </a:pPr>
                <a:r>
                  <a:rPr lang="de-DE" sz="900">
                    <a:latin typeface="+mn-lt"/>
                  </a:rPr>
                  <a:t>C/T: 1S</a:t>
                </a:r>
                <a:endParaRPr lang="de-DE" sz="900" b="1">
                  <a:latin typeface="+mn-lt"/>
                </a:endParaRPr>
              </a:p>
            </p:txBody>
          </p:sp>
          <p:sp>
            <p:nvSpPr>
              <p:cNvPr id="51295" name="Rectangle 332"/>
              <p:cNvSpPr>
                <a:spLocks noChangeAspect="1" noChangeArrowheads="1"/>
              </p:cNvSpPr>
              <p:nvPr/>
            </p:nvSpPr>
            <p:spPr bwMode="auto">
              <a:xfrm>
                <a:off x="1006" y="3113"/>
                <a:ext cx="427"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96" name="Rectangle 333"/>
              <p:cNvSpPr>
                <a:spLocks noChangeAspect="1" noChangeArrowheads="1"/>
              </p:cNvSpPr>
              <p:nvPr/>
            </p:nvSpPr>
            <p:spPr bwMode="auto">
              <a:xfrm>
                <a:off x="1022" y="3159"/>
                <a:ext cx="390" cy="103"/>
              </a:xfrm>
              <a:prstGeom prst="rect">
                <a:avLst/>
              </a:prstGeom>
              <a:noFill/>
              <a:ln w="9525">
                <a:noFill/>
                <a:miter lim="800000"/>
                <a:headEnd/>
                <a:tailEnd/>
              </a:ln>
            </p:spPr>
            <p:txBody>
              <a:bodyPr wrap="none" lIns="0" tIns="0" rIns="0" bIns="0">
                <a:spAutoFit/>
              </a:bodyPr>
              <a:lstStyle/>
              <a:p>
                <a:pPr>
                  <a:defRPr/>
                </a:pPr>
                <a:r>
                  <a:rPr lang="de-DE" sz="900">
                    <a:latin typeface="+mn-lt"/>
                  </a:rPr>
                  <a:t>C/O: 60 Min.</a:t>
                </a:r>
                <a:endParaRPr lang="de-DE" sz="900" b="1">
                  <a:latin typeface="+mn-lt"/>
                </a:endParaRPr>
              </a:p>
            </p:txBody>
          </p:sp>
          <p:sp>
            <p:nvSpPr>
              <p:cNvPr id="51297" name="Rectangle 334"/>
              <p:cNvSpPr>
                <a:spLocks noChangeAspect="1" noChangeArrowheads="1"/>
              </p:cNvSpPr>
              <p:nvPr/>
            </p:nvSpPr>
            <p:spPr bwMode="auto">
              <a:xfrm>
                <a:off x="1006" y="3280"/>
                <a:ext cx="42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298" name="Rectangle 335"/>
              <p:cNvSpPr>
                <a:spLocks noChangeAspect="1" noChangeArrowheads="1"/>
              </p:cNvSpPr>
              <p:nvPr/>
            </p:nvSpPr>
            <p:spPr bwMode="auto">
              <a:xfrm>
                <a:off x="1022" y="3327"/>
                <a:ext cx="310" cy="103"/>
              </a:xfrm>
              <a:prstGeom prst="rect">
                <a:avLst/>
              </a:prstGeom>
              <a:noFill/>
              <a:ln w="9525">
                <a:noFill/>
                <a:miter lim="800000"/>
                <a:headEnd/>
                <a:tailEnd/>
              </a:ln>
            </p:spPr>
            <p:txBody>
              <a:bodyPr wrap="none" lIns="0" tIns="0" rIns="0" bIns="0">
                <a:spAutoFit/>
              </a:bodyPr>
              <a:lstStyle/>
              <a:p>
                <a:pPr>
                  <a:defRPr/>
                </a:pPr>
                <a:r>
                  <a:rPr lang="de-DE" sz="900">
                    <a:latin typeface="+mn-lt"/>
                  </a:rPr>
                  <a:t>FTY.: 80 %</a:t>
                </a:r>
                <a:endParaRPr lang="de-DE" sz="900" b="1">
                  <a:latin typeface="+mn-lt"/>
                </a:endParaRPr>
              </a:p>
            </p:txBody>
          </p:sp>
          <p:sp>
            <p:nvSpPr>
              <p:cNvPr id="51299" name="Rectangle 336"/>
              <p:cNvSpPr>
                <a:spLocks noChangeAspect="1" noChangeArrowheads="1"/>
              </p:cNvSpPr>
              <p:nvPr/>
            </p:nvSpPr>
            <p:spPr bwMode="auto">
              <a:xfrm>
                <a:off x="1006" y="3448"/>
                <a:ext cx="427"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00" name="Rectangle 337"/>
              <p:cNvSpPr>
                <a:spLocks noChangeAspect="1" noChangeArrowheads="1"/>
              </p:cNvSpPr>
              <p:nvPr/>
            </p:nvSpPr>
            <p:spPr bwMode="auto">
              <a:xfrm>
                <a:off x="1022" y="3496"/>
                <a:ext cx="422" cy="102"/>
              </a:xfrm>
              <a:prstGeom prst="rect">
                <a:avLst/>
              </a:prstGeom>
              <a:noFill/>
              <a:ln w="9525">
                <a:noFill/>
                <a:miter lim="800000"/>
                <a:headEnd/>
                <a:tailEnd/>
              </a:ln>
            </p:spPr>
            <p:txBody>
              <a:bodyPr wrap="none" lIns="0" tIns="0" rIns="0" bIns="0">
                <a:spAutoFit/>
              </a:bodyPr>
              <a:lstStyle/>
              <a:p>
                <a:pPr>
                  <a:defRPr/>
                </a:pPr>
                <a:r>
                  <a:rPr lang="de-DE" sz="900">
                    <a:latin typeface="+mn-lt"/>
                  </a:rPr>
                  <a:t>Rejt: 0,01 % A</a:t>
                </a:r>
                <a:endParaRPr lang="de-DE" sz="900" b="1">
                  <a:latin typeface="+mn-lt"/>
                </a:endParaRPr>
              </a:p>
            </p:txBody>
          </p:sp>
          <p:sp>
            <p:nvSpPr>
              <p:cNvPr id="51301" name="Rectangle 338"/>
              <p:cNvSpPr>
                <a:spLocks noChangeAspect="1" noChangeArrowheads="1"/>
              </p:cNvSpPr>
              <p:nvPr/>
            </p:nvSpPr>
            <p:spPr bwMode="auto">
              <a:xfrm>
                <a:off x="1006" y="3617"/>
                <a:ext cx="427"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02" name="Rectangle 339"/>
              <p:cNvSpPr>
                <a:spLocks noChangeAspect="1" noChangeArrowheads="1"/>
              </p:cNvSpPr>
              <p:nvPr/>
            </p:nvSpPr>
            <p:spPr bwMode="auto">
              <a:xfrm>
                <a:off x="1022" y="3663"/>
                <a:ext cx="424" cy="103"/>
              </a:xfrm>
              <a:prstGeom prst="rect">
                <a:avLst/>
              </a:prstGeom>
              <a:noFill/>
              <a:ln w="9525">
                <a:noFill/>
                <a:miter lim="800000"/>
                <a:headEnd/>
                <a:tailEnd/>
              </a:ln>
            </p:spPr>
            <p:txBody>
              <a:bodyPr wrap="none" lIns="0" tIns="0" rIns="0" bIns="0">
                <a:spAutoFit/>
              </a:bodyPr>
              <a:lstStyle/>
              <a:p>
                <a:pPr>
                  <a:defRPr/>
                </a:pPr>
                <a:r>
                  <a:rPr lang="de-DE" sz="900">
                    <a:latin typeface="+mn-lt"/>
                  </a:rPr>
                  <a:t>WT/S:480Min</a:t>
                </a:r>
                <a:endParaRPr lang="de-DE" sz="900" b="1">
                  <a:latin typeface="+mn-lt"/>
                </a:endParaRPr>
              </a:p>
            </p:txBody>
          </p:sp>
          <p:sp>
            <p:nvSpPr>
              <p:cNvPr id="51303" name="Rectangle 340"/>
              <p:cNvSpPr>
                <a:spLocks noChangeAspect="1" noChangeArrowheads="1"/>
              </p:cNvSpPr>
              <p:nvPr/>
            </p:nvSpPr>
            <p:spPr bwMode="auto">
              <a:xfrm>
                <a:off x="1006" y="3784"/>
                <a:ext cx="427"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04" name="Rectangle 341"/>
              <p:cNvSpPr>
                <a:spLocks noChangeAspect="1" noChangeArrowheads="1"/>
              </p:cNvSpPr>
              <p:nvPr/>
            </p:nvSpPr>
            <p:spPr bwMode="auto">
              <a:xfrm>
                <a:off x="1022"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nvGrpSpPr>
              <p:cNvPr id="32872" name="Group 342"/>
              <p:cNvGrpSpPr>
                <a:grpSpLocks noChangeAspect="1"/>
              </p:cNvGrpSpPr>
              <p:nvPr/>
            </p:nvGrpSpPr>
            <p:grpSpPr bwMode="auto">
              <a:xfrm>
                <a:off x="1005" y="2429"/>
                <a:ext cx="431" cy="411"/>
                <a:chOff x="1005" y="2429"/>
                <a:chExt cx="431" cy="411"/>
              </a:xfrm>
            </p:grpSpPr>
            <p:sp>
              <p:nvSpPr>
                <p:cNvPr id="51642" name="Rectangle 343"/>
                <p:cNvSpPr>
                  <a:spLocks noChangeAspect="1" noChangeArrowheads="1"/>
                </p:cNvSpPr>
                <p:nvPr/>
              </p:nvSpPr>
              <p:spPr bwMode="auto">
                <a:xfrm>
                  <a:off x="1005"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43" name="Rectangle 344"/>
                <p:cNvSpPr>
                  <a:spLocks noChangeAspect="1" noChangeArrowheads="1"/>
                </p:cNvSpPr>
                <p:nvPr/>
              </p:nvSpPr>
              <p:spPr bwMode="auto">
                <a:xfrm>
                  <a:off x="1005"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44" name="Rectangle 345"/>
                <p:cNvSpPr>
                  <a:spLocks noChangeAspect="1" noChangeArrowheads="1"/>
                </p:cNvSpPr>
                <p:nvPr/>
              </p:nvSpPr>
              <p:spPr bwMode="auto">
                <a:xfrm>
                  <a:off x="1094" y="2466"/>
                  <a:ext cx="245" cy="103"/>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grpSp>
          <p:grpSp>
            <p:nvGrpSpPr>
              <p:cNvPr id="32873" name="Group 346"/>
              <p:cNvGrpSpPr>
                <a:grpSpLocks noChangeAspect="1"/>
              </p:cNvGrpSpPr>
              <p:nvPr/>
            </p:nvGrpSpPr>
            <p:grpSpPr bwMode="auto">
              <a:xfrm>
                <a:off x="1039" y="2662"/>
                <a:ext cx="132" cy="117"/>
                <a:chOff x="1039" y="2662"/>
                <a:chExt cx="132" cy="117"/>
              </a:xfrm>
            </p:grpSpPr>
            <p:sp>
              <p:nvSpPr>
                <p:cNvPr id="51639" name="Oval 347"/>
                <p:cNvSpPr>
                  <a:spLocks noChangeAspect="1" noChangeArrowheads="1"/>
                </p:cNvSpPr>
                <p:nvPr/>
              </p:nvSpPr>
              <p:spPr bwMode="auto">
                <a:xfrm>
                  <a:off x="1052"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640" name="Rectangle 348"/>
                <p:cNvSpPr>
                  <a:spLocks noChangeAspect="1" noChangeArrowheads="1"/>
                </p:cNvSpPr>
                <p:nvPr/>
              </p:nvSpPr>
              <p:spPr bwMode="auto">
                <a:xfrm>
                  <a:off x="1039"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641" name="Oval 349"/>
                <p:cNvSpPr>
                  <a:spLocks noChangeAspect="1" noChangeArrowheads="1"/>
                </p:cNvSpPr>
                <p:nvPr/>
              </p:nvSpPr>
              <p:spPr bwMode="auto">
                <a:xfrm>
                  <a:off x="1075"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51307" name="Rectangle 350"/>
              <p:cNvSpPr>
                <a:spLocks noChangeAspect="1" noChangeArrowheads="1"/>
              </p:cNvSpPr>
              <p:nvPr/>
            </p:nvSpPr>
            <p:spPr bwMode="auto">
              <a:xfrm>
                <a:off x="1005" y="2429"/>
                <a:ext cx="428"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08" name="Rectangle 351"/>
              <p:cNvSpPr>
                <a:spLocks noChangeAspect="1" noChangeArrowheads="1"/>
              </p:cNvSpPr>
              <p:nvPr/>
            </p:nvSpPr>
            <p:spPr bwMode="auto">
              <a:xfrm>
                <a:off x="1005" y="2429"/>
                <a:ext cx="428"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09" name="Rectangle 352"/>
              <p:cNvSpPr>
                <a:spLocks noChangeAspect="1" noChangeArrowheads="1"/>
              </p:cNvSpPr>
              <p:nvPr/>
            </p:nvSpPr>
            <p:spPr bwMode="auto">
              <a:xfrm>
                <a:off x="1090" y="2466"/>
                <a:ext cx="249" cy="103"/>
              </a:xfrm>
              <a:prstGeom prst="rect">
                <a:avLst/>
              </a:prstGeom>
              <a:noFill/>
              <a:ln w="9525">
                <a:noFill/>
                <a:miter lim="800000"/>
                <a:headEnd/>
                <a:tailEnd/>
              </a:ln>
            </p:spPr>
            <p:txBody>
              <a:bodyPr wrap="none" lIns="0" tIns="0" rIns="0" bIns="0">
                <a:spAutoFit/>
              </a:bodyPr>
              <a:lstStyle/>
              <a:p>
                <a:pPr>
                  <a:defRPr/>
                </a:pPr>
                <a:r>
                  <a:rPr lang="de-DE" sz="900" b="1">
                    <a:latin typeface="+mn-lt"/>
                  </a:rPr>
                  <a:t>Stanzen</a:t>
                </a:r>
              </a:p>
            </p:txBody>
          </p:sp>
          <p:sp>
            <p:nvSpPr>
              <p:cNvPr id="51310" name="Rectangle 353"/>
              <p:cNvSpPr>
                <a:spLocks noChangeAspect="1" noChangeArrowheads="1"/>
              </p:cNvSpPr>
              <p:nvPr/>
            </p:nvSpPr>
            <p:spPr bwMode="auto">
              <a:xfrm>
                <a:off x="1005" y="2429"/>
                <a:ext cx="428"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11" name="Rectangle 354"/>
              <p:cNvSpPr>
                <a:spLocks noChangeAspect="1" noChangeArrowheads="1"/>
              </p:cNvSpPr>
              <p:nvPr/>
            </p:nvSpPr>
            <p:spPr bwMode="auto">
              <a:xfrm>
                <a:off x="1005" y="2429"/>
                <a:ext cx="428"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12" name="Rectangle 355"/>
              <p:cNvSpPr>
                <a:spLocks noChangeAspect="1" noChangeArrowheads="1"/>
              </p:cNvSpPr>
              <p:nvPr/>
            </p:nvSpPr>
            <p:spPr bwMode="auto">
              <a:xfrm>
                <a:off x="1090" y="2466"/>
                <a:ext cx="0" cy="103"/>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313" name="Oval 356"/>
              <p:cNvSpPr>
                <a:spLocks noChangeAspect="1" noChangeArrowheads="1"/>
              </p:cNvSpPr>
              <p:nvPr/>
            </p:nvSpPr>
            <p:spPr bwMode="auto">
              <a:xfrm>
                <a:off x="1056" y="2681"/>
                <a:ext cx="98"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314" name="Rectangle 357"/>
              <p:cNvSpPr>
                <a:spLocks noChangeAspect="1" noChangeArrowheads="1"/>
              </p:cNvSpPr>
              <p:nvPr/>
            </p:nvSpPr>
            <p:spPr bwMode="auto">
              <a:xfrm>
                <a:off x="1039"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315" name="Oval 358"/>
              <p:cNvSpPr>
                <a:spLocks noChangeAspect="1" noChangeArrowheads="1"/>
              </p:cNvSpPr>
              <p:nvPr/>
            </p:nvSpPr>
            <p:spPr bwMode="auto">
              <a:xfrm>
                <a:off x="1075" y="2697"/>
                <a:ext cx="60"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316" name="Oval 359"/>
              <p:cNvSpPr>
                <a:spLocks noChangeAspect="1" noChangeArrowheads="1"/>
              </p:cNvSpPr>
              <p:nvPr/>
            </p:nvSpPr>
            <p:spPr bwMode="auto">
              <a:xfrm>
                <a:off x="1056" y="2681"/>
                <a:ext cx="98"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317" name="Rectangle 360"/>
              <p:cNvSpPr>
                <a:spLocks noChangeAspect="1" noChangeArrowheads="1"/>
              </p:cNvSpPr>
              <p:nvPr/>
            </p:nvSpPr>
            <p:spPr bwMode="auto">
              <a:xfrm>
                <a:off x="1039"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318" name="Oval 361"/>
              <p:cNvSpPr>
                <a:spLocks noChangeAspect="1" noChangeArrowheads="1"/>
              </p:cNvSpPr>
              <p:nvPr/>
            </p:nvSpPr>
            <p:spPr bwMode="auto">
              <a:xfrm>
                <a:off x="1075" y="2697"/>
                <a:ext cx="60"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319" name="Rectangle 362"/>
              <p:cNvSpPr>
                <a:spLocks noChangeAspect="1" noChangeArrowheads="1"/>
              </p:cNvSpPr>
              <p:nvPr/>
            </p:nvSpPr>
            <p:spPr bwMode="auto">
              <a:xfrm>
                <a:off x="1160" y="2619"/>
                <a:ext cx="187" cy="221"/>
              </a:xfrm>
              <a:prstGeom prst="rect">
                <a:avLst/>
              </a:prstGeom>
              <a:noFill/>
              <a:ln w="9525">
                <a:noFill/>
                <a:miter lim="800000"/>
                <a:headEnd/>
                <a:tailEnd/>
              </a:ln>
            </p:spPr>
            <p:txBody>
              <a:bodyPr/>
              <a:lstStyle/>
              <a:p>
                <a:pPr>
                  <a:defRPr/>
                </a:pPr>
                <a:endParaRPr lang="en-US" sz="2800">
                  <a:latin typeface="+mn-lt"/>
                </a:endParaRPr>
              </a:p>
            </p:txBody>
          </p:sp>
          <p:sp>
            <p:nvSpPr>
              <p:cNvPr id="51320" name="Rectangle 363"/>
              <p:cNvSpPr>
                <a:spLocks noChangeAspect="1" noChangeArrowheads="1"/>
              </p:cNvSpPr>
              <p:nvPr/>
            </p:nvSpPr>
            <p:spPr bwMode="auto">
              <a:xfrm>
                <a:off x="1215" y="2652"/>
                <a:ext cx="33"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grpSp>
            <p:nvGrpSpPr>
              <p:cNvPr id="32888" name="Group 364"/>
              <p:cNvGrpSpPr>
                <a:grpSpLocks noChangeAspect="1"/>
              </p:cNvGrpSpPr>
              <p:nvPr/>
            </p:nvGrpSpPr>
            <p:grpSpPr bwMode="auto">
              <a:xfrm>
                <a:off x="1489" y="2449"/>
                <a:ext cx="252" cy="212"/>
                <a:chOff x="1489" y="2449"/>
                <a:chExt cx="252" cy="212"/>
              </a:xfrm>
            </p:grpSpPr>
            <p:sp>
              <p:nvSpPr>
                <p:cNvPr id="51637" name="Freeform 365"/>
                <p:cNvSpPr>
                  <a:spLocks noChangeAspect="1"/>
                </p:cNvSpPr>
                <p:nvPr/>
              </p:nvSpPr>
              <p:spPr bwMode="auto">
                <a:xfrm>
                  <a:off x="1498"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38" name="Freeform 366"/>
                <p:cNvSpPr>
                  <a:spLocks noChangeAspect="1" noEditPoints="1"/>
                </p:cNvSpPr>
                <p:nvPr/>
              </p:nvSpPr>
              <p:spPr bwMode="auto">
                <a:xfrm>
                  <a:off x="1489" y="2453"/>
                  <a:ext cx="267" cy="208"/>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22" name="Rectangle 367"/>
              <p:cNvSpPr>
                <a:spLocks noChangeAspect="1" noChangeArrowheads="1"/>
              </p:cNvSpPr>
              <p:nvPr/>
            </p:nvSpPr>
            <p:spPr bwMode="auto">
              <a:xfrm>
                <a:off x="1595" y="2501"/>
                <a:ext cx="24"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23" name="Rectangle 368"/>
              <p:cNvSpPr>
                <a:spLocks noChangeAspect="1" noChangeArrowheads="1"/>
              </p:cNvSpPr>
              <p:nvPr/>
            </p:nvSpPr>
            <p:spPr bwMode="auto">
              <a:xfrm>
                <a:off x="1451" y="2659"/>
                <a:ext cx="334" cy="240"/>
              </a:xfrm>
              <a:prstGeom prst="rect">
                <a:avLst/>
              </a:prstGeom>
              <a:noFill/>
              <a:ln w="9525">
                <a:noFill/>
                <a:miter lim="800000"/>
                <a:headEnd/>
                <a:tailEnd/>
              </a:ln>
            </p:spPr>
            <p:txBody>
              <a:bodyPr/>
              <a:lstStyle/>
              <a:p>
                <a:pPr>
                  <a:defRPr/>
                </a:pPr>
                <a:endParaRPr lang="en-US" sz="2800">
                  <a:latin typeface="+mn-lt"/>
                </a:endParaRPr>
              </a:p>
            </p:txBody>
          </p:sp>
          <p:sp>
            <p:nvSpPr>
              <p:cNvPr id="51324" name="Rectangle 369"/>
              <p:cNvSpPr>
                <a:spLocks noChangeAspect="1" noChangeArrowheads="1"/>
              </p:cNvSpPr>
              <p:nvPr/>
            </p:nvSpPr>
            <p:spPr bwMode="auto">
              <a:xfrm>
                <a:off x="1514" y="2690"/>
                <a:ext cx="185" cy="103"/>
              </a:xfrm>
              <a:prstGeom prst="rect">
                <a:avLst/>
              </a:prstGeom>
              <a:noFill/>
              <a:ln w="9525">
                <a:noFill/>
                <a:miter lim="800000"/>
                <a:headEnd/>
                <a:tailEnd/>
              </a:ln>
            </p:spPr>
            <p:txBody>
              <a:bodyPr wrap="none" lIns="0" tIns="0" rIns="0" bIns="0">
                <a:spAutoFit/>
              </a:bodyPr>
              <a:lstStyle/>
              <a:p>
                <a:pPr>
                  <a:defRPr/>
                </a:pPr>
                <a:r>
                  <a:rPr lang="de-DE" sz="900" b="1">
                    <a:latin typeface="+mn-lt"/>
                  </a:rPr>
                  <a:t>4600L</a:t>
                </a:r>
              </a:p>
            </p:txBody>
          </p:sp>
          <p:sp>
            <p:nvSpPr>
              <p:cNvPr id="51325" name="Rectangle 370"/>
              <p:cNvSpPr>
                <a:spLocks noChangeAspect="1" noChangeArrowheads="1"/>
              </p:cNvSpPr>
              <p:nvPr/>
            </p:nvSpPr>
            <p:spPr bwMode="auto">
              <a:xfrm>
                <a:off x="1507" y="2783"/>
                <a:ext cx="191" cy="103"/>
              </a:xfrm>
              <a:prstGeom prst="rect">
                <a:avLst/>
              </a:prstGeom>
              <a:noFill/>
              <a:ln w="9525">
                <a:noFill/>
                <a:miter lim="800000"/>
                <a:headEnd/>
                <a:tailEnd/>
              </a:ln>
            </p:spPr>
            <p:txBody>
              <a:bodyPr wrap="none" lIns="0" tIns="0" rIns="0" bIns="0">
                <a:spAutoFit/>
              </a:bodyPr>
              <a:lstStyle/>
              <a:p>
                <a:pPr>
                  <a:defRPr/>
                </a:pPr>
                <a:r>
                  <a:rPr lang="de-DE" sz="900" b="1">
                    <a:latin typeface="+mn-lt"/>
                  </a:rPr>
                  <a:t>2400R</a:t>
                </a:r>
              </a:p>
            </p:txBody>
          </p:sp>
          <p:grpSp>
            <p:nvGrpSpPr>
              <p:cNvPr id="32893" name="Group 371"/>
              <p:cNvGrpSpPr>
                <a:grpSpLocks noChangeAspect="1"/>
              </p:cNvGrpSpPr>
              <p:nvPr/>
            </p:nvGrpSpPr>
            <p:grpSpPr bwMode="auto">
              <a:xfrm>
                <a:off x="1489" y="2449"/>
                <a:ext cx="252" cy="212"/>
                <a:chOff x="1489" y="2449"/>
                <a:chExt cx="252" cy="212"/>
              </a:xfrm>
            </p:grpSpPr>
            <p:sp>
              <p:nvSpPr>
                <p:cNvPr id="51635" name="Freeform 372"/>
                <p:cNvSpPr>
                  <a:spLocks noChangeAspect="1"/>
                </p:cNvSpPr>
                <p:nvPr/>
              </p:nvSpPr>
              <p:spPr bwMode="auto">
                <a:xfrm>
                  <a:off x="1498"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36" name="Freeform 373"/>
                <p:cNvSpPr>
                  <a:spLocks noChangeAspect="1" noEditPoints="1"/>
                </p:cNvSpPr>
                <p:nvPr/>
              </p:nvSpPr>
              <p:spPr bwMode="auto">
                <a:xfrm>
                  <a:off x="1489" y="2453"/>
                  <a:ext cx="267" cy="208"/>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27" name="Rectangle 374"/>
              <p:cNvSpPr>
                <a:spLocks noChangeAspect="1" noChangeArrowheads="1"/>
              </p:cNvSpPr>
              <p:nvPr/>
            </p:nvSpPr>
            <p:spPr bwMode="auto">
              <a:xfrm>
                <a:off x="1595" y="2501"/>
                <a:ext cx="24"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28" name="Rectangle 375"/>
              <p:cNvSpPr>
                <a:spLocks noChangeAspect="1" noChangeArrowheads="1"/>
              </p:cNvSpPr>
              <p:nvPr/>
            </p:nvSpPr>
            <p:spPr bwMode="auto">
              <a:xfrm>
                <a:off x="1451" y="2659"/>
                <a:ext cx="334" cy="240"/>
              </a:xfrm>
              <a:prstGeom prst="rect">
                <a:avLst/>
              </a:prstGeom>
              <a:noFill/>
              <a:ln w="9525">
                <a:noFill/>
                <a:miter lim="800000"/>
                <a:headEnd/>
                <a:tailEnd/>
              </a:ln>
            </p:spPr>
            <p:txBody>
              <a:bodyPr/>
              <a:lstStyle/>
              <a:p>
                <a:pPr>
                  <a:defRPr/>
                </a:pPr>
                <a:endParaRPr lang="en-US" sz="2800">
                  <a:latin typeface="+mn-lt"/>
                </a:endParaRPr>
              </a:p>
            </p:txBody>
          </p:sp>
          <p:sp>
            <p:nvSpPr>
              <p:cNvPr id="51329" name="Rectangle 376"/>
              <p:cNvSpPr>
                <a:spLocks noChangeAspect="1" noChangeArrowheads="1"/>
              </p:cNvSpPr>
              <p:nvPr/>
            </p:nvSpPr>
            <p:spPr bwMode="auto">
              <a:xfrm>
                <a:off x="1514" y="2690"/>
                <a:ext cx="185" cy="103"/>
              </a:xfrm>
              <a:prstGeom prst="rect">
                <a:avLst/>
              </a:prstGeom>
              <a:noFill/>
              <a:ln w="9525">
                <a:noFill/>
                <a:miter lim="800000"/>
                <a:headEnd/>
                <a:tailEnd/>
              </a:ln>
            </p:spPr>
            <p:txBody>
              <a:bodyPr wrap="none" lIns="0" tIns="0" rIns="0" bIns="0">
                <a:spAutoFit/>
              </a:bodyPr>
              <a:lstStyle/>
              <a:p>
                <a:pPr>
                  <a:defRPr/>
                </a:pPr>
                <a:r>
                  <a:rPr lang="de-DE" sz="900" b="1">
                    <a:latin typeface="+mn-lt"/>
                  </a:rPr>
                  <a:t>4600L</a:t>
                </a:r>
              </a:p>
            </p:txBody>
          </p:sp>
          <p:sp>
            <p:nvSpPr>
              <p:cNvPr id="51330" name="Rectangle 377"/>
              <p:cNvSpPr>
                <a:spLocks noChangeAspect="1" noChangeArrowheads="1"/>
              </p:cNvSpPr>
              <p:nvPr/>
            </p:nvSpPr>
            <p:spPr bwMode="auto">
              <a:xfrm>
                <a:off x="1507" y="2783"/>
                <a:ext cx="191" cy="103"/>
              </a:xfrm>
              <a:prstGeom prst="rect">
                <a:avLst/>
              </a:prstGeom>
              <a:noFill/>
              <a:ln w="9525">
                <a:noFill/>
                <a:miter lim="800000"/>
                <a:headEnd/>
                <a:tailEnd/>
              </a:ln>
            </p:spPr>
            <p:txBody>
              <a:bodyPr wrap="none" lIns="0" tIns="0" rIns="0" bIns="0">
                <a:spAutoFit/>
              </a:bodyPr>
              <a:lstStyle/>
              <a:p>
                <a:pPr>
                  <a:defRPr/>
                </a:pPr>
                <a:r>
                  <a:rPr lang="de-DE" sz="900" b="1">
                    <a:latin typeface="+mn-lt"/>
                  </a:rPr>
                  <a:t>2400R</a:t>
                </a:r>
              </a:p>
            </p:txBody>
          </p:sp>
          <p:grpSp>
            <p:nvGrpSpPr>
              <p:cNvPr id="32898" name="Group 378"/>
              <p:cNvGrpSpPr>
                <a:grpSpLocks noChangeAspect="1"/>
              </p:cNvGrpSpPr>
              <p:nvPr/>
            </p:nvGrpSpPr>
            <p:grpSpPr bwMode="auto">
              <a:xfrm>
                <a:off x="2312" y="2449"/>
                <a:ext cx="252" cy="212"/>
                <a:chOff x="2312" y="2449"/>
                <a:chExt cx="252" cy="212"/>
              </a:xfrm>
            </p:grpSpPr>
            <p:sp>
              <p:nvSpPr>
                <p:cNvPr id="51633" name="Freeform 379"/>
                <p:cNvSpPr>
                  <a:spLocks noChangeAspect="1"/>
                </p:cNvSpPr>
                <p:nvPr/>
              </p:nvSpPr>
              <p:spPr bwMode="auto">
                <a:xfrm>
                  <a:off x="2321"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34" name="Freeform 380"/>
                <p:cNvSpPr>
                  <a:spLocks noChangeAspect="1" noEditPoints="1"/>
                </p:cNvSpPr>
                <p:nvPr/>
              </p:nvSpPr>
              <p:spPr bwMode="auto">
                <a:xfrm>
                  <a:off x="2312" y="2453"/>
                  <a:ext cx="267" cy="208"/>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32" name="Rectangle 381"/>
              <p:cNvSpPr>
                <a:spLocks noChangeAspect="1" noChangeArrowheads="1"/>
              </p:cNvSpPr>
              <p:nvPr/>
            </p:nvSpPr>
            <p:spPr bwMode="auto">
              <a:xfrm>
                <a:off x="2418" y="2501"/>
                <a:ext cx="22"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33" name="Rectangle 382"/>
              <p:cNvSpPr>
                <a:spLocks noChangeAspect="1" noChangeArrowheads="1"/>
              </p:cNvSpPr>
              <p:nvPr/>
            </p:nvSpPr>
            <p:spPr bwMode="auto">
              <a:xfrm>
                <a:off x="2282" y="2659"/>
                <a:ext cx="321" cy="240"/>
              </a:xfrm>
              <a:prstGeom prst="rect">
                <a:avLst/>
              </a:prstGeom>
              <a:noFill/>
              <a:ln w="9525">
                <a:noFill/>
                <a:miter lim="800000"/>
                <a:headEnd/>
                <a:tailEnd/>
              </a:ln>
            </p:spPr>
            <p:txBody>
              <a:bodyPr/>
              <a:lstStyle/>
              <a:p>
                <a:pPr>
                  <a:defRPr/>
                </a:pPr>
                <a:endParaRPr lang="en-US" sz="2800">
                  <a:latin typeface="+mn-lt"/>
                </a:endParaRPr>
              </a:p>
            </p:txBody>
          </p:sp>
          <p:sp>
            <p:nvSpPr>
              <p:cNvPr id="51334" name="Rectangle 383"/>
              <p:cNvSpPr>
                <a:spLocks noChangeAspect="1" noChangeArrowheads="1"/>
              </p:cNvSpPr>
              <p:nvPr/>
            </p:nvSpPr>
            <p:spPr bwMode="auto">
              <a:xfrm>
                <a:off x="2335" y="2690"/>
                <a:ext cx="185" cy="103"/>
              </a:xfrm>
              <a:prstGeom prst="rect">
                <a:avLst/>
              </a:prstGeom>
              <a:noFill/>
              <a:ln w="9525">
                <a:noFill/>
                <a:miter lim="800000"/>
                <a:headEnd/>
                <a:tailEnd/>
              </a:ln>
            </p:spPr>
            <p:txBody>
              <a:bodyPr wrap="none" lIns="0" tIns="0" rIns="0" bIns="0">
                <a:spAutoFit/>
              </a:bodyPr>
              <a:lstStyle/>
              <a:p>
                <a:pPr>
                  <a:defRPr/>
                </a:pPr>
                <a:r>
                  <a:rPr lang="de-DE" sz="900" b="1">
                    <a:latin typeface="+mn-lt"/>
                  </a:rPr>
                  <a:t>1100L</a:t>
                </a:r>
              </a:p>
            </p:txBody>
          </p:sp>
          <p:sp>
            <p:nvSpPr>
              <p:cNvPr id="51335" name="Rectangle 384"/>
              <p:cNvSpPr>
                <a:spLocks noChangeAspect="1" noChangeArrowheads="1"/>
              </p:cNvSpPr>
              <p:nvPr/>
            </p:nvSpPr>
            <p:spPr bwMode="auto">
              <a:xfrm>
                <a:off x="2350"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600R</a:t>
                </a:r>
              </a:p>
            </p:txBody>
          </p:sp>
          <p:grpSp>
            <p:nvGrpSpPr>
              <p:cNvPr id="32903" name="Group 385"/>
              <p:cNvGrpSpPr>
                <a:grpSpLocks noChangeAspect="1"/>
              </p:cNvGrpSpPr>
              <p:nvPr/>
            </p:nvGrpSpPr>
            <p:grpSpPr bwMode="auto">
              <a:xfrm>
                <a:off x="2312" y="2449"/>
                <a:ext cx="252" cy="212"/>
                <a:chOff x="2312" y="2449"/>
                <a:chExt cx="252" cy="212"/>
              </a:xfrm>
            </p:grpSpPr>
            <p:sp>
              <p:nvSpPr>
                <p:cNvPr id="51631" name="Freeform 386"/>
                <p:cNvSpPr>
                  <a:spLocks noChangeAspect="1"/>
                </p:cNvSpPr>
                <p:nvPr/>
              </p:nvSpPr>
              <p:spPr bwMode="auto">
                <a:xfrm>
                  <a:off x="2321"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32" name="Freeform 387"/>
                <p:cNvSpPr>
                  <a:spLocks noChangeAspect="1" noEditPoints="1"/>
                </p:cNvSpPr>
                <p:nvPr/>
              </p:nvSpPr>
              <p:spPr bwMode="auto">
                <a:xfrm>
                  <a:off x="2312" y="2453"/>
                  <a:ext cx="267" cy="208"/>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37" name="Rectangle 388"/>
              <p:cNvSpPr>
                <a:spLocks noChangeAspect="1" noChangeArrowheads="1"/>
              </p:cNvSpPr>
              <p:nvPr/>
            </p:nvSpPr>
            <p:spPr bwMode="auto">
              <a:xfrm>
                <a:off x="2418" y="2501"/>
                <a:ext cx="22"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38" name="Rectangle 389"/>
              <p:cNvSpPr>
                <a:spLocks noChangeAspect="1" noChangeArrowheads="1"/>
              </p:cNvSpPr>
              <p:nvPr/>
            </p:nvSpPr>
            <p:spPr bwMode="auto">
              <a:xfrm>
                <a:off x="2282" y="2659"/>
                <a:ext cx="321" cy="240"/>
              </a:xfrm>
              <a:prstGeom prst="rect">
                <a:avLst/>
              </a:prstGeom>
              <a:noFill/>
              <a:ln w="9525">
                <a:noFill/>
                <a:miter lim="800000"/>
                <a:headEnd/>
                <a:tailEnd/>
              </a:ln>
            </p:spPr>
            <p:txBody>
              <a:bodyPr/>
              <a:lstStyle/>
              <a:p>
                <a:pPr>
                  <a:defRPr/>
                </a:pPr>
                <a:endParaRPr lang="en-US" sz="2800">
                  <a:latin typeface="+mn-lt"/>
                </a:endParaRPr>
              </a:p>
            </p:txBody>
          </p:sp>
          <p:sp>
            <p:nvSpPr>
              <p:cNvPr id="51339" name="Rectangle 390"/>
              <p:cNvSpPr>
                <a:spLocks noChangeAspect="1" noChangeArrowheads="1"/>
              </p:cNvSpPr>
              <p:nvPr/>
            </p:nvSpPr>
            <p:spPr bwMode="auto">
              <a:xfrm>
                <a:off x="2335" y="2690"/>
                <a:ext cx="185" cy="103"/>
              </a:xfrm>
              <a:prstGeom prst="rect">
                <a:avLst/>
              </a:prstGeom>
              <a:noFill/>
              <a:ln w="9525">
                <a:noFill/>
                <a:miter lim="800000"/>
                <a:headEnd/>
                <a:tailEnd/>
              </a:ln>
            </p:spPr>
            <p:txBody>
              <a:bodyPr wrap="none" lIns="0" tIns="0" rIns="0" bIns="0">
                <a:spAutoFit/>
              </a:bodyPr>
              <a:lstStyle/>
              <a:p>
                <a:pPr>
                  <a:defRPr/>
                </a:pPr>
                <a:r>
                  <a:rPr lang="de-DE" sz="900" b="1">
                    <a:latin typeface="+mn-lt"/>
                  </a:rPr>
                  <a:t>1100L</a:t>
                </a:r>
              </a:p>
            </p:txBody>
          </p:sp>
          <p:sp>
            <p:nvSpPr>
              <p:cNvPr id="51340" name="Rectangle 391"/>
              <p:cNvSpPr>
                <a:spLocks noChangeAspect="1" noChangeArrowheads="1"/>
              </p:cNvSpPr>
              <p:nvPr/>
            </p:nvSpPr>
            <p:spPr bwMode="auto">
              <a:xfrm>
                <a:off x="2350"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600R</a:t>
                </a:r>
              </a:p>
            </p:txBody>
          </p:sp>
          <p:grpSp>
            <p:nvGrpSpPr>
              <p:cNvPr id="32908" name="Group 392"/>
              <p:cNvGrpSpPr>
                <a:grpSpLocks noChangeAspect="1"/>
              </p:cNvGrpSpPr>
              <p:nvPr/>
            </p:nvGrpSpPr>
            <p:grpSpPr bwMode="auto">
              <a:xfrm>
                <a:off x="3154" y="2449"/>
                <a:ext cx="253" cy="212"/>
                <a:chOff x="3154" y="2449"/>
                <a:chExt cx="253" cy="212"/>
              </a:xfrm>
            </p:grpSpPr>
            <p:sp>
              <p:nvSpPr>
                <p:cNvPr id="51629" name="Freeform 393"/>
                <p:cNvSpPr>
                  <a:spLocks noChangeAspect="1"/>
                </p:cNvSpPr>
                <p:nvPr/>
              </p:nvSpPr>
              <p:spPr bwMode="auto">
                <a:xfrm>
                  <a:off x="3167" y="2460"/>
                  <a:ext cx="229" cy="191"/>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30" name="Freeform 394"/>
                <p:cNvSpPr>
                  <a:spLocks noChangeAspect="1" noEditPoints="1"/>
                </p:cNvSpPr>
                <p:nvPr/>
              </p:nvSpPr>
              <p:spPr bwMode="auto">
                <a:xfrm>
                  <a:off x="3167" y="2453"/>
                  <a:ext cx="253"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4"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42" name="Rectangle 395"/>
              <p:cNvSpPr>
                <a:spLocks noChangeAspect="1" noChangeArrowheads="1"/>
              </p:cNvSpPr>
              <p:nvPr/>
            </p:nvSpPr>
            <p:spPr bwMode="auto">
              <a:xfrm>
                <a:off x="3261" y="2501"/>
                <a:ext cx="27"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43" name="Rectangle 396"/>
              <p:cNvSpPr>
                <a:spLocks noChangeAspect="1" noChangeArrowheads="1"/>
              </p:cNvSpPr>
              <p:nvPr/>
            </p:nvSpPr>
            <p:spPr bwMode="auto">
              <a:xfrm>
                <a:off x="3121" y="2659"/>
                <a:ext cx="325" cy="240"/>
              </a:xfrm>
              <a:prstGeom prst="rect">
                <a:avLst/>
              </a:prstGeom>
              <a:noFill/>
              <a:ln w="9525">
                <a:noFill/>
                <a:miter lim="800000"/>
                <a:headEnd/>
                <a:tailEnd/>
              </a:ln>
            </p:spPr>
            <p:txBody>
              <a:bodyPr/>
              <a:lstStyle/>
              <a:p>
                <a:pPr>
                  <a:defRPr/>
                </a:pPr>
                <a:endParaRPr lang="en-US" sz="2800">
                  <a:latin typeface="+mn-lt"/>
                </a:endParaRPr>
              </a:p>
            </p:txBody>
          </p:sp>
          <p:sp>
            <p:nvSpPr>
              <p:cNvPr id="51344" name="Rectangle 397"/>
              <p:cNvSpPr>
                <a:spLocks noChangeAspect="1" noChangeArrowheads="1"/>
              </p:cNvSpPr>
              <p:nvPr/>
            </p:nvSpPr>
            <p:spPr bwMode="auto">
              <a:xfrm>
                <a:off x="3176"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1600L</a:t>
                </a:r>
              </a:p>
            </p:txBody>
          </p:sp>
          <p:sp>
            <p:nvSpPr>
              <p:cNvPr id="51345" name="Rectangle 398"/>
              <p:cNvSpPr>
                <a:spLocks noChangeAspect="1" noChangeArrowheads="1"/>
              </p:cNvSpPr>
              <p:nvPr/>
            </p:nvSpPr>
            <p:spPr bwMode="auto">
              <a:xfrm>
                <a:off x="3191"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850R</a:t>
                </a:r>
              </a:p>
            </p:txBody>
          </p:sp>
          <p:grpSp>
            <p:nvGrpSpPr>
              <p:cNvPr id="32913" name="Group 399"/>
              <p:cNvGrpSpPr>
                <a:grpSpLocks noChangeAspect="1"/>
              </p:cNvGrpSpPr>
              <p:nvPr/>
            </p:nvGrpSpPr>
            <p:grpSpPr bwMode="auto">
              <a:xfrm>
                <a:off x="3154" y="2449"/>
                <a:ext cx="253" cy="212"/>
                <a:chOff x="3154" y="2449"/>
                <a:chExt cx="253" cy="212"/>
              </a:xfrm>
            </p:grpSpPr>
            <p:sp>
              <p:nvSpPr>
                <p:cNvPr id="51627" name="Freeform 400"/>
                <p:cNvSpPr>
                  <a:spLocks noChangeAspect="1"/>
                </p:cNvSpPr>
                <p:nvPr/>
              </p:nvSpPr>
              <p:spPr bwMode="auto">
                <a:xfrm>
                  <a:off x="3167" y="2460"/>
                  <a:ext cx="229" cy="191"/>
                </a:xfrm>
                <a:custGeom>
                  <a:avLst/>
                  <a:gdLst>
                    <a:gd name="T0" fmla="*/ 0 w 465"/>
                    <a:gd name="T1" fmla="*/ 0 h 390"/>
                    <a:gd name="T2" fmla="*/ 0 w 465"/>
                    <a:gd name="T3" fmla="*/ 1 h 390"/>
                    <a:gd name="T4" fmla="*/ 0 w 465"/>
                    <a:gd name="T5" fmla="*/ 1 h 390"/>
                    <a:gd name="T6" fmla="*/ 0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28" name="Freeform 401"/>
                <p:cNvSpPr>
                  <a:spLocks noChangeAspect="1" noEditPoints="1"/>
                </p:cNvSpPr>
                <p:nvPr/>
              </p:nvSpPr>
              <p:spPr bwMode="auto">
                <a:xfrm>
                  <a:off x="3167" y="2453"/>
                  <a:ext cx="253"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4"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4" y="411"/>
                      </a:lnTo>
                      <a:lnTo>
                        <a:pt x="484"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47" name="Rectangle 402"/>
              <p:cNvSpPr>
                <a:spLocks noChangeAspect="1" noChangeArrowheads="1"/>
              </p:cNvSpPr>
              <p:nvPr/>
            </p:nvSpPr>
            <p:spPr bwMode="auto">
              <a:xfrm>
                <a:off x="3261" y="2501"/>
                <a:ext cx="27"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48" name="Rectangle 403"/>
              <p:cNvSpPr>
                <a:spLocks noChangeAspect="1" noChangeArrowheads="1"/>
              </p:cNvSpPr>
              <p:nvPr/>
            </p:nvSpPr>
            <p:spPr bwMode="auto">
              <a:xfrm>
                <a:off x="3121" y="2659"/>
                <a:ext cx="325" cy="240"/>
              </a:xfrm>
              <a:prstGeom prst="rect">
                <a:avLst/>
              </a:prstGeom>
              <a:noFill/>
              <a:ln w="9525">
                <a:noFill/>
                <a:miter lim="800000"/>
                <a:headEnd/>
                <a:tailEnd/>
              </a:ln>
            </p:spPr>
            <p:txBody>
              <a:bodyPr/>
              <a:lstStyle/>
              <a:p>
                <a:pPr>
                  <a:defRPr/>
                </a:pPr>
                <a:endParaRPr lang="en-US" sz="2800">
                  <a:latin typeface="+mn-lt"/>
                </a:endParaRPr>
              </a:p>
            </p:txBody>
          </p:sp>
          <p:sp>
            <p:nvSpPr>
              <p:cNvPr id="51349" name="Rectangle 404"/>
              <p:cNvSpPr>
                <a:spLocks noChangeAspect="1" noChangeArrowheads="1"/>
              </p:cNvSpPr>
              <p:nvPr/>
            </p:nvSpPr>
            <p:spPr bwMode="auto">
              <a:xfrm>
                <a:off x="3176"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1600L</a:t>
                </a:r>
              </a:p>
            </p:txBody>
          </p:sp>
          <p:sp>
            <p:nvSpPr>
              <p:cNvPr id="51350" name="Rectangle 405"/>
              <p:cNvSpPr>
                <a:spLocks noChangeAspect="1" noChangeArrowheads="1"/>
              </p:cNvSpPr>
              <p:nvPr/>
            </p:nvSpPr>
            <p:spPr bwMode="auto">
              <a:xfrm>
                <a:off x="3191"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850R</a:t>
                </a:r>
              </a:p>
            </p:txBody>
          </p:sp>
          <p:grpSp>
            <p:nvGrpSpPr>
              <p:cNvPr id="32918" name="Group 406"/>
              <p:cNvGrpSpPr>
                <a:grpSpLocks noChangeAspect="1"/>
              </p:cNvGrpSpPr>
              <p:nvPr/>
            </p:nvGrpSpPr>
            <p:grpSpPr bwMode="auto">
              <a:xfrm>
                <a:off x="3985" y="2449"/>
                <a:ext cx="253" cy="212"/>
                <a:chOff x="3985" y="2449"/>
                <a:chExt cx="253" cy="212"/>
              </a:xfrm>
            </p:grpSpPr>
            <p:sp>
              <p:nvSpPr>
                <p:cNvPr id="51625" name="Freeform 407"/>
                <p:cNvSpPr>
                  <a:spLocks noChangeAspect="1"/>
                </p:cNvSpPr>
                <p:nvPr/>
              </p:nvSpPr>
              <p:spPr bwMode="auto">
                <a:xfrm>
                  <a:off x="3994"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26" name="Freeform 408"/>
                <p:cNvSpPr>
                  <a:spLocks noChangeAspect="1" noEditPoints="1"/>
                </p:cNvSpPr>
                <p:nvPr/>
              </p:nvSpPr>
              <p:spPr bwMode="auto">
                <a:xfrm>
                  <a:off x="3985" y="2453"/>
                  <a:ext cx="268"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52" name="Rectangle 409"/>
              <p:cNvSpPr>
                <a:spLocks noChangeAspect="1" noChangeArrowheads="1"/>
              </p:cNvSpPr>
              <p:nvPr/>
            </p:nvSpPr>
            <p:spPr bwMode="auto">
              <a:xfrm>
                <a:off x="4091" y="2501"/>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53" name="Rectangle 410"/>
              <p:cNvSpPr>
                <a:spLocks noChangeAspect="1" noChangeArrowheads="1"/>
              </p:cNvSpPr>
              <p:nvPr/>
            </p:nvSpPr>
            <p:spPr bwMode="auto">
              <a:xfrm>
                <a:off x="3952" y="2659"/>
                <a:ext cx="324" cy="240"/>
              </a:xfrm>
              <a:prstGeom prst="rect">
                <a:avLst/>
              </a:prstGeom>
              <a:noFill/>
              <a:ln w="9525">
                <a:noFill/>
                <a:miter lim="800000"/>
                <a:headEnd/>
                <a:tailEnd/>
              </a:ln>
            </p:spPr>
            <p:txBody>
              <a:bodyPr/>
              <a:lstStyle/>
              <a:p>
                <a:pPr>
                  <a:defRPr/>
                </a:pPr>
                <a:endParaRPr lang="en-US" sz="2800">
                  <a:latin typeface="+mn-lt"/>
                </a:endParaRPr>
              </a:p>
            </p:txBody>
          </p:sp>
          <p:sp>
            <p:nvSpPr>
              <p:cNvPr id="51354" name="Rectangle 411"/>
              <p:cNvSpPr>
                <a:spLocks noChangeAspect="1" noChangeArrowheads="1"/>
              </p:cNvSpPr>
              <p:nvPr/>
            </p:nvSpPr>
            <p:spPr bwMode="auto">
              <a:xfrm>
                <a:off x="4007"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1200L</a:t>
                </a:r>
              </a:p>
            </p:txBody>
          </p:sp>
          <p:sp>
            <p:nvSpPr>
              <p:cNvPr id="51355" name="Rectangle 412"/>
              <p:cNvSpPr>
                <a:spLocks noChangeAspect="1" noChangeArrowheads="1"/>
              </p:cNvSpPr>
              <p:nvPr/>
            </p:nvSpPr>
            <p:spPr bwMode="auto">
              <a:xfrm>
                <a:off x="4022"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640R</a:t>
                </a:r>
              </a:p>
            </p:txBody>
          </p:sp>
          <p:grpSp>
            <p:nvGrpSpPr>
              <p:cNvPr id="32923" name="Group 413"/>
              <p:cNvGrpSpPr>
                <a:grpSpLocks noChangeAspect="1"/>
              </p:cNvGrpSpPr>
              <p:nvPr/>
            </p:nvGrpSpPr>
            <p:grpSpPr bwMode="auto">
              <a:xfrm>
                <a:off x="3985" y="2449"/>
                <a:ext cx="253" cy="212"/>
                <a:chOff x="3985" y="2449"/>
                <a:chExt cx="253" cy="212"/>
              </a:xfrm>
            </p:grpSpPr>
            <p:sp>
              <p:nvSpPr>
                <p:cNvPr id="51623" name="Freeform 414"/>
                <p:cNvSpPr>
                  <a:spLocks noChangeAspect="1"/>
                </p:cNvSpPr>
                <p:nvPr/>
              </p:nvSpPr>
              <p:spPr bwMode="auto">
                <a:xfrm>
                  <a:off x="3994" y="2460"/>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24" name="Freeform 415"/>
                <p:cNvSpPr>
                  <a:spLocks noChangeAspect="1" noEditPoints="1"/>
                </p:cNvSpPr>
                <p:nvPr/>
              </p:nvSpPr>
              <p:spPr bwMode="auto">
                <a:xfrm>
                  <a:off x="3985" y="2453"/>
                  <a:ext cx="268" cy="208"/>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57" name="Rectangle 416"/>
              <p:cNvSpPr>
                <a:spLocks noChangeAspect="1" noChangeArrowheads="1"/>
              </p:cNvSpPr>
              <p:nvPr/>
            </p:nvSpPr>
            <p:spPr bwMode="auto">
              <a:xfrm>
                <a:off x="4091" y="2501"/>
                <a:ext cx="20"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58" name="Rectangle 417"/>
              <p:cNvSpPr>
                <a:spLocks noChangeAspect="1" noChangeArrowheads="1"/>
              </p:cNvSpPr>
              <p:nvPr/>
            </p:nvSpPr>
            <p:spPr bwMode="auto">
              <a:xfrm>
                <a:off x="3952" y="2659"/>
                <a:ext cx="324" cy="240"/>
              </a:xfrm>
              <a:prstGeom prst="rect">
                <a:avLst/>
              </a:prstGeom>
              <a:noFill/>
              <a:ln w="9525">
                <a:noFill/>
                <a:miter lim="800000"/>
                <a:headEnd/>
                <a:tailEnd/>
              </a:ln>
            </p:spPr>
            <p:txBody>
              <a:bodyPr/>
              <a:lstStyle/>
              <a:p>
                <a:pPr>
                  <a:defRPr/>
                </a:pPr>
                <a:endParaRPr lang="en-US" sz="2800">
                  <a:latin typeface="+mn-lt"/>
                </a:endParaRPr>
              </a:p>
            </p:txBody>
          </p:sp>
          <p:sp>
            <p:nvSpPr>
              <p:cNvPr id="51359" name="Rectangle 418"/>
              <p:cNvSpPr>
                <a:spLocks noChangeAspect="1" noChangeArrowheads="1"/>
              </p:cNvSpPr>
              <p:nvPr/>
            </p:nvSpPr>
            <p:spPr bwMode="auto">
              <a:xfrm>
                <a:off x="4007" y="2690"/>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1200L</a:t>
                </a:r>
              </a:p>
            </p:txBody>
          </p:sp>
          <p:sp>
            <p:nvSpPr>
              <p:cNvPr id="51360" name="Rectangle 419"/>
              <p:cNvSpPr>
                <a:spLocks noChangeAspect="1" noChangeArrowheads="1"/>
              </p:cNvSpPr>
              <p:nvPr/>
            </p:nvSpPr>
            <p:spPr bwMode="auto">
              <a:xfrm>
                <a:off x="4022" y="2783"/>
                <a:ext cx="156" cy="103"/>
              </a:xfrm>
              <a:prstGeom prst="rect">
                <a:avLst/>
              </a:prstGeom>
              <a:noFill/>
              <a:ln w="9525">
                <a:noFill/>
                <a:miter lim="800000"/>
                <a:headEnd/>
                <a:tailEnd/>
              </a:ln>
            </p:spPr>
            <p:txBody>
              <a:bodyPr wrap="none" lIns="0" tIns="0" rIns="0" bIns="0">
                <a:spAutoFit/>
              </a:bodyPr>
              <a:lstStyle/>
              <a:p>
                <a:pPr>
                  <a:defRPr/>
                </a:pPr>
                <a:r>
                  <a:rPr lang="de-DE" sz="900" b="1">
                    <a:latin typeface="+mn-lt"/>
                  </a:rPr>
                  <a:t>640R</a:t>
                </a:r>
              </a:p>
            </p:txBody>
          </p:sp>
          <p:grpSp>
            <p:nvGrpSpPr>
              <p:cNvPr id="32928" name="Group 420"/>
              <p:cNvGrpSpPr>
                <a:grpSpLocks noChangeAspect="1"/>
              </p:cNvGrpSpPr>
              <p:nvPr/>
            </p:nvGrpSpPr>
            <p:grpSpPr bwMode="auto">
              <a:xfrm>
                <a:off x="4897" y="2429"/>
                <a:ext cx="431" cy="411"/>
                <a:chOff x="4897" y="2429"/>
                <a:chExt cx="431" cy="411"/>
              </a:xfrm>
            </p:grpSpPr>
            <p:grpSp>
              <p:nvGrpSpPr>
                <p:cNvPr id="33182" name="Group 421"/>
                <p:cNvGrpSpPr>
                  <a:grpSpLocks noChangeAspect="1"/>
                </p:cNvGrpSpPr>
                <p:nvPr/>
              </p:nvGrpSpPr>
              <p:grpSpPr bwMode="auto">
                <a:xfrm>
                  <a:off x="4897" y="2429"/>
                  <a:ext cx="431" cy="411"/>
                  <a:chOff x="4897" y="2429"/>
                  <a:chExt cx="431" cy="411"/>
                </a:xfrm>
              </p:grpSpPr>
              <p:sp>
                <p:nvSpPr>
                  <p:cNvPr id="51620" name="Rectangle 422"/>
                  <p:cNvSpPr>
                    <a:spLocks noChangeAspect="1" noChangeArrowheads="1"/>
                  </p:cNvSpPr>
                  <p:nvPr/>
                </p:nvSpPr>
                <p:spPr bwMode="auto">
                  <a:xfrm>
                    <a:off x="4910"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21" name="Rectangle 423"/>
                  <p:cNvSpPr>
                    <a:spLocks noChangeAspect="1" noChangeArrowheads="1"/>
                  </p:cNvSpPr>
                  <p:nvPr/>
                </p:nvSpPr>
                <p:spPr bwMode="auto">
                  <a:xfrm>
                    <a:off x="4910"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22" name="Rectangle 424"/>
                  <p:cNvSpPr>
                    <a:spLocks noChangeAspect="1" noChangeArrowheads="1"/>
                  </p:cNvSpPr>
                  <p:nvPr/>
                </p:nvSpPr>
                <p:spPr bwMode="auto">
                  <a:xfrm>
                    <a:off x="4961" y="2465"/>
                    <a:ext cx="260" cy="103"/>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33183" name="Group 425"/>
                <p:cNvGrpSpPr>
                  <a:grpSpLocks noChangeAspect="1"/>
                </p:cNvGrpSpPr>
                <p:nvPr/>
              </p:nvGrpSpPr>
              <p:grpSpPr bwMode="auto">
                <a:xfrm>
                  <a:off x="4970" y="2583"/>
                  <a:ext cx="277" cy="234"/>
                  <a:chOff x="4970" y="2583"/>
                  <a:chExt cx="277" cy="234"/>
                </a:xfrm>
              </p:grpSpPr>
              <p:sp>
                <p:nvSpPr>
                  <p:cNvPr id="51618" name="Freeform 426"/>
                  <p:cNvSpPr>
                    <a:spLocks noChangeAspect="1"/>
                  </p:cNvSpPr>
                  <p:nvPr/>
                </p:nvSpPr>
                <p:spPr bwMode="auto">
                  <a:xfrm>
                    <a:off x="4983" y="2595"/>
                    <a:ext cx="254"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19" name="Freeform 427"/>
                  <p:cNvSpPr>
                    <a:spLocks noChangeAspect="1" noEditPoints="1"/>
                  </p:cNvSpPr>
                  <p:nvPr/>
                </p:nvSpPr>
                <p:spPr bwMode="auto">
                  <a:xfrm>
                    <a:off x="4970" y="2587"/>
                    <a:ext cx="264"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617" name="Rectangle 428"/>
                <p:cNvSpPr>
                  <a:spLocks noChangeAspect="1" noChangeArrowheads="1"/>
                </p:cNvSpPr>
                <p:nvPr/>
              </p:nvSpPr>
              <p:spPr bwMode="auto">
                <a:xfrm>
                  <a:off x="5088" y="2626"/>
                  <a:ext cx="25"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grpSp>
          <p:sp>
            <p:nvSpPr>
              <p:cNvPr id="51362" name="Rectangle 429"/>
              <p:cNvSpPr>
                <a:spLocks noChangeAspect="1" noChangeArrowheads="1"/>
              </p:cNvSpPr>
              <p:nvPr/>
            </p:nvSpPr>
            <p:spPr bwMode="auto">
              <a:xfrm>
                <a:off x="4964" y="2826"/>
                <a:ext cx="337" cy="242"/>
              </a:xfrm>
              <a:prstGeom prst="rect">
                <a:avLst/>
              </a:prstGeom>
              <a:noFill/>
              <a:ln w="9525">
                <a:noFill/>
                <a:miter lim="800000"/>
                <a:headEnd/>
                <a:tailEnd/>
              </a:ln>
            </p:spPr>
            <p:txBody>
              <a:bodyPr/>
              <a:lstStyle/>
              <a:p>
                <a:pPr>
                  <a:defRPr/>
                </a:pPr>
                <a:endParaRPr lang="en-US" sz="2800">
                  <a:latin typeface="+mn-lt"/>
                </a:endParaRPr>
              </a:p>
            </p:txBody>
          </p:sp>
          <p:sp>
            <p:nvSpPr>
              <p:cNvPr id="51363" name="Rectangle 430"/>
              <p:cNvSpPr>
                <a:spLocks noChangeAspect="1" noChangeArrowheads="1"/>
              </p:cNvSpPr>
              <p:nvPr/>
            </p:nvSpPr>
            <p:spPr bwMode="auto">
              <a:xfrm>
                <a:off x="5024" y="2856"/>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51364" name="Rectangle 431"/>
              <p:cNvSpPr>
                <a:spLocks noChangeAspect="1" noChangeArrowheads="1"/>
              </p:cNvSpPr>
              <p:nvPr/>
            </p:nvSpPr>
            <p:spPr bwMode="auto">
              <a:xfrm>
                <a:off x="5019" y="2948"/>
                <a:ext cx="194" cy="103"/>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grpSp>
            <p:nvGrpSpPr>
              <p:cNvPr id="32932" name="Group 432"/>
              <p:cNvGrpSpPr>
                <a:grpSpLocks noChangeAspect="1"/>
              </p:cNvGrpSpPr>
              <p:nvPr/>
            </p:nvGrpSpPr>
            <p:grpSpPr bwMode="auto">
              <a:xfrm>
                <a:off x="4897" y="2429"/>
                <a:ext cx="431" cy="411"/>
                <a:chOff x="4897" y="2429"/>
                <a:chExt cx="431" cy="411"/>
              </a:xfrm>
            </p:grpSpPr>
            <p:sp>
              <p:nvSpPr>
                <p:cNvPr id="51612" name="Rectangle 433"/>
                <p:cNvSpPr>
                  <a:spLocks noChangeAspect="1" noChangeArrowheads="1"/>
                </p:cNvSpPr>
                <p:nvPr/>
              </p:nvSpPr>
              <p:spPr bwMode="auto">
                <a:xfrm>
                  <a:off x="4910"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13" name="Rectangle 434"/>
                <p:cNvSpPr>
                  <a:spLocks noChangeAspect="1" noChangeArrowheads="1"/>
                </p:cNvSpPr>
                <p:nvPr/>
              </p:nvSpPr>
              <p:spPr bwMode="auto">
                <a:xfrm>
                  <a:off x="4910"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14" name="Rectangle 435"/>
                <p:cNvSpPr>
                  <a:spLocks noChangeAspect="1" noChangeArrowheads="1"/>
                </p:cNvSpPr>
                <p:nvPr/>
              </p:nvSpPr>
              <p:spPr bwMode="auto">
                <a:xfrm>
                  <a:off x="4961" y="2465"/>
                  <a:ext cx="260" cy="103"/>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grpSp>
          <p:grpSp>
            <p:nvGrpSpPr>
              <p:cNvPr id="32933" name="Group 436"/>
              <p:cNvGrpSpPr>
                <a:grpSpLocks noChangeAspect="1"/>
              </p:cNvGrpSpPr>
              <p:nvPr/>
            </p:nvGrpSpPr>
            <p:grpSpPr bwMode="auto">
              <a:xfrm>
                <a:off x="4970" y="2583"/>
                <a:ext cx="277" cy="234"/>
                <a:chOff x="4970" y="2583"/>
                <a:chExt cx="277" cy="234"/>
              </a:xfrm>
            </p:grpSpPr>
            <p:sp>
              <p:nvSpPr>
                <p:cNvPr id="51610" name="Freeform 437"/>
                <p:cNvSpPr>
                  <a:spLocks noChangeAspect="1"/>
                </p:cNvSpPr>
                <p:nvPr/>
              </p:nvSpPr>
              <p:spPr bwMode="auto">
                <a:xfrm>
                  <a:off x="4984" y="2595"/>
                  <a:ext cx="273"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11" name="Freeform 438"/>
                <p:cNvSpPr>
                  <a:spLocks noChangeAspect="1" noEditPoints="1"/>
                </p:cNvSpPr>
                <p:nvPr/>
              </p:nvSpPr>
              <p:spPr bwMode="auto">
                <a:xfrm>
                  <a:off x="4970" y="2587"/>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67" name="Rectangle 439"/>
              <p:cNvSpPr>
                <a:spLocks noChangeAspect="1" noChangeArrowheads="1"/>
              </p:cNvSpPr>
              <p:nvPr/>
            </p:nvSpPr>
            <p:spPr bwMode="auto">
              <a:xfrm>
                <a:off x="5089" y="2626"/>
                <a:ext cx="26"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68" name="Rectangle 440"/>
              <p:cNvSpPr>
                <a:spLocks noChangeAspect="1" noChangeArrowheads="1"/>
              </p:cNvSpPr>
              <p:nvPr/>
            </p:nvSpPr>
            <p:spPr bwMode="auto">
              <a:xfrm>
                <a:off x="4904" y="2429"/>
                <a:ext cx="424"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69" name="Rectangle 441"/>
              <p:cNvSpPr>
                <a:spLocks noChangeAspect="1" noChangeArrowheads="1"/>
              </p:cNvSpPr>
              <p:nvPr/>
            </p:nvSpPr>
            <p:spPr bwMode="auto">
              <a:xfrm>
                <a:off x="4904" y="2429"/>
                <a:ext cx="424"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70" name="Rectangle 442"/>
              <p:cNvSpPr>
                <a:spLocks noChangeAspect="1" noChangeArrowheads="1"/>
              </p:cNvSpPr>
              <p:nvPr/>
            </p:nvSpPr>
            <p:spPr bwMode="auto">
              <a:xfrm>
                <a:off x="4962" y="2465"/>
                <a:ext cx="260" cy="103"/>
              </a:xfrm>
              <a:prstGeom prst="rect">
                <a:avLst/>
              </a:prstGeom>
              <a:noFill/>
              <a:ln w="9525">
                <a:noFill/>
                <a:miter lim="800000"/>
                <a:headEnd/>
                <a:tailEnd/>
              </a:ln>
            </p:spPr>
            <p:txBody>
              <a:bodyPr wrap="none" lIns="0" tIns="0" rIns="0" bIns="0">
                <a:spAutoFit/>
              </a:bodyPr>
              <a:lstStyle/>
              <a:p>
                <a:pPr>
                  <a:defRPr/>
                </a:pPr>
                <a:r>
                  <a:rPr lang="de-DE" sz="900" b="1">
                    <a:latin typeface="+mn-lt"/>
                  </a:rPr>
                  <a:t>Versand</a:t>
                </a:r>
              </a:p>
            </p:txBody>
          </p:sp>
          <p:sp>
            <p:nvSpPr>
              <p:cNvPr id="51371" name="Rectangle 443"/>
              <p:cNvSpPr>
                <a:spLocks noChangeAspect="1" noChangeArrowheads="1"/>
              </p:cNvSpPr>
              <p:nvPr/>
            </p:nvSpPr>
            <p:spPr bwMode="auto">
              <a:xfrm>
                <a:off x="4904" y="2429"/>
                <a:ext cx="424"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72" name="Rectangle 444"/>
              <p:cNvSpPr>
                <a:spLocks noChangeAspect="1" noChangeArrowheads="1"/>
              </p:cNvSpPr>
              <p:nvPr/>
            </p:nvSpPr>
            <p:spPr bwMode="auto">
              <a:xfrm>
                <a:off x="4904" y="2429"/>
                <a:ext cx="424"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73" name="Rectangle 445"/>
              <p:cNvSpPr>
                <a:spLocks noChangeAspect="1" noChangeArrowheads="1"/>
              </p:cNvSpPr>
              <p:nvPr/>
            </p:nvSpPr>
            <p:spPr bwMode="auto">
              <a:xfrm>
                <a:off x="4962" y="2465"/>
                <a:ext cx="268" cy="103"/>
              </a:xfrm>
              <a:prstGeom prst="rect">
                <a:avLst/>
              </a:prstGeom>
              <a:noFill/>
              <a:ln w="9525">
                <a:noFill/>
                <a:miter lim="800000"/>
                <a:headEnd/>
                <a:tailEnd/>
              </a:ln>
            </p:spPr>
            <p:txBody>
              <a:bodyPr wrap="none" lIns="0" tIns="0" rIns="0" bIns="0">
                <a:spAutoFit/>
              </a:bodyPr>
              <a:lstStyle/>
              <a:p>
                <a:pPr>
                  <a:defRPr/>
                </a:pPr>
                <a:r>
                  <a:rPr lang="de-DE" sz="900" b="1">
                    <a:latin typeface="+mn-lt"/>
                  </a:rPr>
                  <a:t>shipping</a:t>
                </a:r>
              </a:p>
            </p:txBody>
          </p:sp>
          <p:grpSp>
            <p:nvGrpSpPr>
              <p:cNvPr id="32941" name="Group 446"/>
              <p:cNvGrpSpPr>
                <a:grpSpLocks noChangeAspect="1"/>
              </p:cNvGrpSpPr>
              <p:nvPr/>
            </p:nvGrpSpPr>
            <p:grpSpPr bwMode="auto">
              <a:xfrm>
                <a:off x="4970" y="2583"/>
                <a:ext cx="277" cy="234"/>
                <a:chOff x="4970" y="2583"/>
                <a:chExt cx="277" cy="234"/>
              </a:xfrm>
            </p:grpSpPr>
            <p:sp>
              <p:nvSpPr>
                <p:cNvPr id="51608" name="Freeform 447"/>
                <p:cNvSpPr>
                  <a:spLocks noChangeAspect="1"/>
                </p:cNvSpPr>
                <p:nvPr/>
              </p:nvSpPr>
              <p:spPr bwMode="auto">
                <a:xfrm>
                  <a:off x="4984" y="2595"/>
                  <a:ext cx="273"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9" y="0"/>
                      </a:moveTo>
                      <a:lnTo>
                        <a:pt x="0" y="434"/>
                      </a:lnTo>
                      <a:lnTo>
                        <a:pt x="517" y="434"/>
                      </a:lnTo>
                      <a:lnTo>
                        <a:pt x="259" y="0"/>
                      </a:lnTo>
                      <a:close/>
                    </a:path>
                  </a:pathLst>
                </a:custGeom>
                <a:solidFill>
                  <a:srgbClr val="FFFFFF"/>
                </a:solidFill>
                <a:ln w="9525">
                  <a:noFill/>
                  <a:round/>
                  <a:headEnd/>
                  <a:tailEnd/>
                </a:ln>
              </p:spPr>
              <p:txBody>
                <a:bodyPr/>
                <a:lstStyle/>
                <a:p>
                  <a:pPr>
                    <a:defRPr/>
                  </a:pPr>
                  <a:endParaRPr lang="en-US" sz="2800">
                    <a:latin typeface="+mn-lt"/>
                  </a:endParaRPr>
                </a:p>
              </p:txBody>
            </p:sp>
            <p:sp>
              <p:nvSpPr>
                <p:cNvPr id="51609" name="Freeform 448"/>
                <p:cNvSpPr>
                  <a:spLocks noChangeAspect="1" noEditPoints="1"/>
                </p:cNvSpPr>
                <p:nvPr/>
              </p:nvSpPr>
              <p:spPr bwMode="auto">
                <a:xfrm>
                  <a:off x="4970" y="2587"/>
                  <a:ext cx="277" cy="234"/>
                </a:xfrm>
                <a:custGeom>
                  <a:avLst/>
                  <a:gdLst>
                    <a:gd name="T0" fmla="*/ 0 w 555"/>
                    <a:gd name="T1" fmla="*/ 0 h 469"/>
                    <a:gd name="T2" fmla="*/ 0 w 555"/>
                    <a:gd name="T3" fmla="*/ 0 h 469"/>
                    <a:gd name="T4" fmla="*/ 0 w 555"/>
                    <a:gd name="T5" fmla="*/ 0 h 469"/>
                    <a:gd name="T6" fmla="*/ 0 w 555"/>
                    <a:gd name="T7" fmla="*/ 0 h 469"/>
                    <a:gd name="T8" fmla="*/ 0 w 555"/>
                    <a:gd name="T9" fmla="*/ 0 h 469"/>
                    <a:gd name="T10" fmla="*/ 0 w 555"/>
                    <a:gd name="T11" fmla="*/ 0 h 469"/>
                    <a:gd name="T12" fmla="*/ 0 w 555"/>
                    <a:gd name="T13" fmla="*/ 0 h 469"/>
                    <a:gd name="T14" fmla="*/ 0 w 555"/>
                    <a:gd name="T15" fmla="*/ 0 h 469"/>
                    <a:gd name="T16" fmla="*/ 0 w 555"/>
                    <a:gd name="T17" fmla="*/ 0 h 469"/>
                    <a:gd name="T18" fmla="*/ 0 w 555"/>
                    <a:gd name="T19" fmla="*/ 0 h 469"/>
                    <a:gd name="T20" fmla="*/ 0 w 555"/>
                    <a:gd name="T21" fmla="*/ 0 h 469"/>
                    <a:gd name="T22" fmla="*/ 0 w 555"/>
                    <a:gd name="T23" fmla="*/ 0 h 469"/>
                    <a:gd name="T24" fmla="*/ 0 w 555"/>
                    <a:gd name="T25" fmla="*/ 0 h 469"/>
                    <a:gd name="T26" fmla="*/ 0 w 555"/>
                    <a:gd name="T27" fmla="*/ 0 h 469"/>
                    <a:gd name="T28" fmla="*/ 0 w 555"/>
                    <a:gd name="T29" fmla="*/ 0 h 469"/>
                    <a:gd name="T30" fmla="*/ 0 w 555"/>
                    <a:gd name="T31" fmla="*/ 0 h 469"/>
                    <a:gd name="T32" fmla="*/ 0 w 555"/>
                    <a:gd name="T33" fmla="*/ 0 h 469"/>
                    <a:gd name="T34" fmla="*/ 0 w 555"/>
                    <a:gd name="T35" fmla="*/ 0 h 469"/>
                    <a:gd name="T36" fmla="*/ 0 w 555"/>
                    <a:gd name="T37" fmla="*/ 0 h 469"/>
                    <a:gd name="T38" fmla="*/ 0 w 555"/>
                    <a:gd name="T39" fmla="*/ 0 h 4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9"/>
                    <a:gd name="T62" fmla="*/ 555 w 555"/>
                    <a:gd name="T63" fmla="*/ 469 h 4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9">
                      <a:moveTo>
                        <a:pt x="12" y="449"/>
                      </a:moveTo>
                      <a:lnTo>
                        <a:pt x="0" y="469"/>
                      </a:lnTo>
                      <a:lnTo>
                        <a:pt x="19" y="469"/>
                      </a:lnTo>
                      <a:lnTo>
                        <a:pt x="536" y="469"/>
                      </a:lnTo>
                      <a:lnTo>
                        <a:pt x="555" y="469"/>
                      </a:lnTo>
                      <a:lnTo>
                        <a:pt x="545" y="449"/>
                      </a:lnTo>
                      <a:lnTo>
                        <a:pt x="287" y="16"/>
                      </a:lnTo>
                      <a:lnTo>
                        <a:pt x="278" y="0"/>
                      </a:lnTo>
                      <a:lnTo>
                        <a:pt x="270" y="16"/>
                      </a:lnTo>
                      <a:lnTo>
                        <a:pt x="12" y="449"/>
                      </a:lnTo>
                      <a:close/>
                      <a:moveTo>
                        <a:pt x="287" y="31"/>
                      </a:moveTo>
                      <a:lnTo>
                        <a:pt x="278" y="23"/>
                      </a:lnTo>
                      <a:lnTo>
                        <a:pt x="270" y="31"/>
                      </a:lnTo>
                      <a:lnTo>
                        <a:pt x="528" y="465"/>
                      </a:lnTo>
                      <a:lnTo>
                        <a:pt x="536" y="457"/>
                      </a:lnTo>
                      <a:lnTo>
                        <a:pt x="536" y="446"/>
                      </a:lnTo>
                      <a:lnTo>
                        <a:pt x="19" y="446"/>
                      </a:lnTo>
                      <a:lnTo>
                        <a:pt x="19" y="457"/>
                      </a:lnTo>
                      <a:lnTo>
                        <a:pt x="29" y="465"/>
                      </a:lnTo>
                      <a:lnTo>
                        <a:pt x="287" y="31"/>
                      </a:lnTo>
                      <a:close/>
                    </a:path>
                  </a:pathLst>
                </a:custGeom>
                <a:solidFill>
                  <a:srgbClr val="000000"/>
                </a:solidFill>
                <a:ln w="9525">
                  <a:noFill/>
                  <a:round/>
                  <a:headEnd/>
                  <a:tailEnd/>
                </a:ln>
              </p:spPr>
              <p:txBody>
                <a:bodyPr/>
                <a:lstStyle/>
                <a:p>
                  <a:pPr>
                    <a:defRPr/>
                  </a:pPr>
                  <a:endParaRPr lang="en-US" sz="2800">
                    <a:latin typeface="+mn-lt"/>
                  </a:endParaRPr>
                </a:p>
              </p:txBody>
            </p:sp>
          </p:grpSp>
          <p:sp>
            <p:nvSpPr>
              <p:cNvPr id="51375" name="Rectangle 449"/>
              <p:cNvSpPr>
                <a:spLocks noChangeAspect="1" noChangeArrowheads="1"/>
              </p:cNvSpPr>
              <p:nvPr/>
            </p:nvSpPr>
            <p:spPr bwMode="auto">
              <a:xfrm>
                <a:off x="5089" y="2626"/>
                <a:ext cx="26" cy="103"/>
              </a:xfrm>
              <a:prstGeom prst="rect">
                <a:avLst/>
              </a:prstGeom>
              <a:noFill/>
              <a:ln w="9525">
                <a:noFill/>
                <a:miter lim="800000"/>
                <a:headEnd/>
                <a:tailEnd/>
              </a:ln>
            </p:spPr>
            <p:txBody>
              <a:bodyPr wrap="none" lIns="0" tIns="0" rIns="0" bIns="0">
                <a:spAutoFit/>
              </a:bodyPr>
              <a:lstStyle/>
              <a:p>
                <a:pPr>
                  <a:defRPr/>
                </a:pPr>
                <a:r>
                  <a:rPr lang="de-DE" sz="900" b="1">
                    <a:latin typeface="+mn-lt"/>
                  </a:rPr>
                  <a:t>I</a:t>
                </a:r>
              </a:p>
            </p:txBody>
          </p:sp>
          <p:sp>
            <p:nvSpPr>
              <p:cNvPr id="51376" name="Rectangle 450"/>
              <p:cNvSpPr>
                <a:spLocks noChangeAspect="1" noChangeArrowheads="1"/>
              </p:cNvSpPr>
              <p:nvPr/>
            </p:nvSpPr>
            <p:spPr bwMode="auto">
              <a:xfrm>
                <a:off x="4964" y="2826"/>
                <a:ext cx="337" cy="242"/>
              </a:xfrm>
              <a:prstGeom prst="rect">
                <a:avLst/>
              </a:prstGeom>
              <a:noFill/>
              <a:ln w="9525">
                <a:noFill/>
                <a:miter lim="800000"/>
                <a:headEnd/>
                <a:tailEnd/>
              </a:ln>
            </p:spPr>
            <p:txBody>
              <a:bodyPr/>
              <a:lstStyle/>
              <a:p>
                <a:pPr>
                  <a:defRPr/>
                </a:pPr>
                <a:endParaRPr lang="en-US" sz="2800">
                  <a:latin typeface="+mn-lt"/>
                </a:endParaRPr>
              </a:p>
            </p:txBody>
          </p:sp>
          <p:sp>
            <p:nvSpPr>
              <p:cNvPr id="51377" name="Rectangle 451"/>
              <p:cNvSpPr>
                <a:spLocks noChangeAspect="1" noChangeArrowheads="1"/>
              </p:cNvSpPr>
              <p:nvPr/>
            </p:nvSpPr>
            <p:spPr bwMode="auto">
              <a:xfrm>
                <a:off x="5024" y="2856"/>
                <a:ext cx="183" cy="103"/>
              </a:xfrm>
              <a:prstGeom prst="rect">
                <a:avLst/>
              </a:prstGeom>
              <a:noFill/>
              <a:ln w="9525">
                <a:noFill/>
                <a:miter lim="800000"/>
                <a:headEnd/>
                <a:tailEnd/>
              </a:ln>
            </p:spPr>
            <p:txBody>
              <a:bodyPr wrap="none" lIns="0" tIns="0" rIns="0" bIns="0">
                <a:spAutoFit/>
              </a:bodyPr>
              <a:lstStyle/>
              <a:p>
                <a:pPr>
                  <a:defRPr/>
                </a:pPr>
                <a:r>
                  <a:rPr lang="de-DE" sz="900" b="1">
                    <a:latin typeface="+mn-lt"/>
                  </a:rPr>
                  <a:t>2700L</a:t>
                </a:r>
              </a:p>
            </p:txBody>
          </p:sp>
          <p:sp>
            <p:nvSpPr>
              <p:cNvPr id="51378" name="Rectangle 452"/>
              <p:cNvSpPr>
                <a:spLocks noChangeAspect="1" noChangeArrowheads="1"/>
              </p:cNvSpPr>
              <p:nvPr/>
            </p:nvSpPr>
            <p:spPr bwMode="auto">
              <a:xfrm>
                <a:off x="5019" y="2948"/>
                <a:ext cx="194" cy="103"/>
              </a:xfrm>
              <a:prstGeom prst="rect">
                <a:avLst/>
              </a:prstGeom>
              <a:noFill/>
              <a:ln w="9525">
                <a:noFill/>
                <a:miter lim="800000"/>
                <a:headEnd/>
                <a:tailEnd/>
              </a:ln>
            </p:spPr>
            <p:txBody>
              <a:bodyPr wrap="none" lIns="0" tIns="0" rIns="0" bIns="0">
                <a:spAutoFit/>
              </a:bodyPr>
              <a:lstStyle/>
              <a:p>
                <a:pPr>
                  <a:defRPr/>
                </a:pPr>
                <a:r>
                  <a:rPr lang="de-DE" sz="900" b="1">
                    <a:latin typeface="+mn-lt"/>
                  </a:rPr>
                  <a:t>1440R</a:t>
                </a:r>
              </a:p>
            </p:txBody>
          </p:sp>
          <p:sp>
            <p:nvSpPr>
              <p:cNvPr id="51379" name="Rectangle 453"/>
              <p:cNvSpPr>
                <a:spLocks noChangeAspect="1" noChangeArrowheads="1"/>
              </p:cNvSpPr>
              <p:nvPr/>
            </p:nvSpPr>
            <p:spPr bwMode="auto">
              <a:xfrm>
                <a:off x="1811"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80" name="Rectangle 454"/>
              <p:cNvSpPr>
                <a:spLocks noChangeAspect="1" noChangeArrowheads="1"/>
              </p:cNvSpPr>
              <p:nvPr/>
            </p:nvSpPr>
            <p:spPr bwMode="auto">
              <a:xfrm>
                <a:off x="1884" y="2990"/>
                <a:ext cx="266" cy="103"/>
              </a:xfrm>
              <a:prstGeom prst="rect">
                <a:avLst/>
              </a:prstGeom>
              <a:noFill/>
              <a:ln w="9525">
                <a:noFill/>
                <a:miter lim="800000"/>
                <a:headEnd/>
                <a:tailEnd/>
              </a:ln>
            </p:spPr>
            <p:txBody>
              <a:bodyPr wrap="none" lIns="0" tIns="0" rIns="0" bIns="0">
                <a:spAutoFit/>
              </a:bodyPr>
              <a:lstStyle/>
              <a:p>
                <a:pPr>
                  <a:defRPr/>
                </a:pPr>
                <a:r>
                  <a:rPr lang="de-DE" sz="900">
                    <a:latin typeface="+mn-lt"/>
                  </a:rPr>
                  <a:t>Z/T: 39 S</a:t>
                </a:r>
                <a:endParaRPr lang="de-DE" sz="900" b="1">
                  <a:latin typeface="+mn-lt"/>
                </a:endParaRPr>
              </a:p>
            </p:txBody>
          </p:sp>
          <p:sp>
            <p:nvSpPr>
              <p:cNvPr id="51381" name="Rectangle 455"/>
              <p:cNvSpPr>
                <a:spLocks noChangeAspect="1" noChangeArrowheads="1"/>
              </p:cNvSpPr>
              <p:nvPr/>
            </p:nvSpPr>
            <p:spPr bwMode="auto">
              <a:xfrm>
                <a:off x="1811" y="3113"/>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82" name="Rectangle 456"/>
              <p:cNvSpPr>
                <a:spLocks noChangeAspect="1" noChangeArrowheads="1"/>
              </p:cNvSpPr>
              <p:nvPr/>
            </p:nvSpPr>
            <p:spPr bwMode="auto">
              <a:xfrm>
                <a:off x="1839" y="3159"/>
                <a:ext cx="378" cy="103"/>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51383" name="Rectangle 457"/>
              <p:cNvSpPr>
                <a:spLocks noChangeAspect="1" noChangeArrowheads="1"/>
              </p:cNvSpPr>
              <p:nvPr/>
            </p:nvSpPr>
            <p:spPr bwMode="auto">
              <a:xfrm>
                <a:off x="1811"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84" name="Rectangle 458"/>
              <p:cNvSpPr>
                <a:spLocks noChangeAspect="1" noChangeArrowheads="1"/>
              </p:cNvSpPr>
              <p:nvPr/>
            </p:nvSpPr>
            <p:spPr bwMode="auto">
              <a:xfrm>
                <a:off x="1886" y="3327"/>
                <a:ext cx="263"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385" name="Rectangle 459"/>
              <p:cNvSpPr>
                <a:spLocks noChangeAspect="1" noChangeArrowheads="1"/>
              </p:cNvSpPr>
              <p:nvPr/>
            </p:nvSpPr>
            <p:spPr bwMode="auto">
              <a:xfrm>
                <a:off x="1811" y="3448"/>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86" name="Rectangle 460"/>
              <p:cNvSpPr>
                <a:spLocks noChangeAspect="1" noChangeArrowheads="1"/>
              </p:cNvSpPr>
              <p:nvPr/>
            </p:nvSpPr>
            <p:spPr bwMode="auto">
              <a:xfrm>
                <a:off x="1860" y="3496"/>
                <a:ext cx="316" cy="102"/>
              </a:xfrm>
              <a:prstGeom prst="rect">
                <a:avLst/>
              </a:prstGeom>
              <a:noFill/>
              <a:ln w="9525">
                <a:noFill/>
                <a:miter lim="800000"/>
                <a:headEnd/>
                <a:tailEnd/>
              </a:ln>
            </p:spPr>
            <p:txBody>
              <a:bodyPr wrap="none" lIns="0" tIns="0" rIns="0" bIns="0">
                <a:spAutoFit/>
              </a:bodyPr>
              <a:lstStyle/>
              <a:p>
                <a:pPr>
                  <a:defRPr/>
                </a:pPr>
                <a:r>
                  <a:rPr lang="de-DE" sz="900">
                    <a:latin typeface="+mn-lt"/>
                  </a:rPr>
                  <a:t>Q: 0,8 % A</a:t>
                </a:r>
                <a:endParaRPr lang="de-DE" sz="900" b="1">
                  <a:latin typeface="+mn-lt"/>
                </a:endParaRPr>
              </a:p>
            </p:txBody>
          </p:sp>
          <p:sp>
            <p:nvSpPr>
              <p:cNvPr id="51387" name="Rectangle 461"/>
              <p:cNvSpPr>
                <a:spLocks noChangeAspect="1" noChangeArrowheads="1"/>
              </p:cNvSpPr>
              <p:nvPr/>
            </p:nvSpPr>
            <p:spPr bwMode="auto">
              <a:xfrm>
                <a:off x="1811" y="3617"/>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88" name="Rectangle 462"/>
              <p:cNvSpPr>
                <a:spLocks noChangeAspect="1" noChangeArrowheads="1"/>
              </p:cNvSpPr>
              <p:nvPr/>
            </p:nvSpPr>
            <p:spPr bwMode="auto">
              <a:xfrm>
                <a:off x="1831" y="3663"/>
                <a:ext cx="398"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2956" name="Group 463"/>
              <p:cNvGrpSpPr>
                <a:grpSpLocks noChangeAspect="1"/>
              </p:cNvGrpSpPr>
              <p:nvPr/>
            </p:nvGrpSpPr>
            <p:grpSpPr bwMode="auto">
              <a:xfrm>
                <a:off x="1810" y="2429"/>
                <a:ext cx="432" cy="411"/>
                <a:chOff x="1810" y="2429"/>
                <a:chExt cx="432" cy="411"/>
              </a:xfrm>
            </p:grpSpPr>
            <p:grpSp>
              <p:nvGrpSpPr>
                <p:cNvPr id="33167" name="Group 464"/>
                <p:cNvGrpSpPr>
                  <a:grpSpLocks noChangeAspect="1"/>
                </p:cNvGrpSpPr>
                <p:nvPr/>
              </p:nvGrpSpPr>
              <p:grpSpPr bwMode="auto">
                <a:xfrm>
                  <a:off x="1810" y="2429"/>
                  <a:ext cx="432" cy="411"/>
                  <a:chOff x="1810" y="2429"/>
                  <a:chExt cx="432" cy="411"/>
                </a:xfrm>
              </p:grpSpPr>
              <p:sp>
                <p:nvSpPr>
                  <p:cNvPr id="51605" name="Rectangle 465"/>
                  <p:cNvSpPr>
                    <a:spLocks noChangeAspect="1" noChangeArrowheads="1"/>
                  </p:cNvSpPr>
                  <p:nvPr/>
                </p:nvSpPr>
                <p:spPr bwMode="auto">
                  <a:xfrm>
                    <a:off x="1810" y="2429"/>
                    <a:ext cx="432"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06" name="Rectangle 466"/>
                  <p:cNvSpPr>
                    <a:spLocks noChangeAspect="1" noChangeArrowheads="1"/>
                  </p:cNvSpPr>
                  <p:nvPr/>
                </p:nvSpPr>
                <p:spPr bwMode="auto">
                  <a:xfrm>
                    <a:off x="1810" y="2429"/>
                    <a:ext cx="432"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607" name="Rectangle 467"/>
                  <p:cNvSpPr>
                    <a:spLocks noChangeAspect="1" noChangeArrowheads="1"/>
                  </p:cNvSpPr>
                  <p:nvPr/>
                </p:nvSpPr>
                <p:spPr bwMode="auto">
                  <a:xfrm>
                    <a:off x="1846" y="2464"/>
                    <a:ext cx="342" cy="101"/>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3168" name="Group 468"/>
                <p:cNvGrpSpPr>
                  <a:grpSpLocks noChangeAspect="1"/>
                </p:cNvGrpSpPr>
                <p:nvPr/>
              </p:nvGrpSpPr>
              <p:grpSpPr bwMode="auto">
                <a:xfrm>
                  <a:off x="1845" y="2662"/>
                  <a:ext cx="132" cy="117"/>
                  <a:chOff x="1845" y="2662"/>
                  <a:chExt cx="132" cy="117"/>
                </a:xfrm>
              </p:grpSpPr>
              <p:sp>
                <p:nvSpPr>
                  <p:cNvPr id="51602" name="Oval 469"/>
                  <p:cNvSpPr>
                    <a:spLocks noChangeAspect="1" noChangeArrowheads="1"/>
                  </p:cNvSpPr>
                  <p:nvPr/>
                </p:nvSpPr>
                <p:spPr bwMode="auto">
                  <a:xfrm>
                    <a:off x="1862"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603" name="Rectangle 470"/>
                  <p:cNvSpPr>
                    <a:spLocks noChangeAspect="1" noChangeArrowheads="1"/>
                  </p:cNvSpPr>
                  <p:nvPr/>
                </p:nvSpPr>
                <p:spPr bwMode="auto">
                  <a:xfrm>
                    <a:off x="1845"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604" name="Oval 471"/>
                  <p:cNvSpPr>
                    <a:spLocks noChangeAspect="1" noChangeArrowheads="1"/>
                  </p:cNvSpPr>
                  <p:nvPr/>
                </p:nvSpPr>
                <p:spPr bwMode="auto">
                  <a:xfrm>
                    <a:off x="1885"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390" name="Rectangle 472"/>
              <p:cNvSpPr>
                <a:spLocks noChangeAspect="1" noChangeArrowheads="1"/>
              </p:cNvSpPr>
              <p:nvPr/>
            </p:nvSpPr>
            <p:spPr bwMode="auto">
              <a:xfrm>
                <a:off x="2020"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391" name="Rectangle 473"/>
              <p:cNvSpPr>
                <a:spLocks noChangeAspect="1" noChangeArrowheads="1"/>
              </p:cNvSpPr>
              <p:nvPr/>
            </p:nvSpPr>
            <p:spPr bwMode="auto">
              <a:xfrm>
                <a:off x="2020"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392" name="Rectangle 474"/>
              <p:cNvSpPr>
                <a:spLocks noChangeAspect="1" noChangeArrowheads="1"/>
              </p:cNvSpPr>
              <p:nvPr/>
            </p:nvSpPr>
            <p:spPr bwMode="auto">
              <a:xfrm>
                <a:off x="1809" y="3784"/>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93" name="Rectangle 475"/>
              <p:cNvSpPr>
                <a:spLocks noChangeAspect="1" noChangeArrowheads="1"/>
              </p:cNvSpPr>
              <p:nvPr/>
            </p:nvSpPr>
            <p:spPr bwMode="auto">
              <a:xfrm>
                <a:off x="1825"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394" name="Rectangle 476"/>
              <p:cNvSpPr>
                <a:spLocks noChangeAspect="1" noChangeArrowheads="1"/>
              </p:cNvSpPr>
              <p:nvPr/>
            </p:nvSpPr>
            <p:spPr bwMode="auto">
              <a:xfrm>
                <a:off x="1811"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95" name="Rectangle 477"/>
              <p:cNvSpPr>
                <a:spLocks noChangeAspect="1" noChangeArrowheads="1"/>
              </p:cNvSpPr>
              <p:nvPr/>
            </p:nvSpPr>
            <p:spPr bwMode="auto">
              <a:xfrm>
                <a:off x="1884" y="2990"/>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C/T: 39 s</a:t>
                </a:r>
                <a:endParaRPr lang="de-DE" sz="900" b="1">
                  <a:latin typeface="+mn-lt"/>
                </a:endParaRPr>
              </a:p>
            </p:txBody>
          </p:sp>
          <p:sp>
            <p:nvSpPr>
              <p:cNvPr id="51396" name="Rectangle 478"/>
              <p:cNvSpPr>
                <a:spLocks noChangeAspect="1" noChangeArrowheads="1"/>
              </p:cNvSpPr>
              <p:nvPr/>
            </p:nvSpPr>
            <p:spPr bwMode="auto">
              <a:xfrm>
                <a:off x="1811" y="3113"/>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97" name="Rectangle 479"/>
              <p:cNvSpPr>
                <a:spLocks noChangeAspect="1" noChangeArrowheads="1"/>
              </p:cNvSpPr>
              <p:nvPr/>
            </p:nvSpPr>
            <p:spPr bwMode="auto">
              <a:xfrm>
                <a:off x="1839" y="3159"/>
                <a:ext cx="390" cy="103"/>
              </a:xfrm>
              <a:prstGeom prst="rect">
                <a:avLst/>
              </a:prstGeom>
              <a:noFill/>
              <a:ln w="9525">
                <a:noFill/>
                <a:miter lim="800000"/>
                <a:headEnd/>
                <a:tailEnd/>
              </a:ln>
            </p:spPr>
            <p:txBody>
              <a:bodyPr wrap="none" lIns="0" tIns="0" rIns="0" bIns="0">
                <a:spAutoFit/>
              </a:bodyPr>
              <a:lstStyle/>
              <a:p>
                <a:pPr>
                  <a:defRPr/>
                </a:pPr>
                <a:r>
                  <a:rPr lang="de-DE" sz="900">
                    <a:latin typeface="+mn-lt"/>
                  </a:rPr>
                  <a:t>C/O: 10 min.</a:t>
                </a:r>
                <a:endParaRPr lang="de-DE" sz="900" b="1">
                  <a:latin typeface="+mn-lt"/>
                </a:endParaRPr>
              </a:p>
            </p:txBody>
          </p:sp>
          <p:sp>
            <p:nvSpPr>
              <p:cNvPr id="51398" name="Rectangle 480"/>
              <p:cNvSpPr>
                <a:spLocks noChangeAspect="1" noChangeArrowheads="1"/>
              </p:cNvSpPr>
              <p:nvPr/>
            </p:nvSpPr>
            <p:spPr bwMode="auto">
              <a:xfrm>
                <a:off x="1811"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399" name="Rectangle 481"/>
              <p:cNvSpPr>
                <a:spLocks noChangeAspect="1" noChangeArrowheads="1"/>
              </p:cNvSpPr>
              <p:nvPr/>
            </p:nvSpPr>
            <p:spPr bwMode="auto">
              <a:xfrm>
                <a:off x="1886" y="3327"/>
                <a:ext cx="316" cy="103"/>
              </a:xfrm>
              <a:prstGeom prst="rect">
                <a:avLst/>
              </a:prstGeom>
              <a:noFill/>
              <a:ln w="9525">
                <a:noFill/>
                <a:miter lim="800000"/>
                <a:headEnd/>
                <a:tailEnd/>
              </a:ln>
            </p:spPr>
            <p:txBody>
              <a:bodyPr wrap="none" lIns="0" tIns="0" rIns="0" bIns="0">
                <a:spAutoFit/>
              </a:bodyPr>
              <a:lstStyle/>
              <a:p>
                <a:pPr>
                  <a:defRPr/>
                </a:pPr>
                <a:r>
                  <a:rPr lang="de-DE" sz="900">
                    <a:latin typeface="+mn-lt"/>
                  </a:rPr>
                  <a:t>FTY.: 90 %</a:t>
                </a:r>
                <a:endParaRPr lang="de-DE" sz="900" b="1">
                  <a:latin typeface="+mn-lt"/>
                </a:endParaRPr>
              </a:p>
            </p:txBody>
          </p:sp>
          <p:sp>
            <p:nvSpPr>
              <p:cNvPr id="51400" name="Rectangle 482"/>
              <p:cNvSpPr>
                <a:spLocks noChangeAspect="1" noChangeArrowheads="1"/>
              </p:cNvSpPr>
              <p:nvPr/>
            </p:nvSpPr>
            <p:spPr bwMode="auto">
              <a:xfrm>
                <a:off x="1811" y="3448"/>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01" name="Rectangle 483"/>
              <p:cNvSpPr>
                <a:spLocks noChangeAspect="1" noChangeArrowheads="1"/>
              </p:cNvSpPr>
              <p:nvPr/>
            </p:nvSpPr>
            <p:spPr bwMode="auto">
              <a:xfrm>
                <a:off x="1860" y="3496"/>
                <a:ext cx="316" cy="102"/>
              </a:xfrm>
              <a:prstGeom prst="rect">
                <a:avLst/>
              </a:prstGeom>
              <a:noFill/>
              <a:ln w="9525">
                <a:noFill/>
                <a:miter lim="800000"/>
                <a:headEnd/>
                <a:tailEnd/>
              </a:ln>
            </p:spPr>
            <p:txBody>
              <a:bodyPr wrap="none" lIns="0" tIns="0" rIns="0" bIns="0">
                <a:spAutoFit/>
              </a:bodyPr>
              <a:lstStyle/>
              <a:p>
                <a:pPr>
                  <a:defRPr/>
                </a:pPr>
                <a:r>
                  <a:rPr lang="de-DE" sz="900">
                    <a:latin typeface="+mn-lt"/>
                  </a:rPr>
                  <a:t>Q: 0,8 % A</a:t>
                </a:r>
                <a:endParaRPr lang="de-DE" sz="900" b="1">
                  <a:latin typeface="+mn-lt"/>
                </a:endParaRPr>
              </a:p>
            </p:txBody>
          </p:sp>
          <p:sp>
            <p:nvSpPr>
              <p:cNvPr id="51402" name="Rectangle 484"/>
              <p:cNvSpPr>
                <a:spLocks noChangeAspect="1" noChangeArrowheads="1"/>
              </p:cNvSpPr>
              <p:nvPr/>
            </p:nvSpPr>
            <p:spPr bwMode="auto">
              <a:xfrm>
                <a:off x="1811" y="3617"/>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03" name="Rectangle 485"/>
              <p:cNvSpPr>
                <a:spLocks noChangeAspect="1" noChangeArrowheads="1"/>
              </p:cNvSpPr>
              <p:nvPr/>
            </p:nvSpPr>
            <p:spPr bwMode="auto">
              <a:xfrm>
                <a:off x="1831" y="3663"/>
                <a:ext cx="424" cy="103"/>
              </a:xfrm>
              <a:prstGeom prst="rect">
                <a:avLst/>
              </a:prstGeom>
              <a:noFill/>
              <a:ln w="9525">
                <a:noFill/>
                <a:miter lim="800000"/>
                <a:headEnd/>
                <a:tailEnd/>
              </a:ln>
            </p:spPr>
            <p:txBody>
              <a:bodyPr wrap="none" lIns="0" tIns="0" rIns="0" bIns="0">
                <a:spAutoFit/>
              </a:bodyPr>
              <a:lstStyle/>
              <a:p>
                <a:pPr>
                  <a:defRPr/>
                </a:pPr>
                <a:r>
                  <a:rPr lang="de-DE" sz="900">
                    <a:latin typeface="+mn-lt"/>
                  </a:rPr>
                  <a:t>WT/S:480min</a:t>
                </a:r>
                <a:endParaRPr lang="de-DE" sz="900" b="1">
                  <a:latin typeface="+mn-lt"/>
                </a:endParaRPr>
              </a:p>
            </p:txBody>
          </p:sp>
          <p:grpSp>
            <p:nvGrpSpPr>
              <p:cNvPr id="32971" name="Group 486"/>
              <p:cNvGrpSpPr>
                <a:grpSpLocks noChangeAspect="1"/>
              </p:cNvGrpSpPr>
              <p:nvPr/>
            </p:nvGrpSpPr>
            <p:grpSpPr bwMode="auto">
              <a:xfrm>
                <a:off x="1810" y="2429"/>
                <a:ext cx="432" cy="411"/>
                <a:chOff x="1810" y="2429"/>
                <a:chExt cx="432" cy="411"/>
              </a:xfrm>
            </p:grpSpPr>
            <p:sp>
              <p:nvSpPr>
                <p:cNvPr id="51597" name="Rectangle 487"/>
                <p:cNvSpPr>
                  <a:spLocks noChangeAspect="1" noChangeArrowheads="1"/>
                </p:cNvSpPr>
                <p:nvPr/>
              </p:nvSpPr>
              <p:spPr bwMode="auto">
                <a:xfrm>
                  <a:off x="1810" y="2429"/>
                  <a:ext cx="432"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98" name="Rectangle 488"/>
                <p:cNvSpPr>
                  <a:spLocks noChangeAspect="1" noChangeArrowheads="1"/>
                </p:cNvSpPr>
                <p:nvPr/>
              </p:nvSpPr>
              <p:spPr bwMode="auto">
                <a:xfrm>
                  <a:off x="1810" y="2429"/>
                  <a:ext cx="432"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99" name="Rectangle 489"/>
                <p:cNvSpPr>
                  <a:spLocks noChangeAspect="1" noChangeArrowheads="1"/>
                </p:cNvSpPr>
                <p:nvPr/>
              </p:nvSpPr>
              <p:spPr bwMode="auto">
                <a:xfrm>
                  <a:off x="1846" y="2464"/>
                  <a:ext cx="342" cy="101"/>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2972" name="Group 490"/>
              <p:cNvGrpSpPr>
                <a:grpSpLocks noChangeAspect="1"/>
              </p:cNvGrpSpPr>
              <p:nvPr/>
            </p:nvGrpSpPr>
            <p:grpSpPr bwMode="auto">
              <a:xfrm>
                <a:off x="1845" y="2662"/>
                <a:ext cx="132" cy="117"/>
                <a:chOff x="1845" y="2662"/>
                <a:chExt cx="132" cy="117"/>
              </a:xfrm>
            </p:grpSpPr>
            <p:sp>
              <p:nvSpPr>
                <p:cNvPr id="51594" name="Oval 491"/>
                <p:cNvSpPr>
                  <a:spLocks noChangeAspect="1" noChangeArrowheads="1"/>
                </p:cNvSpPr>
                <p:nvPr/>
              </p:nvSpPr>
              <p:spPr bwMode="auto">
                <a:xfrm>
                  <a:off x="1862"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95" name="Rectangle 492"/>
                <p:cNvSpPr>
                  <a:spLocks noChangeAspect="1" noChangeArrowheads="1"/>
                </p:cNvSpPr>
                <p:nvPr/>
              </p:nvSpPr>
              <p:spPr bwMode="auto">
                <a:xfrm>
                  <a:off x="1845"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96" name="Oval 493"/>
                <p:cNvSpPr>
                  <a:spLocks noChangeAspect="1" noChangeArrowheads="1"/>
                </p:cNvSpPr>
                <p:nvPr/>
              </p:nvSpPr>
              <p:spPr bwMode="auto">
                <a:xfrm>
                  <a:off x="1885"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51406" name="Rectangle 494"/>
              <p:cNvSpPr>
                <a:spLocks noChangeAspect="1" noChangeArrowheads="1"/>
              </p:cNvSpPr>
              <p:nvPr/>
            </p:nvSpPr>
            <p:spPr bwMode="auto">
              <a:xfrm>
                <a:off x="1810" y="2429"/>
                <a:ext cx="432"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07" name="Rectangle 495"/>
              <p:cNvSpPr>
                <a:spLocks noChangeAspect="1" noChangeArrowheads="1"/>
              </p:cNvSpPr>
              <p:nvPr/>
            </p:nvSpPr>
            <p:spPr bwMode="auto">
              <a:xfrm>
                <a:off x="1810" y="2429"/>
                <a:ext cx="432"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08" name="Rectangle 496"/>
              <p:cNvSpPr>
                <a:spLocks noChangeAspect="1" noChangeArrowheads="1"/>
              </p:cNvSpPr>
              <p:nvPr/>
            </p:nvSpPr>
            <p:spPr bwMode="auto">
              <a:xfrm>
                <a:off x="1846" y="2461"/>
                <a:ext cx="342" cy="10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sp>
            <p:nvSpPr>
              <p:cNvPr id="51409" name="Rectangle 497"/>
              <p:cNvSpPr>
                <a:spLocks noChangeAspect="1" noChangeArrowheads="1"/>
              </p:cNvSpPr>
              <p:nvPr/>
            </p:nvSpPr>
            <p:spPr bwMode="auto">
              <a:xfrm>
                <a:off x="1810" y="2429"/>
                <a:ext cx="432"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10" name="Rectangle 498"/>
              <p:cNvSpPr>
                <a:spLocks noChangeAspect="1" noChangeArrowheads="1"/>
              </p:cNvSpPr>
              <p:nvPr/>
            </p:nvSpPr>
            <p:spPr bwMode="auto">
              <a:xfrm>
                <a:off x="1810" y="2429"/>
                <a:ext cx="432"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11" name="Rectangle 499"/>
              <p:cNvSpPr>
                <a:spLocks noChangeAspect="1" noChangeArrowheads="1"/>
              </p:cNvSpPr>
              <p:nvPr/>
            </p:nvSpPr>
            <p:spPr bwMode="auto">
              <a:xfrm>
                <a:off x="1846" y="2461"/>
                <a:ext cx="0" cy="102"/>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412" name="Oval 500"/>
              <p:cNvSpPr>
                <a:spLocks noChangeAspect="1" noChangeArrowheads="1"/>
              </p:cNvSpPr>
              <p:nvPr/>
            </p:nvSpPr>
            <p:spPr bwMode="auto">
              <a:xfrm>
                <a:off x="1862"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413" name="Rectangle 501"/>
              <p:cNvSpPr>
                <a:spLocks noChangeAspect="1" noChangeArrowheads="1"/>
              </p:cNvSpPr>
              <p:nvPr/>
            </p:nvSpPr>
            <p:spPr bwMode="auto">
              <a:xfrm>
                <a:off x="1845"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414" name="Oval 502"/>
              <p:cNvSpPr>
                <a:spLocks noChangeAspect="1" noChangeArrowheads="1"/>
              </p:cNvSpPr>
              <p:nvPr/>
            </p:nvSpPr>
            <p:spPr bwMode="auto">
              <a:xfrm>
                <a:off x="1884" y="2697"/>
                <a:ext cx="57"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415" name="Oval 503"/>
              <p:cNvSpPr>
                <a:spLocks noChangeAspect="1" noChangeArrowheads="1"/>
              </p:cNvSpPr>
              <p:nvPr/>
            </p:nvSpPr>
            <p:spPr bwMode="auto">
              <a:xfrm>
                <a:off x="1862"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416" name="Rectangle 504"/>
              <p:cNvSpPr>
                <a:spLocks noChangeAspect="1" noChangeArrowheads="1"/>
              </p:cNvSpPr>
              <p:nvPr/>
            </p:nvSpPr>
            <p:spPr bwMode="auto">
              <a:xfrm>
                <a:off x="1845"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417" name="Oval 505"/>
              <p:cNvSpPr>
                <a:spLocks noChangeAspect="1" noChangeArrowheads="1"/>
              </p:cNvSpPr>
              <p:nvPr/>
            </p:nvSpPr>
            <p:spPr bwMode="auto">
              <a:xfrm>
                <a:off x="1884" y="2697"/>
                <a:ext cx="57"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418" name="Rectangle 506"/>
              <p:cNvSpPr>
                <a:spLocks noChangeAspect="1" noChangeArrowheads="1"/>
              </p:cNvSpPr>
              <p:nvPr/>
            </p:nvSpPr>
            <p:spPr bwMode="auto">
              <a:xfrm>
                <a:off x="2020"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419" name="Rectangle 507"/>
              <p:cNvSpPr>
                <a:spLocks noChangeAspect="1" noChangeArrowheads="1"/>
              </p:cNvSpPr>
              <p:nvPr/>
            </p:nvSpPr>
            <p:spPr bwMode="auto">
              <a:xfrm>
                <a:off x="2020"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420" name="Rectangle 508"/>
              <p:cNvSpPr>
                <a:spLocks noChangeAspect="1" noChangeArrowheads="1"/>
              </p:cNvSpPr>
              <p:nvPr/>
            </p:nvSpPr>
            <p:spPr bwMode="auto">
              <a:xfrm>
                <a:off x="1809" y="3784"/>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21" name="Rectangle 509"/>
              <p:cNvSpPr>
                <a:spLocks noChangeAspect="1" noChangeArrowheads="1"/>
              </p:cNvSpPr>
              <p:nvPr/>
            </p:nvSpPr>
            <p:spPr bwMode="auto">
              <a:xfrm>
                <a:off x="1825"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422" name="Rectangle 510"/>
              <p:cNvSpPr>
                <a:spLocks noChangeAspect="1" noChangeArrowheads="1"/>
              </p:cNvSpPr>
              <p:nvPr/>
            </p:nvSpPr>
            <p:spPr bwMode="auto">
              <a:xfrm>
                <a:off x="2654"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23" name="Rectangle 511"/>
              <p:cNvSpPr>
                <a:spLocks noChangeAspect="1" noChangeArrowheads="1"/>
              </p:cNvSpPr>
              <p:nvPr/>
            </p:nvSpPr>
            <p:spPr bwMode="auto">
              <a:xfrm>
                <a:off x="2732" y="2990"/>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Z/T: 46 S</a:t>
                </a:r>
                <a:endParaRPr lang="de-DE" sz="900" b="1">
                  <a:latin typeface="+mn-lt"/>
                </a:endParaRPr>
              </a:p>
            </p:txBody>
          </p:sp>
          <p:sp>
            <p:nvSpPr>
              <p:cNvPr id="51424" name="Rectangle 512"/>
              <p:cNvSpPr>
                <a:spLocks noChangeAspect="1" noChangeArrowheads="1"/>
              </p:cNvSpPr>
              <p:nvPr/>
            </p:nvSpPr>
            <p:spPr bwMode="auto">
              <a:xfrm>
                <a:off x="2654" y="3113"/>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25" name="Rectangle 513"/>
              <p:cNvSpPr>
                <a:spLocks noChangeAspect="1" noChangeArrowheads="1"/>
              </p:cNvSpPr>
              <p:nvPr/>
            </p:nvSpPr>
            <p:spPr bwMode="auto">
              <a:xfrm>
                <a:off x="2681" y="3159"/>
                <a:ext cx="378" cy="103"/>
              </a:xfrm>
              <a:prstGeom prst="rect">
                <a:avLst/>
              </a:prstGeom>
              <a:noFill/>
              <a:ln w="9525">
                <a:noFill/>
                <a:miter lim="800000"/>
                <a:headEnd/>
                <a:tailEnd/>
              </a:ln>
            </p:spPr>
            <p:txBody>
              <a:bodyPr wrap="none" lIns="0" tIns="0" rIns="0" bIns="0">
                <a:spAutoFit/>
              </a:bodyPr>
              <a:lstStyle/>
              <a:p>
                <a:pPr>
                  <a:defRPr/>
                </a:pPr>
                <a:r>
                  <a:rPr lang="de-DE" sz="900">
                    <a:latin typeface="+mn-lt"/>
                  </a:rPr>
                  <a:t>R/T: 10 Min.</a:t>
                </a:r>
                <a:endParaRPr lang="de-DE" sz="900" b="1">
                  <a:latin typeface="+mn-lt"/>
                </a:endParaRPr>
              </a:p>
            </p:txBody>
          </p:sp>
          <p:sp>
            <p:nvSpPr>
              <p:cNvPr id="51426" name="Rectangle 514"/>
              <p:cNvSpPr>
                <a:spLocks noChangeAspect="1" noChangeArrowheads="1"/>
              </p:cNvSpPr>
              <p:nvPr/>
            </p:nvSpPr>
            <p:spPr bwMode="auto">
              <a:xfrm>
                <a:off x="2654"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27" name="Rectangle 515"/>
              <p:cNvSpPr>
                <a:spLocks noChangeAspect="1" noChangeArrowheads="1"/>
              </p:cNvSpPr>
              <p:nvPr/>
            </p:nvSpPr>
            <p:spPr bwMode="auto">
              <a:xfrm>
                <a:off x="2748" y="3327"/>
                <a:ext cx="226" cy="103"/>
              </a:xfrm>
              <a:prstGeom prst="rect">
                <a:avLst/>
              </a:prstGeom>
              <a:noFill/>
              <a:ln w="9525">
                <a:noFill/>
                <a:miter lim="800000"/>
                <a:headEnd/>
                <a:tailEnd/>
              </a:ln>
            </p:spPr>
            <p:txBody>
              <a:bodyPr wrap="none" lIns="0" tIns="0" rIns="0" bIns="0">
                <a:spAutoFit/>
              </a:bodyPr>
              <a:lstStyle/>
              <a:p>
                <a:pPr>
                  <a:defRPr/>
                </a:pPr>
                <a:r>
                  <a:rPr lang="de-DE" sz="900">
                    <a:latin typeface="+mn-lt"/>
                  </a:rPr>
                  <a:t>V: 80 %</a:t>
                </a:r>
                <a:endParaRPr lang="de-DE" sz="900" b="1">
                  <a:latin typeface="+mn-lt"/>
                </a:endParaRPr>
              </a:p>
            </p:txBody>
          </p:sp>
          <p:sp>
            <p:nvSpPr>
              <p:cNvPr id="51428" name="Rectangle 516"/>
              <p:cNvSpPr>
                <a:spLocks noChangeAspect="1" noChangeArrowheads="1"/>
              </p:cNvSpPr>
              <p:nvPr/>
            </p:nvSpPr>
            <p:spPr bwMode="auto">
              <a:xfrm>
                <a:off x="2654"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29" name="Rectangle 517"/>
              <p:cNvSpPr>
                <a:spLocks noChangeAspect="1" noChangeArrowheads="1"/>
              </p:cNvSpPr>
              <p:nvPr/>
            </p:nvSpPr>
            <p:spPr bwMode="auto">
              <a:xfrm>
                <a:off x="2705" y="3496"/>
                <a:ext cx="318" cy="102"/>
              </a:xfrm>
              <a:prstGeom prst="rect">
                <a:avLst/>
              </a:prstGeom>
              <a:noFill/>
              <a:ln w="9525">
                <a:noFill/>
                <a:miter lim="800000"/>
                <a:headEnd/>
                <a:tailEnd/>
              </a:ln>
            </p:spPr>
            <p:txBody>
              <a:bodyPr wrap="none" lIns="0" tIns="0" rIns="0" bIns="0">
                <a:spAutoFit/>
              </a:bodyPr>
              <a:lstStyle/>
              <a:p>
                <a:pPr>
                  <a:defRPr/>
                </a:pPr>
                <a:r>
                  <a:rPr lang="de-DE" sz="900">
                    <a:latin typeface="+mn-lt"/>
                  </a:rPr>
                  <a:t>Q: 0,2 % A</a:t>
                </a:r>
                <a:endParaRPr lang="de-DE" sz="900" b="1">
                  <a:latin typeface="+mn-lt"/>
                </a:endParaRPr>
              </a:p>
            </p:txBody>
          </p:sp>
          <p:sp>
            <p:nvSpPr>
              <p:cNvPr id="51430" name="Rectangle 518"/>
              <p:cNvSpPr>
                <a:spLocks noChangeAspect="1" noChangeArrowheads="1"/>
              </p:cNvSpPr>
              <p:nvPr/>
            </p:nvSpPr>
            <p:spPr bwMode="auto">
              <a:xfrm>
                <a:off x="2654" y="3617"/>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31" name="Rectangle 519"/>
              <p:cNvSpPr>
                <a:spLocks noChangeAspect="1" noChangeArrowheads="1"/>
              </p:cNvSpPr>
              <p:nvPr/>
            </p:nvSpPr>
            <p:spPr bwMode="auto">
              <a:xfrm>
                <a:off x="2670" y="3663"/>
                <a:ext cx="400"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2999" name="Group 520"/>
              <p:cNvGrpSpPr>
                <a:grpSpLocks noChangeAspect="1"/>
              </p:cNvGrpSpPr>
              <p:nvPr/>
            </p:nvGrpSpPr>
            <p:grpSpPr bwMode="auto">
              <a:xfrm>
                <a:off x="2653" y="2429"/>
                <a:ext cx="431" cy="411"/>
                <a:chOff x="2653" y="2429"/>
                <a:chExt cx="431" cy="411"/>
              </a:xfrm>
            </p:grpSpPr>
            <p:grpSp>
              <p:nvGrpSpPr>
                <p:cNvPr id="33153" name="Group 521"/>
                <p:cNvGrpSpPr>
                  <a:grpSpLocks noChangeAspect="1"/>
                </p:cNvGrpSpPr>
                <p:nvPr/>
              </p:nvGrpSpPr>
              <p:grpSpPr bwMode="auto">
                <a:xfrm>
                  <a:off x="2653" y="2429"/>
                  <a:ext cx="431" cy="411"/>
                  <a:chOff x="2653" y="2429"/>
                  <a:chExt cx="431" cy="411"/>
                </a:xfrm>
              </p:grpSpPr>
              <p:sp>
                <p:nvSpPr>
                  <p:cNvPr id="51591" name="Rectangle 522"/>
                  <p:cNvSpPr>
                    <a:spLocks noChangeAspect="1" noChangeArrowheads="1"/>
                  </p:cNvSpPr>
                  <p:nvPr/>
                </p:nvSpPr>
                <p:spPr bwMode="auto">
                  <a:xfrm>
                    <a:off x="2653" y="2429"/>
                    <a:ext cx="431"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92" name="Rectangle 523"/>
                  <p:cNvSpPr>
                    <a:spLocks noChangeAspect="1" noChangeArrowheads="1"/>
                  </p:cNvSpPr>
                  <p:nvPr/>
                </p:nvSpPr>
                <p:spPr bwMode="auto">
                  <a:xfrm>
                    <a:off x="2653" y="2429"/>
                    <a:ext cx="431"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93" name="Rectangle 524"/>
                  <p:cNvSpPr>
                    <a:spLocks noChangeAspect="1" noChangeArrowheads="1"/>
                  </p:cNvSpPr>
                  <p:nvPr/>
                </p:nvSpPr>
                <p:spPr bwMode="auto">
                  <a:xfrm>
                    <a:off x="2689" y="2464"/>
                    <a:ext cx="342" cy="101"/>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3154" name="Group 525"/>
                <p:cNvGrpSpPr>
                  <a:grpSpLocks noChangeAspect="1"/>
                </p:cNvGrpSpPr>
                <p:nvPr/>
              </p:nvGrpSpPr>
              <p:grpSpPr bwMode="auto">
                <a:xfrm>
                  <a:off x="2687" y="2662"/>
                  <a:ext cx="132" cy="117"/>
                  <a:chOff x="2687" y="2662"/>
                  <a:chExt cx="132" cy="117"/>
                </a:xfrm>
              </p:grpSpPr>
              <p:sp>
                <p:nvSpPr>
                  <p:cNvPr id="51588" name="Oval 526"/>
                  <p:cNvSpPr>
                    <a:spLocks noChangeAspect="1" noChangeArrowheads="1"/>
                  </p:cNvSpPr>
                  <p:nvPr/>
                </p:nvSpPr>
                <p:spPr bwMode="auto">
                  <a:xfrm>
                    <a:off x="2704"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89" name="Rectangle 527"/>
                  <p:cNvSpPr>
                    <a:spLocks noChangeAspect="1" noChangeArrowheads="1"/>
                  </p:cNvSpPr>
                  <p:nvPr/>
                </p:nvSpPr>
                <p:spPr bwMode="auto">
                  <a:xfrm>
                    <a:off x="2687"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90" name="Oval 528"/>
                  <p:cNvSpPr>
                    <a:spLocks noChangeAspect="1" noChangeArrowheads="1"/>
                  </p:cNvSpPr>
                  <p:nvPr/>
                </p:nvSpPr>
                <p:spPr bwMode="auto">
                  <a:xfrm>
                    <a:off x="2723"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433" name="Rectangle 529"/>
              <p:cNvSpPr>
                <a:spLocks noChangeAspect="1" noChangeArrowheads="1"/>
              </p:cNvSpPr>
              <p:nvPr/>
            </p:nvSpPr>
            <p:spPr bwMode="auto">
              <a:xfrm>
                <a:off x="2864" y="2646"/>
                <a:ext cx="80" cy="166"/>
              </a:xfrm>
              <a:prstGeom prst="rect">
                <a:avLst/>
              </a:prstGeom>
              <a:noFill/>
              <a:ln w="9525">
                <a:noFill/>
                <a:miter lim="800000"/>
                <a:headEnd/>
                <a:tailEnd/>
              </a:ln>
            </p:spPr>
            <p:txBody>
              <a:bodyPr/>
              <a:lstStyle/>
              <a:p>
                <a:pPr>
                  <a:defRPr/>
                </a:pPr>
                <a:endParaRPr lang="en-US" sz="2800">
                  <a:latin typeface="+mn-lt"/>
                </a:endParaRPr>
              </a:p>
            </p:txBody>
          </p:sp>
          <p:sp>
            <p:nvSpPr>
              <p:cNvPr id="51434" name="Rectangle 530"/>
              <p:cNvSpPr>
                <a:spLocks noChangeAspect="1" noChangeArrowheads="1"/>
              </p:cNvSpPr>
              <p:nvPr/>
            </p:nvSpPr>
            <p:spPr bwMode="auto">
              <a:xfrm>
                <a:off x="2864" y="2652"/>
                <a:ext cx="37"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435" name="Rectangle 531"/>
              <p:cNvSpPr>
                <a:spLocks noChangeAspect="1" noChangeArrowheads="1"/>
              </p:cNvSpPr>
              <p:nvPr/>
            </p:nvSpPr>
            <p:spPr bwMode="auto">
              <a:xfrm>
                <a:off x="2653"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36" name="Rectangle 532"/>
              <p:cNvSpPr>
                <a:spLocks noChangeAspect="1" noChangeArrowheads="1"/>
              </p:cNvSpPr>
              <p:nvPr/>
            </p:nvSpPr>
            <p:spPr bwMode="auto">
              <a:xfrm>
                <a:off x="2669"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437" name="Rectangle 533"/>
              <p:cNvSpPr>
                <a:spLocks noChangeAspect="1" noChangeArrowheads="1"/>
              </p:cNvSpPr>
              <p:nvPr/>
            </p:nvSpPr>
            <p:spPr bwMode="auto">
              <a:xfrm>
                <a:off x="2654"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38" name="Rectangle 534"/>
              <p:cNvSpPr>
                <a:spLocks noChangeAspect="1" noChangeArrowheads="1"/>
              </p:cNvSpPr>
              <p:nvPr/>
            </p:nvSpPr>
            <p:spPr bwMode="auto">
              <a:xfrm>
                <a:off x="2732" y="2990"/>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C/T: 46 s</a:t>
                </a:r>
                <a:endParaRPr lang="de-DE" sz="900" b="1">
                  <a:latin typeface="+mn-lt"/>
                </a:endParaRPr>
              </a:p>
            </p:txBody>
          </p:sp>
          <p:sp>
            <p:nvSpPr>
              <p:cNvPr id="51439" name="Rectangle 535"/>
              <p:cNvSpPr>
                <a:spLocks noChangeAspect="1" noChangeArrowheads="1"/>
              </p:cNvSpPr>
              <p:nvPr/>
            </p:nvSpPr>
            <p:spPr bwMode="auto">
              <a:xfrm>
                <a:off x="2654" y="3113"/>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40" name="Rectangle 536"/>
              <p:cNvSpPr>
                <a:spLocks noChangeAspect="1" noChangeArrowheads="1"/>
              </p:cNvSpPr>
              <p:nvPr/>
            </p:nvSpPr>
            <p:spPr bwMode="auto">
              <a:xfrm>
                <a:off x="2681" y="3159"/>
                <a:ext cx="395" cy="103"/>
              </a:xfrm>
              <a:prstGeom prst="rect">
                <a:avLst/>
              </a:prstGeom>
              <a:noFill/>
              <a:ln w="9525">
                <a:noFill/>
                <a:miter lim="800000"/>
                <a:headEnd/>
                <a:tailEnd/>
              </a:ln>
            </p:spPr>
            <p:txBody>
              <a:bodyPr wrap="none" lIns="0" tIns="0" rIns="0" bIns="0">
                <a:spAutoFit/>
              </a:bodyPr>
              <a:lstStyle/>
              <a:p>
                <a:pPr>
                  <a:defRPr/>
                </a:pPr>
                <a:r>
                  <a:rPr lang="de-DE" sz="900">
                    <a:latin typeface="+mn-lt"/>
                  </a:rPr>
                  <a:t>C/O: 10 min.</a:t>
                </a:r>
                <a:endParaRPr lang="de-DE" sz="900" b="1">
                  <a:latin typeface="+mn-lt"/>
                </a:endParaRPr>
              </a:p>
            </p:txBody>
          </p:sp>
          <p:sp>
            <p:nvSpPr>
              <p:cNvPr id="51441" name="Rectangle 537"/>
              <p:cNvSpPr>
                <a:spLocks noChangeAspect="1" noChangeArrowheads="1"/>
              </p:cNvSpPr>
              <p:nvPr/>
            </p:nvSpPr>
            <p:spPr bwMode="auto">
              <a:xfrm>
                <a:off x="2654"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42" name="Rectangle 538"/>
              <p:cNvSpPr>
                <a:spLocks noChangeAspect="1" noChangeArrowheads="1"/>
              </p:cNvSpPr>
              <p:nvPr/>
            </p:nvSpPr>
            <p:spPr bwMode="auto">
              <a:xfrm>
                <a:off x="2748" y="3327"/>
                <a:ext cx="293" cy="103"/>
              </a:xfrm>
              <a:prstGeom prst="rect">
                <a:avLst/>
              </a:prstGeom>
              <a:noFill/>
              <a:ln w="9525">
                <a:noFill/>
                <a:miter lim="800000"/>
                <a:headEnd/>
                <a:tailEnd/>
              </a:ln>
            </p:spPr>
            <p:txBody>
              <a:bodyPr wrap="none" lIns="0" tIns="0" rIns="0" bIns="0">
                <a:spAutoFit/>
              </a:bodyPr>
              <a:lstStyle/>
              <a:p>
                <a:pPr>
                  <a:defRPr/>
                </a:pPr>
                <a:r>
                  <a:rPr lang="de-DE" sz="900">
                    <a:latin typeface="+mn-lt"/>
                  </a:rPr>
                  <a:t>s. r.: 80 %</a:t>
                </a:r>
                <a:endParaRPr lang="de-DE" sz="900" b="1">
                  <a:latin typeface="+mn-lt"/>
                </a:endParaRPr>
              </a:p>
            </p:txBody>
          </p:sp>
          <p:sp>
            <p:nvSpPr>
              <p:cNvPr id="51443" name="Rectangle 539"/>
              <p:cNvSpPr>
                <a:spLocks noChangeAspect="1" noChangeArrowheads="1"/>
              </p:cNvSpPr>
              <p:nvPr/>
            </p:nvSpPr>
            <p:spPr bwMode="auto">
              <a:xfrm>
                <a:off x="2654"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44" name="Rectangle 540"/>
              <p:cNvSpPr>
                <a:spLocks noChangeAspect="1" noChangeArrowheads="1"/>
              </p:cNvSpPr>
              <p:nvPr/>
            </p:nvSpPr>
            <p:spPr bwMode="auto">
              <a:xfrm>
                <a:off x="2705" y="3496"/>
                <a:ext cx="318" cy="102"/>
              </a:xfrm>
              <a:prstGeom prst="rect">
                <a:avLst/>
              </a:prstGeom>
              <a:noFill/>
              <a:ln w="9525">
                <a:noFill/>
                <a:miter lim="800000"/>
                <a:headEnd/>
                <a:tailEnd/>
              </a:ln>
            </p:spPr>
            <p:txBody>
              <a:bodyPr wrap="none" lIns="0" tIns="0" rIns="0" bIns="0">
                <a:spAutoFit/>
              </a:bodyPr>
              <a:lstStyle/>
              <a:p>
                <a:pPr>
                  <a:defRPr/>
                </a:pPr>
                <a:r>
                  <a:rPr lang="de-DE" sz="900">
                    <a:latin typeface="+mn-lt"/>
                  </a:rPr>
                  <a:t>Q: 0,2 % A</a:t>
                </a:r>
                <a:endParaRPr lang="de-DE" sz="900" b="1">
                  <a:latin typeface="+mn-lt"/>
                </a:endParaRPr>
              </a:p>
            </p:txBody>
          </p:sp>
          <p:sp>
            <p:nvSpPr>
              <p:cNvPr id="51445" name="Rectangle 541"/>
              <p:cNvSpPr>
                <a:spLocks noChangeAspect="1" noChangeArrowheads="1"/>
              </p:cNvSpPr>
              <p:nvPr/>
            </p:nvSpPr>
            <p:spPr bwMode="auto">
              <a:xfrm>
                <a:off x="2654" y="3617"/>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46" name="Rectangle 542"/>
              <p:cNvSpPr>
                <a:spLocks noChangeAspect="1" noChangeArrowheads="1"/>
              </p:cNvSpPr>
              <p:nvPr/>
            </p:nvSpPr>
            <p:spPr bwMode="auto">
              <a:xfrm>
                <a:off x="2670" y="3663"/>
                <a:ext cx="420" cy="103"/>
              </a:xfrm>
              <a:prstGeom prst="rect">
                <a:avLst/>
              </a:prstGeom>
              <a:noFill/>
              <a:ln w="9525">
                <a:noFill/>
                <a:miter lim="800000"/>
                <a:headEnd/>
                <a:tailEnd/>
              </a:ln>
            </p:spPr>
            <p:txBody>
              <a:bodyPr wrap="none" lIns="0" tIns="0" rIns="0" bIns="0">
                <a:spAutoFit/>
              </a:bodyPr>
              <a:lstStyle/>
              <a:p>
                <a:pPr>
                  <a:defRPr/>
                </a:pPr>
                <a:r>
                  <a:rPr lang="de-DE" sz="900">
                    <a:latin typeface="+mn-lt"/>
                  </a:rPr>
                  <a:t>WT/S:480min</a:t>
                </a:r>
                <a:endParaRPr lang="de-DE" sz="900" b="1">
                  <a:latin typeface="+mn-lt"/>
                </a:endParaRPr>
              </a:p>
            </p:txBody>
          </p:sp>
          <p:grpSp>
            <p:nvGrpSpPr>
              <p:cNvPr id="33014" name="Group 543"/>
              <p:cNvGrpSpPr>
                <a:grpSpLocks noChangeAspect="1"/>
              </p:cNvGrpSpPr>
              <p:nvPr/>
            </p:nvGrpSpPr>
            <p:grpSpPr bwMode="auto">
              <a:xfrm>
                <a:off x="2653" y="2429"/>
                <a:ext cx="431" cy="411"/>
                <a:chOff x="2653" y="2429"/>
                <a:chExt cx="431" cy="411"/>
              </a:xfrm>
            </p:grpSpPr>
            <p:sp>
              <p:nvSpPr>
                <p:cNvPr id="51583" name="Rectangle 544"/>
                <p:cNvSpPr>
                  <a:spLocks noChangeAspect="1" noChangeArrowheads="1"/>
                </p:cNvSpPr>
                <p:nvPr/>
              </p:nvSpPr>
              <p:spPr bwMode="auto">
                <a:xfrm>
                  <a:off x="2653" y="2429"/>
                  <a:ext cx="431"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84" name="Rectangle 545"/>
                <p:cNvSpPr>
                  <a:spLocks noChangeAspect="1" noChangeArrowheads="1"/>
                </p:cNvSpPr>
                <p:nvPr/>
              </p:nvSpPr>
              <p:spPr bwMode="auto">
                <a:xfrm>
                  <a:off x="2653" y="2429"/>
                  <a:ext cx="431"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85" name="Rectangle 546"/>
                <p:cNvSpPr>
                  <a:spLocks noChangeAspect="1" noChangeArrowheads="1"/>
                </p:cNvSpPr>
                <p:nvPr/>
              </p:nvSpPr>
              <p:spPr bwMode="auto">
                <a:xfrm>
                  <a:off x="2689" y="2464"/>
                  <a:ext cx="342" cy="101"/>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grpSp>
          <p:grpSp>
            <p:nvGrpSpPr>
              <p:cNvPr id="33015" name="Group 547"/>
              <p:cNvGrpSpPr>
                <a:grpSpLocks noChangeAspect="1"/>
              </p:cNvGrpSpPr>
              <p:nvPr/>
            </p:nvGrpSpPr>
            <p:grpSpPr bwMode="auto">
              <a:xfrm>
                <a:off x="2687" y="2662"/>
                <a:ext cx="132" cy="117"/>
                <a:chOff x="2687" y="2662"/>
                <a:chExt cx="132" cy="117"/>
              </a:xfrm>
            </p:grpSpPr>
            <p:sp>
              <p:nvSpPr>
                <p:cNvPr id="51580" name="Oval 548"/>
                <p:cNvSpPr>
                  <a:spLocks noChangeAspect="1" noChangeArrowheads="1"/>
                </p:cNvSpPr>
                <p:nvPr/>
              </p:nvSpPr>
              <p:spPr bwMode="auto">
                <a:xfrm>
                  <a:off x="2704"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81" name="Rectangle 549"/>
                <p:cNvSpPr>
                  <a:spLocks noChangeAspect="1" noChangeArrowheads="1"/>
                </p:cNvSpPr>
                <p:nvPr/>
              </p:nvSpPr>
              <p:spPr bwMode="auto">
                <a:xfrm>
                  <a:off x="2687"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82" name="Oval 550"/>
                <p:cNvSpPr>
                  <a:spLocks noChangeAspect="1" noChangeArrowheads="1"/>
                </p:cNvSpPr>
                <p:nvPr/>
              </p:nvSpPr>
              <p:spPr bwMode="auto">
                <a:xfrm>
                  <a:off x="2723"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51449" name="Rectangle 551"/>
              <p:cNvSpPr>
                <a:spLocks noChangeAspect="1" noChangeArrowheads="1"/>
              </p:cNvSpPr>
              <p:nvPr/>
            </p:nvSpPr>
            <p:spPr bwMode="auto">
              <a:xfrm>
                <a:off x="2653" y="2429"/>
                <a:ext cx="431"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50" name="Rectangle 552"/>
              <p:cNvSpPr>
                <a:spLocks noChangeAspect="1" noChangeArrowheads="1"/>
              </p:cNvSpPr>
              <p:nvPr/>
            </p:nvSpPr>
            <p:spPr bwMode="auto">
              <a:xfrm>
                <a:off x="2653" y="2429"/>
                <a:ext cx="431"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51" name="Rectangle 553"/>
              <p:cNvSpPr>
                <a:spLocks noChangeAspect="1" noChangeArrowheads="1"/>
              </p:cNvSpPr>
              <p:nvPr/>
            </p:nvSpPr>
            <p:spPr bwMode="auto">
              <a:xfrm>
                <a:off x="2689" y="2461"/>
                <a:ext cx="342" cy="102"/>
              </a:xfrm>
              <a:prstGeom prst="rect">
                <a:avLst/>
              </a:prstGeom>
              <a:noFill/>
              <a:ln w="9525">
                <a:noFill/>
                <a:miter lim="800000"/>
                <a:headEnd/>
                <a:tailEnd/>
              </a:ln>
            </p:spPr>
            <p:txBody>
              <a:bodyPr wrap="none" lIns="0" tIns="0" rIns="0" bIns="0">
                <a:spAutoFit/>
              </a:bodyPr>
              <a:lstStyle/>
              <a:p>
                <a:pPr>
                  <a:defRPr/>
                </a:pPr>
                <a:r>
                  <a:rPr lang="de-DE" sz="900" b="1">
                    <a:latin typeface="+mn-lt"/>
                  </a:rPr>
                  <a:t>Schweißen</a:t>
                </a:r>
              </a:p>
            </p:txBody>
          </p:sp>
          <p:sp>
            <p:nvSpPr>
              <p:cNvPr id="51452" name="Rectangle 554"/>
              <p:cNvSpPr>
                <a:spLocks noChangeAspect="1" noChangeArrowheads="1"/>
              </p:cNvSpPr>
              <p:nvPr/>
            </p:nvSpPr>
            <p:spPr bwMode="auto">
              <a:xfrm>
                <a:off x="2653" y="2429"/>
                <a:ext cx="431"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53" name="Rectangle 555"/>
              <p:cNvSpPr>
                <a:spLocks noChangeAspect="1" noChangeArrowheads="1"/>
              </p:cNvSpPr>
              <p:nvPr/>
            </p:nvSpPr>
            <p:spPr bwMode="auto">
              <a:xfrm>
                <a:off x="2653" y="2429"/>
                <a:ext cx="431"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54" name="Rectangle 556"/>
              <p:cNvSpPr>
                <a:spLocks noChangeAspect="1" noChangeArrowheads="1"/>
              </p:cNvSpPr>
              <p:nvPr/>
            </p:nvSpPr>
            <p:spPr bwMode="auto">
              <a:xfrm>
                <a:off x="2689" y="2461"/>
                <a:ext cx="283" cy="102"/>
              </a:xfrm>
              <a:prstGeom prst="rect">
                <a:avLst/>
              </a:prstGeom>
              <a:noFill/>
              <a:ln w="9525">
                <a:noFill/>
                <a:miter lim="800000"/>
                <a:headEnd/>
                <a:tailEnd/>
              </a:ln>
            </p:spPr>
            <p:txBody>
              <a:bodyPr wrap="none" lIns="0" tIns="0" rIns="0" bIns="0">
                <a:spAutoFit/>
              </a:bodyPr>
              <a:lstStyle/>
              <a:p>
                <a:pPr>
                  <a:defRPr/>
                </a:pPr>
                <a:r>
                  <a:rPr lang="de-DE" sz="900" b="1">
                    <a:latin typeface="+mn-lt"/>
                  </a:rPr>
                  <a:t>  welding</a:t>
                </a:r>
              </a:p>
            </p:txBody>
          </p:sp>
          <p:sp>
            <p:nvSpPr>
              <p:cNvPr id="51455" name="Oval 557"/>
              <p:cNvSpPr>
                <a:spLocks noChangeAspect="1" noChangeArrowheads="1"/>
              </p:cNvSpPr>
              <p:nvPr/>
            </p:nvSpPr>
            <p:spPr bwMode="auto">
              <a:xfrm>
                <a:off x="2705" y="2681"/>
                <a:ext cx="106"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456" name="Rectangle 558"/>
              <p:cNvSpPr>
                <a:spLocks noChangeAspect="1" noChangeArrowheads="1"/>
              </p:cNvSpPr>
              <p:nvPr/>
            </p:nvSpPr>
            <p:spPr bwMode="auto">
              <a:xfrm>
                <a:off x="2687"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457" name="Oval 559"/>
              <p:cNvSpPr>
                <a:spLocks noChangeAspect="1" noChangeArrowheads="1"/>
              </p:cNvSpPr>
              <p:nvPr/>
            </p:nvSpPr>
            <p:spPr bwMode="auto">
              <a:xfrm>
                <a:off x="2723" y="2697"/>
                <a:ext cx="60"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458" name="Oval 560"/>
              <p:cNvSpPr>
                <a:spLocks noChangeAspect="1" noChangeArrowheads="1"/>
              </p:cNvSpPr>
              <p:nvPr/>
            </p:nvSpPr>
            <p:spPr bwMode="auto">
              <a:xfrm>
                <a:off x="2705" y="2681"/>
                <a:ext cx="106"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459" name="Rectangle 561"/>
              <p:cNvSpPr>
                <a:spLocks noChangeAspect="1" noChangeArrowheads="1"/>
              </p:cNvSpPr>
              <p:nvPr/>
            </p:nvSpPr>
            <p:spPr bwMode="auto">
              <a:xfrm>
                <a:off x="2687"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460" name="Oval 562"/>
              <p:cNvSpPr>
                <a:spLocks noChangeAspect="1" noChangeArrowheads="1"/>
              </p:cNvSpPr>
              <p:nvPr/>
            </p:nvSpPr>
            <p:spPr bwMode="auto">
              <a:xfrm>
                <a:off x="2723" y="2697"/>
                <a:ext cx="60"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461" name="Rectangle 563"/>
              <p:cNvSpPr>
                <a:spLocks noChangeAspect="1" noChangeArrowheads="1"/>
              </p:cNvSpPr>
              <p:nvPr/>
            </p:nvSpPr>
            <p:spPr bwMode="auto">
              <a:xfrm>
                <a:off x="2864" y="2646"/>
                <a:ext cx="80" cy="166"/>
              </a:xfrm>
              <a:prstGeom prst="rect">
                <a:avLst/>
              </a:prstGeom>
              <a:noFill/>
              <a:ln w="9525">
                <a:noFill/>
                <a:miter lim="800000"/>
                <a:headEnd/>
                <a:tailEnd/>
              </a:ln>
            </p:spPr>
            <p:txBody>
              <a:bodyPr/>
              <a:lstStyle/>
              <a:p>
                <a:pPr>
                  <a:defRPr/>
                </a:pPr>
                <a:endParaRPr lang="en-US" sz="2800">
                  <a:latin typeface="+mn-lt"/>
                </a:endParaRPr>
              </a:p>
            </p:txBody>
          </p:sp>
          <p:sp>
            <p:nvSpPr>
              <p:cNvPr id="51462" name="Rectangle 564"/>
              <p:cNvSpPr>
                <a:spLocks noChangeAspect="1" noChangeArrowheads="1"/>
              </p:cNvSpPr>
              <p:nvPr/>
            </p:nvSpPr>
            <p:spPr bwMode="auto">
              <a:xfrm>
                <a:off x="2864" y="2652"/>
                <a:ext cx="37"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463" name="Rectangle 565"/>
              <p:cNvSpPr>
                <a:spLocks noChangeAspect="1" noChangeArrowheads="1"/>
              </p:cNvSpPr>
              <p:nvPr/>
            </p:nvSpPr>
            <p:spPr bwMode="auto">
              <a:xfrm>
                <a:off x="2653"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64" name="Rectangle 566"/>
              <p:cNvSpPr>
                <a:spLocks noChangeAspect="1" noChangeArrowheads="1"/>
              </p:cNvSpPr>
              <p:nvPr/>
            </p:nvSpPr>
            <p:spPr bwMode="auto">
              <a:xfrm>
                <a:off x="2669"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465" name="Rectangle 567"/>
              <p:cNvSpPr>
                <a:spLocks noChangeAspect="1" noChangeArrowheads="1"/>
              </p:cNvSpPr>
              <p:nvPr/>
            </p:nvSpPr>
            <p:spPr bwMode="auto">
              <a:xfrm>
                <a:off x="3478"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66" name="Rectangle 568"/>
              <p:cNvSpPr>
                <a:spLocks noChangeAspect="1" noChangeArrowheads="1"/>
              </p:cNvSpPr>
              <p:nvPr/>
            </p:nvSpPr>
            <p:spPr bwMode="auto">
              <a:xfrm>
                <a:off x="3553" y="2990"/>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Z/T: 62 S</a:t>
                </a:r>
                <a:endParaRPr lang="de-DE" sz="900" b="1">
                  <a:latin typeface="+mn-lt"/>
                </a:endParaRPr>
              </a:p>
            </p:txBody>
          </p:sp>
          <p:sp>
            <p:nvSpPr>
              <p:cNvPr id="51467" name="Rectangle 569"/>
              <p:cNvSpPr>
                <a:spLocks noChangeAspect="1" noChangeArrowheads="1"/>
              </p:cNvSpPr>
              <p:nvPr/>
            </p:nvSpPr>
            <p:spPr bwMode="auto">
              <a:xfrm>
                <a:off x="3478" y="3113"/>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68" name="Rectangle 570"/>
              <p:cNvSpPr>
                <a:spLocks noChangeAspect="1" noChangeArrowheads="1"/>
              </p:cNvSpPr>
              <p:nvPr/>
            </p:nvSpPr>
            <p:spPr bwMode="auto">
              <a:xfrm>
                <a:off x="3526" y="3159"/>
                <a:ext cx="345" cy="103"/>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51469" name="Rectangle 571"/>
              <p:cNvSpPr>
                <a:spLocks noChangeAspect="1" noChangeArrowheads="1"/>
              </p:cNvSpPr>
              <p:nvPr/>
            </p:nvSpPr>
            <p:spPr bwMode="auto">
              <a:xfrm>
                <a:off x="3478"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70" name="Rectangle 572"/>
              <p:cNvSpPr>
                <a:spLocks noChangeAspect="1" noChangeArrowheads="1"/>
              </p:cNvSpPr>
              <p:nvPr/>
            </p:nvSpPr>
            <p:spPr bwMode="auto">
              <a:xfrm>
                <a:off x="3553" y="3327"/>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471" name="Rectangle 573"/>
              <p:cNvSpPr>
                <a:spLocks noChangeAspect="1" noChangeArrowheads="1"/>
              </p:cNvSpPr>
              <p:nvPr/>
            </p:nvSpPr>
            <p:spPr bwMode="auto">
              <a:xfrm>
                <a:off x="3478"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72" name="Rectangle 574"/>
              <p:cNvSpPr>
                <a:spLocks noChangeAspect="1" noChangeArrowheads="1"/>
              </p:cNvSpPr>
              <p:nvPr/>
            </p:nvSpPr>
            <p:spPr bwMode="auto">
              <a:xfrm>
                <a:off x="3526" y="3496"/>
                <a:ext cx="318" cy="102"/>
              </a:xfrm>
              <a:prstGeom prst="rect">
                <a:avLst/>
              </a:prstGeom>
              <a:noFill/>
              <a:ln w="9525">
                <a:noFill/>
                <a:miter lim="800000"/>
                <a:headEnd/>
                <a:tailEnd/>
              </a:ln>
            </p:spPr>
            <p:txBody>
              <a:bodyPr wrap="none" lIns="0" tIns="0" rIns="0" bIns="0">
                <a:spAutoFit/>
              </a:bodyPr>
              <a:lstStyle/>
              <a:p>
                <a:pPr>
                  <a:defRPr/>
                </a:pPr>
                <a:r>
                  <a:rPr lang="de-DE" sz="900">
                    <a:latin typeface="+mn-lt"/>
                  </a:rPr>
                  <a:t>Q: 1,2 % A</a:t>
                </a:r>
                <a:endParaRPr lang="de-DE" sz="900" b="1">
                  <a:latin typeface="+mn-lt"/>
                </a:endParaRPr>
              </a:p>
            </p:txBody>
          </p:sp>
          <p:sp>
            <p:nvSpPr>
              <p:cNvPr id="51473" name="Rectangle 575"/>
              <p:cNvSpPr>
                <a:spLocks noChangeAspect="1" noChangeArrowheads="1"/>
              </p:cNvSpPr>
              <p:nvPr/>
            </p:nvSpPr>
            <p:spPr bwMode="auto">
              <a:xfrm>
                <a:off x="3478" y="3617"/>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74" name="Rectangle 576"/>
              <p:cNvSpPr>
                <a:spLocks noChangeAspect="1" noChangeArrowheads="1"/>
              </p:cNvSpPr>
              <p:nvPr/>
            </p:nvSpPr>
            <p:spPr bwMode="auto">
              <a:xfrm>
                <a:off x="3500" y="3663"/>
                <a:ext cx="397"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042" name="Group 577"/>
              <p:cNvGrpSpPr>
                <a:grpSpLocks noChangeAspect="1"/>
              </p:cNvGrpSpPr>
              <p:nvPr/>
            </p:nvGrpSpPr>
            <p:grpSpPr bwMode="auto">
              <a:xfrm>
                <a:off x="3477" y="2429"/>
                <a:ext cx="431" cy="411"/>
                <a:chOff x="3477" y="2429"/>
                <a:chExt cx="431" cy="411"/>
              </a:xfrm>
            </p:grpSpPr>
            <p:grpSp>
              <p:nvGrpSpPr>
                <p:cNvPr id="33139" name="Group 578"/>
                <p:cNvGrpSpPr>
                  <a:grpSpLocks noChangeAspect="1"/>
                </p:cNvGrpSpPr>
                <p:nvPr/>
              </p:nvGrpSpPr>
              <p:grpSpPr bwMode="auto">
                <a:xfrm>
                  <a:off x="3477" y="2429"/>
                  <a:ext cx="431" cy="411"/>
                  <a:chOff x="3477" y="2429"/>
                  <a:chExt cx="431" cy="411"/>
                </a:xfrm>
              </p:grpSpPr>
              <p:sp>
                <p:nvSpPr>
                  <p:cNvPr id="51577" name="Rectangle 579"/>
                  <p:cNvSpPr>
                    <a:spLocks noChangeAspect="1" noChangeArrowheads="1"/>
                  </p:cNvSpPr>
                  <p:nvPr/>
                </p:nvSpPr>
                <p:spPr bwMode="auto">
                  <a:xfrm>
                    <a:off x="3477" y="2429"/>
                    <a:ext cx="431"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78" name="Rectangle 580"/>
                  <p:cNvSpPr>
                    <a:spLocks noChangeAspect="1" noChangeArrowheads="1"/>
                  </p:cNvSpPr>
                  <p:nvPr/>
                </p:nvSpPr>
                <p:spPr bwMode="auto">
                  <a:xfrm>
                    <a:off x="3477" y="2429"/>
                    <a:ext cx="431"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79" name="Rectangle 581"/>
                  <p:cNvSpPr>
                    <a:spLocks noChangeAspect="1" noChangeArrowheads="1"/>
                  </p:cNvSpPr>
                  <p:nvPr/>
                </p:nvSpPr>
                <p:spPr bwMode="auto">
                  <a:xfrm>
                    <a:off x="3532" y="2464"/>
                    <a:ext cx="323" cy="101"/>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33140" name="Group 582"/>
                <p:cNvGrpSpPr>
                  <a:grpSpLocks noChangeAspect="1"/>
                </p:cNvGrpSpPr>
                <p:nvPr/>
              </p:nvGrpSpPr>
              <p:grpSpPr bwMode="auto">
                <a:xfrm>
                  <a:off x="3511" y="2662"/>
                  <a:ext cx="132" cy="117"/>
                  <a:chOff x="3511" y="2662"/>
                  <a:chExt cx="132" cy="117"/>
                </a:xfrm>
              </p:grpSpPr>
              <p:sp>
                <p:nvSpPr>
                  <p:cNvPr id="51574" name="Oval 583"/>
                  <p:cNvSpPr>
                    <a:spLocks noChangeAspect="1" noChangeArrowheads="1"/>
                  </p:cNvSpPr>
                  <p:nvPr/>
                </p:nvSpPr>
                <p:spPr bwMode="auto">
                  <a:xfrm>
                    <a:off x="3528"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75" name="Rectangle 584"/>
                  <p:cNvSpPr>
                    <a:spLocks noChangeAspect="1" noChangeArrowheads="1"/>
                  </p:cNvSpPr>
                  <p:nvPr/>
                </p:nvSpPr>
                <p:spPr bwMode="auto">
                  <a:xfrm>
                    <a:off x="3511"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76" name="Oval 585"/>
                  <p:cNvSpPr>
                    <a:spLocks noChangeAspect="1" noChangeArrowheads="1"/>
                  </p:cNvSpPr>
                  <p:nvPr/>
                </p:nvSpPr>
                <p:spPr bwMode="auto">
                  <a:xfrm>
                    <a:off x="3551"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476" name="Rectangle 586"/>
              <p:cNvSpPr>
                <a:spLocks noChangeAspect="1" noChangeArrowheads="1"/>
              </p:cNvSpPr>
              <p:nvPr/>
            </p:nvSpPr>
            <p:spPr bwMode="auto">
              <a:xfrm>
                <a:off x="3687" y="2646"/>
                <a:ext cx="78" cy="166"/>
              </a:xfrm>
              <a:prstGeom prst="rect">
                <a:avLst/>
              </a:prstGeom>
              <a:noFill/>
              <a:ln w="9525">
                <a:noFill/>
                <a:miter lim="800000"/>
                <a:headEnd/>
                <a:tailEnd/>
              </a:ln>
            </p:spPr>
            <p:txBody>
              <a:bodyPr/>
              <a:lstStyle/>
              <a:p>
                <a:pPr>
                  <a:defRPr/>
                </a:pPr>
                <a:endParaRPr lang="en-US" sz="2800">
                  <a:latin typeface="+mn-lt"/>
                </a:endParaRPr>
              </a:p>
            </p:txBody>
          </p:sp>
          <p:sp>
            <p:nvSpPr>
              <p:cNvPr id="51477" name="Rectangle 587"/>
              <p:cNvSpPr>
                <a:spLocks noChangeAspect="1" noChangeArrowheads="1"/>
              </p:cNvSpPr>
              <p:nvPr/>
            </p:nvSpPr>
            <p:spPr bwMode="auto">
              <a:xfrm>
                <a:off x="3687"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478" name="Rectangle 588"/>
              <p:cNvSpPr>
                <a:spLocks noChangeAspect="1" noChangeArrowheads="1"/>
              </p:cNvSpPr>
              <p:nvPr/>
            </p:nvSpPr>
            <p:spPr bwMode="auto">
              <a:xfrm>
                <a:off x="3479"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79" name="Rectangle 589"/>
              <p:cNvSpPr>
                <a:spLocks noChangeAspect="1" noChangeArrowheads="1"/>
              </p:cNvSpPr>
              <p:nvPr/>
            </p:nvSpPr>
            <p:spPr bwMode="auto">
              <a:xfrm>
                <a:off x="3500" y="3831"/>
                <a:ext cx="106"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480" name="Rectangle 590"/>
              <p:cNvSpPr>
                <a:spLocks noChangeAspect="1" noChangeArrowheads="1"/>
              </p:cNvSpPr>
              <p:nvPr/>
            </p:nvSpPr>
            <p:spPr bwMode="auto">
              <a:xfrm>
                <a:off x="3478" y="2943"/>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81" name="Rectangle 591"/>
              <p:cNvSpPr>
                <a:spLocks noChangeAspect="1" noChangeArrowheads="1"/>
              </p:cNvSpPr>
              <p:nvPr/>
            </p:nvSpPr>
            <p:spPr bwMode="auto">
              <a:xfrm>
                <a:off x="3553" y="2990"/>
                <a:ext cx="265" cy="103"/>
              </a:xfrm>
              <a:prstGeom prst="rect">
                <a:avLst/>
              </a:prstGeom>
              <a:noFill/>
              <a:ln w="9525">
                <a:noFill/>
                <a:miter lim="800000"/>
                <a:headEnd/>
                <a:tailEnd/>
              </a:ln>
            </p:spPr>
            <p:txBody>
              <a:bodyPr wrap="none" lIns="0" tIns="0" rIns="0" bIns="0">
                <a:spAutoFit/>
              </a:bodyPr>
              <a:lstStyle/>
              <a:p>
                <a:pPr>
                  <a:defRPr/>
                </a:pPr>
                <a:r>
                  <a:rPr lang="de-DE" sz="900">
                    <a:latin typeface="+mn-lt"/>
                  </a:rPr>
                  <a:t>C/T: 62 s</a:t>
                </a:r>
                <a:endParaRPr lang="de-DE" sz="900" b="1">
                  <a:latin typeface="+mn-lt"/>
                </a:endParaRPr>
              </a:p>
            </p:txBody>
          </p:sp>
          <p:sp>
            <p:nvSpPr>
              <p:cNvPr id="51482" name="Rectangle 592"/>
              <p:cNvSpPr>
                <a:spLocks noChangeAspect="1" noChangeArrowheads="1"/>
              </p:cNvSpPr>
              <p:nvPr/>
            </p:nvSpPr>
            <p:spPr bwMode="auto">
              <a:xfrm>
                <a:off x="3478" y="3113"/>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83" name="Rectangle 593"/>
              <p:cNvSpPr>
                <a:spLocks noChangeAspect="1" noChangeArrowheads="1"/>
              </p:cNvSpPr>
              <p:nvPr/>
            </p:nvSpPr>
            <p:spPr bwMode="auto">
              <a:xfrm>
                <a:off x="3526" y="3159"/>
                <a:ext cx="346" cy="103"/>
              </a:xfrm>
              <a:prstGeom prst="rect">
                <a:avLst/>
              </a:prstGeom>
              <a:noFill/>
              <a:ln w="9525">
                <a:noFill/>
                <a:miter lim="800000"/>
                <a:headEnd/>
                <a:tailEnd/>
              </a:ln>
            </p:spPr>
            <p:txBody>
              <a:bodyPr wrap="none" lIns="0" tIns="0" rIns="0" bIns="0">
                <a:spAutoFit/>
              </a:bodyPr>
              <a:lstStyle/>
              <a:p>
                <a:pPr>
                  <a:defRPr/>
                </a:pPr>
                <a:r>
                  <a:rPr lang="de-DE" sz="900">
                    <a:latin typeface="+mn-lt"/>
                  </a:rPr>
                  <a:t>C/O: 0 min.</a:t>
                </a:r>
                <a:endParaRPr lang="de-DE" sz="900" b="1">
                  <a:latin typeface="+mn-lt"/>
                </a:endParaRPr>
              </a:p>
            </p:txBody>
          </p:sp>
          <p:sp>
            <p:nvSpPr>
              <p:cNvPr id="51484" name="Rectangle 594"/>
              <p:cNvSpPr>
                <a:spLocks noChangeAspect="1" noChangeArrowheads="1"/>
              </p:cNvSpPr>
              <p:nvPr/>
            </p:nvSpPr>
            <p:spPr bwMode="auto">
              <a:xfrm>
                <a:off x="3478" y="3280"/>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85" name="Rectangle 595"/>
              <p:cNvSpPr>
                <a:spLocks noChangeAspect="1" noChangeArrowheads="1"/>
              </p:cNvSpPr>
              <p:nvPr/>
            </p:nvSpPr>
            <p:spPr bwMode="auto">
              <a:xfrm>
                <a:off x="3553" y="3327"/>
                <a:ext cx="344" cy="103"/>
              </a:xfrm>
              <a:prstGeom prst="rect">
                <a:avLst/>
              </a:prstGeom>
              <a:noFill/>
              <a:ln w="9525">
                <a:noFill/>
                <a:miter lim="800000"/>
                <a:headEnd/>
                <a:tailEnd/>
              </a:ln>
            </p:spPr>
            <p:txBody>
              <a:bodyPr wrap="none" lIns="0" tIns="0" rIns="0" bIns="0">
                <a:spAutoFit/>
              </a:bodyPr>
              <a:lstStyle/>
              <a:p>
                <a:pPr>
                  <a:defRPr/>
                </a:pPr>
                <a:r>
                  <a:rPr lang="de-DE" sz="900">
                    <a:latin typeface="+mn-lt"/>
                  </a:rPr>
                  <a:t>s. r.: 100 %</a:t>
                </a:r>
                <a:endParaRPr lang="de-DE" sz="900" b="1">
                  <a:latin typeface="+mn-lt"/>
                </a:endParaRPr>
              </a:p>
            </p:txBody>
          </p:sp>
          <p:sp>
            <p:nvSpPr>
              <p:cNvPr id="51486" name="Rectangle 596"/>
              <p:cNvSpPr>
                <a:spLocks noChangeAspect="1" noChangeArrowheads="1"/>
              </p:cNvSpPr>
              <p:nvPr/>
            </p:nvSpPr>
            <p:spPr bwMode="auto">
              <a:xfrm>
                <a:off x="3478" y="3448"/>
                <a:ext cx="429"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87" name="Rectangle 597"/>
              <p:cNvSpPr>
                <a:spLocks noChangeAspect="1" noChangeArrowheads="1"/>
              </p:cNvSpPr>
              <p:nvPr/>
            </p:nvSpPr>
            <p:spPr bwMode="auto">
              <a:xfrm>
                <a:off x="3526" y="3496"/>
                <a:ext cx="318" cy="102"/>
              </a:xfrm>
              <a:prstGeom prst="rect">
                <a:avLst/>
              </a:prstGeom>
              <a:noFill/>
              <a:ln w="9525">
                <a:noFill/>
                <a:miter lim="800000"/>
                <a:headEnd/>
                <a:tailEnd/>
              </a:ln>
            </p:spPr>
            <p:txBody>
              <a:bodyPr wrap="none" lIns="0" tIns="0" rIns="0" bIns="0">
                <a:spAutoFit/>
              </a:bodyPr>
              <a:lstStyle/>
              <a:p>
                <a:pPr>
                  <a:defRPr/>
                </a:pPr>
                <a:r>
                  <a:rPr lang="de-DE" sz="900">
                    <a:latin typeface="+mn-lt"/>
                  </a:rPr>
                  <a:t>Q: 1,2 % A</a:t>
                </a:r>
                <a:endParaRPr lang="de-DE" sz="900" b="1">
                  <a:latin typeface="+mn-lt"/>
                </a:endParaRPr>
              </a:p>
            </p:txBody>
          </p:sp>
          <p:sp>
            <p:nvSpPr>
              <p:cNvPr id="51488" name="Rectangle 598"/>
              <p:cNvSpPr>
                <a:spLocks noChangeAspect="1" noChangeArrowheads="1"/>
              </p:cNvSpPr>
              <p:nvPr/>
            </p:nvSpPr>
            <p:spPr bwMode="auto">
              <a:xfrm>
                <a:off x="3478" y="3617"/>
                <a:ext cx="429"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89" name="Rectangle 599"/>
              <p:cNvSpPr>
                <a:spLocks noChangeAspect="1" noChangeArrowheads="1"/>
              </p:cNvSpPr>
              <p:nvPr/>
            </p:nvSpPr>
            <p:spPr bwMode="auto">
              <a:xfrm>
                <a:off x="3500" y="3663"/>
                <a:ext cx="424" cy="103"/>
              </a:xfrm>
              <a:prstGeom prst="rect">
                <a:avLst/>
              </a:prstGeom>
              <a:noFill/>
              <a:ln w="9525">
                <a:noFill/>
                <a:miter lim="800000"/>
                <a:headEnd/>
                <a:tailEnd/>
              </a:ln>
            </p:spPr>
            <p:txBody>
              <a:bodyPr wrap="none" lIns="0" tIns="0" rIns="0" bIns="0">
                <a:spAutoFit/>
              </a:bodyPr>
              <a:lstStyle/>
              <a:p>
                <a:pPr>
                  <a:defRPr/>
                </a:pPr>
                <a:r>
                  <a:rPr lang="de-DE" sz="900">
                    <a:latin typeface="+mn-lt"/>
                  </a:rPr>
                  <a:t>WT/S:480min</a:t>
                </a:r>
                <a:endParaRPr lang="de-DE" sz="900" b="1">
                  <a:latin typeface="+mn-lt"/>
                </a:endParaRPr>
              </a:p>
            </p:txBody>
          </p:sp>
          <p:grpSp>
            <p:nvGrpSpPr>
              <p:cNvPr id="33057" name="Group 600"/>
              <p:cNvGrpSpPr>
                <a:grpSpLocks noChangeAspect="1"/>
              </p:cNvGrpSpPr>
              <p:nvPr/>
            </p:nvGrpSpPr>
            <p:grpSpPr bwMode="auto">
              <a:xfrm>
                <a:off x="3477" y="2429"/>
                <a:ext cx="431" cy="411"/>
                <a:chOff x="3477" y="2429"/>
                <a:chExt cx="431" cy="411"/>
              </a:xfrm>
            </p:grpSpPr>
            <p:sp>
              <p:nvSpPr>
                <p:cNvPr id="51569" name="Rectangle 601"/>
                <p:cNvSpPr>
                  <a:spLocks noChangeAspect="1" noChangeArrowheads="1"/>
                </p:cNvSpPr>
                <p:nvPr/>
              </p:nvSpPr>
              <p:spPr bwMode="auto">
                <a:xfrm>
                  <a:off x="3477" y="2429"/>
                  <a:ext cx="431"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70" name="Rectangle 602"/>
                <p:cNvSpPr>
                  <a:spLocks noChangeAspect="1" noChangeArrowheads="1"/>
                </p:cNvSpPr>
                <p:nvPr/>
              </p:nvSpPr>
              <p:spPr bwMode="auto">
                <a:xfrm>
                  <a:off x="3477" y="2429"/>
                  <a:ext cx="431"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71" name="Rectangle 603"/>
                <p:cNvSpPr>
                  <a:spLocks noChangeAspect="1" noChangeArrowheads="1"/>
                </p:cNvSpPr>
                <p:nvPr/>
              </p:nvSpPr>
              <p:spPr bwMode="auto">
                <a:xfrm>
                  <a:off x="3532" y="2464"/>
                  <a:ext cx="323" cy="101"/>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grpSp>
          <p:grpSp>
            <p:nvGrpSpPr>
              <p:cNvPr id="33058" name="Group 604"/>
              <p:cNvGrpSpPr>
                <a:grpSpLocks noChangeAspect="1"/>
              </p:cNvGrpSpPr>
              <p:nvPr/>
            </p:nvGrpSpPr>
            <p:grpSpPr bwMode="auto">
              <a:xfrm>
                <a:off x="3511" y="2662"/>
                <a:ext cx="132" cy="117"/>
                <a:chOff x="3511" y="2662"/>
                <a:chExt cx="132" cy="117"/>
              </a:xfrm>
            </p:grpSpPr>
            <p:sp>
              <p:nvSpPr>
                <p:cNvPr id="51566" name="Oval 605"/>
                <p:cNvSpPr>
                  <a:spLocks noChangeAspect="1" noChangeArrowheads="1"/>
                </p:cNvSpPr>
                <p:nvPr/>
              </p:nvSpPr>
              <p:spPr bwMode="auto">
                <a:xfrm>
                  <a:off x="3528"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67" name="Rectangle 606"/>
                <p:cNvSpPr>
                  <a:spLocks noChangeAspect="1" noChangeArrowheads="1"/>
                </p:cNvSpPr>
                <p:nvPr/>
              </p:nvSpPr>
              <p:spPr bwMode="auto">
                <a:xfrm>
                  <a:off x="3511"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68" name="Oval 607"/>
                <p:cNvSpPr>
                  <a:spLocks noChangeAspect="1" noChangeArrowheads="1"/>
                </p:cNvSpPr>
                <p:nvPr/>
              </p:nvSpPr>
              <p:spPr bwMode="auto">
                <a:xfrm>
                  <a:off x="3551"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51492" name="Rectangle 608"/>
              <p:cNvSpPr>
                <a:spLocks noChangeAspect="1" noChangeArrowheads="1"/>
              </p:cNvSpPr>
              <p:nvPr/>
            </p:nvSpPr>
            <p:spPr bwMode="auto">
              <a:xfrm>
                <a:off x="3477" y="2429"/>
                <a:ext cx="431"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93" name="Rectangle 609"/>
              <p:cNvSpPr>
                <a:spLocks noChangeAspect="1" noChangeArrowheads="1"/>
              </p:cNvSpPr>
              <p:nvPr/>
            </p:nvSpPr>
            <p:spPr bwMode="auto">
              <a:xfrm>
                <a:off x="3477" y="2429"/>
                <a:ext cx="431"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94" name="Rectangle 610"/>
              <p:cNvSpPr>
                <a:spLocks noChangeAspect="1" noChangeArrowheads="1"/>
              </p:cNvSpPr>
              <p:nvPr/>
            </p:nvSpPr>
            <p:spPr bwMode="auto">
              <a:xfrm>
                <a:off x="3532" y="2461"/>
                <a:ext cx="323" cy="102"/>
              </a:xfrm>
              <a:prstGeom prst="rect">
                <a:avLst/>
              </a:prstGeom>
              <a:noFill/>
              <a:ln w="9525">
                <a:noFill/>
                <a:miter lim="800000"/>
                <a:headEnd/>
                <a:tailEnd/>
              </a:ln>
            </p:spPr>
            <p:txBody>
              <a:bodyPr wrap="none" lIns="0" tIns="0" rIns="0" bIns="0">
                <a:spAutoFit/>
              </a:bodyPr>
              <a:lstStyle/>
              <a:p>
                <a:pPr>
                  <a:defRPr/>
                </a:pPr>
                <a:r>
                  <a:rPr lang="de-DE" sz="900" b="1">
                    <a:latin typeface="+mn-lt"/>
                  </a:rPr>
                  <a:t>Montage1</a:t>
                </a:r>
              </a:p>
            </p:txBody>
          </p:sp>
          <p:sp>
            <p:nvSpPr>
              <p:cNvPr id="51495" name="Rectangle 611"/>
              <p:cNvSpPr>
                <a:spLocks noChangeAspect="1" noChangeArrowheads="1"/>
              </p:cNvSpPr>
              <p:nvPr/>
            </p:nvSpPr>
            <p:spPr bwMode="auto">
              <a:xfrm>
                <a:off x="3477" y="2429"/>
                <a:ext cx="431"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96" name="Rectangle 612"/>
              <p:cNvSpPr>
                <a:spLocks noChangeAspect="1" noChangeArrowheads="1"/>
              </p:cNvSpPr>
              <p:nvPr/>
            </p:nvSpPr>
            <p:spPr bwMode="auto">
              <a:xfrm>
                <a:off x="3477" y="2429"/>
                <a:ext cx="431"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497" name="Rectangle 613"/>
              <p:cNvSpPr>
                <a:spLocks noChangeAspect="1" noChangeArrowheads="1"/>
              </p:cNvSpPr>
              <p:nvPr/>
            </p:nvSpPr>
            <p:spPr bwMode="auto">
              <a:xfrm>
                <a:off x="3532" y="2461"/>
                <a:ext cx="0" cy="102"/>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sp>
            <p:nvSpPr>
              <p:cNvPr id="51498" name="Oval 614"/>
              <p:cNvSpPr>
                <a:spLocks noChangeAspect="1" noChangeArrowheads="1"/>
              </p:cNvSpPr>
              <p:nvPr/>
            </p:nvSpPr>
            <p:spPr bwMode="auto">
              <a:xfrm>
                <a:off x="3528" y="2681"/>
                <a:ext cx="104"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499" name="Rectangle 615"/>
              <p:cNvSpPr>
                <a:spLocks noChangeAspect="1" noChangeArrowheads="1"/>
              </p:cNvSpPr>
              <p:nvPr/>
            </p:nvSpPr>
            <p:spPr bwMode="auto">
              <a:xfrm>
                <a:off x="351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00" name="Oval 616"/>
              <p:cNvSpPr>
                <a:spLocks noChangeAspect="1" noChangeArrowheads="1"/>
              </p:cNvSpPr>
              <p:nvPr/>
            </p:nvSpPr>
            <p:spPr bwMode="auto">
              <a:xfrm>
                <a:off x="3553" y="2697"/>
                <a:ext cx="54"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501" name="Oval 617"/>
              <p:cNvSpPr>
                <a:spLocks noChangeAspect="1" noChangeArrowheads="1"/>
              </p:cNvSpPr>
              <p:nvPr/>
            </p:nvSpPr>
            <p:spPr bwMode="auto">
              <a:xfrm>
                <a:off x="3528" y="2681"/>
                <a:ext cx="104"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02" name="Rectangle 618"/>
              <p:cNvSpPr>
                <a:spLocks noChangeAspect="1" noChangeArrowheads="1"/>
              </p:cNvSpPr>
              <p:nvPr/>
            </p:nvSpPr>
            <p:spPr bwMode="auto">
              <a:xfrm>
                <a:off x="3511" y="2662"/>
                <a:ext cx="132" cy="68"/>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03" name="Oval 619"/>
              <p:cNvSpPr>
                <a:spLocks noChangeAspect="1" noChangeArrowheads="1"/>
              </p:cNvSpPr>
              <p:nvPr/>
            </p:nvSpPr>
            <p:spPr bwMode="auto">
              <a:xfrm>
                <a:off x="3553" y="2697"/>
                <a:ext cx="54" cy="58"/>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504" name="Rectangle 620"/>
              <p:cNvSpPr>
                <a:spLocks noChangeAspect="1" noChangeArrowheads="1"/>
              </p:cNvSpPr>
              <p:nvPr/>
            </p:nvSpPr>
            <p:spPr bwMode="auto">
              <a:xfrm>
                <a:off x="3687" y="2646"/>
                <a:ext cx="78" cy="166"/>
              </a:xfrm>
              <a:prstGeom prst="rect">
                <a:avLst/>
              </a:prstGeom>
              <a:noFill/>
              <a:ln w="9525">
                <a:noFill/>
                <a:miter lim="800000"/>
                <a:headEnd/>
                <a:tailEnd/>
              </a:ln>
            </p:spPr>
            <p:txBody>
              <a:bodyPr/>
              <a:lstStyle/>
              <a:p>
                <a:pPr>
                  <a:defRPr/>
                </a:pPr>
                <a:endParaRPr lang="en-US" sz="2800">
                  <a:latin typeface="+mn-lt"/>
                </a:endParaRPr>
              </a:p>
            </p:txBody>
          </p:sp>
          <p:sp>
            <p:nvSpPr>
              <p:cNvPr id="51505" name="Rectangle 621"/>
              <p:cNvSpPr>
                <a:spLocks noChangeAspect="1" noChangeArrowheads="1"/>
              </p:cNvSpPr>
              <p:nvPr/>
            </p:nvSpPr>
            <p:spPr bwMode="auto">
              <a:xfrm>
                <a:off x="3687" y="2652"/>
                <a:ext cx="38"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506" name="Rectangle 622"/>
              <p:cNvSpPr>
                <a:spLocks noChangeAspect="1" noChangeArrowheads="1"/>
              </p:cNvSpPr>
              <p:nvPr/>
            </p:nvSpPr>
            <p:spPr bwMode="auto">
              <a:xfrm>
                <a:off x="3479" y="3784"/>
                <a:ext cx="42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07" name="Rectangle 623"/>
              <p:cNvSpPr>
                <a:spLocks noChangeAspect="1" noChangeArrowheads="1"/>
              </p:cNvSpPr>
              <p:nvPr/>
            </p:nvSpPr>
            <p:spPr bwMode="auto">
              <a:xfrm>
                <a:off x="3500" y="3831"/>
                <a:ext cx="106"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508" name="Rectangle 624"/>
              <p:cNvSpPr>
                <a:spLocks noChangeAspect="1" noChangeArrowheads="1"/>
              </p:cNvSpPr>
              <p:nvPr/>
            </p:nvSpPr>
            <p:spPr bwMode="auto">
              <a:xfrm>
                <a:off x="4314"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09" name="Rectangle 625"/>
              <p:cNvSpPr>
                <a:spLocks noChangeAspect="1" noChangeArrowheads="1"/>
              </p:cNvSpPr>
              <p:nvPr/>
            </p:nvSpPr>
            <p:spPr bwMode="auto">
              <a:xfrm>
                <a:off x="4388" y="2990"/>
                <a:ext cx="266" cy="103"/>
              </a:xfrm>
              <a:prstGeom prst="rect">
                <a:avLst/>
              </a:prstGeom>
              <a:noFill/>
              <a:ln w="9525">
                <a:noFill/>
                <a:miter lim="800000"/>
                <a:headEnd/>
                <a:tailEnd/>
              </a:ln>
            </p:spPr>
            <p:txBody>
              <a:bodyPr wrap="none" lIns="0" tIns="0" rIns="0" bIns="0">
                <a:spAutoFit/>
              </a:bodyPr>
              <a:lstStyle/>
              <a:p>
                <a:pPr>
                  <a:defRPr/>
                </a:pPr>
                <a:r>
                  <a:rPr lang="de-DE" sz="900">
                    <a:latin typeface="+mn-lt"/>
                  </a:rPr>
                  <a:t>Z/T: 40 S</a:t>
                </a:r>
                <a:endParaRPr lang="de-DE" sz="900" b="1">
                  <a:latin typeface="+mn-lt"/>
                </a:endParaRPr>
              </a:p>
            </p:txBody>
          </p:sp>
          <p:sp>
            <p:nvSpPr>
              <p:cNvPr id="51510" name="Rectangle 626"/>
              <p:cNvSpPr>
                <a:spLocks noChangeAspect="1" noChangeArrowheads="1"/>
              </p:cNvSpPr>
              <p:nvPr/>
            </p:nvSpPr>
            <p:spPr bwMode="auto">
              <a:xfrm>
                <a:off x="4314" y="3113"/>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11" name="Rectangle 627"/>
              <p:cNvSpPr>
                <a:spLocks noChangeAspect="1" noChangeArrowheads="1"/>
              </p:cNvSpPr>
              <p:nvPr/>
            </p:nvSpPr>
            <p:spPr bwMode="auto">
              <a:xfrm>
                <a:off x="4362" y="3159"/>
                <a:ext cx="340" cy="103"/>
              </a:xfrm>
              <a:prstGeom prst="rect">
                <a:avLst/>
              </a:prstGeom>
              <a:noFill/>
              <a:ln w="9525">
                <a:noFill/>
                <a:miter lim="800000"/>
                <a:headEnd/>
                <a:tailEnd/>
              </a:ln>
            </p:spPr>
            <p:txBody>
              <a:bodyPr wrap="none" lIns="0" tIns="0" rIns="0" bIns="0">
                <a:spAutoFit/>
              </a:bodyPr>
              <a:lstStyle/>
              <a:p>
                <a:pPr>
                  <a:defRPr/>
                </a:pPr>
                <a:r>
                  <a:rPr lang="de-DE" sz="900">
                    <a:latin typeface="+mn-lt"/>
                  </a:rPr>
                  <a:t>R/T: 0 Min.</a:t>
                </a:r>
                <a:endParaRPr lang="de-DE" sz="900" b="1">
                  <a:latin typeface="+mn-lt"/>
                </a:endParaRPr>
              </a:p>
            </p:txBody>
          </p:sp>
          <p:sp>
            <p:nvSpPr>
              <p:cNvPr id="51512" name="Rectangle 628"/>
              <p:cNvSpPr>
                <a:spLocks noChangeAspect="1" noChangeArrowheads="1"/>
              </p:cNvSpPr>
              <p:nvPr/>
            </p:nvSpPr>
            <p:spPr bwMode="auto">
              <a:xfrm>
                <a:off x="4314"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13" name="Rectangle 629"/>
              <p:cNvSpPr>
                <a:spLocks noChangeAspect="1" noChangeArrowheads="1"/>
              </p:cNvSpPr>
              <p:nvPr/>
            </p:nvSpPr>
            <p:spPr bwMode="auto">
              <a:xfrm>
                <a:off x="4390" y="3327"/>
                <a:ext cx="263" cy="103"/>
              </a:xfrm>
              <a:prstGeom prst="rect">
                <a:avLst/>
              </a:prstGeom>
              <a:noFill/>
              <a:ln w="9525">
                <a:noFill/>
                <a:miter lim="800000"/>
                <a:headEnd/>
                <a:tailEnd/>
              </a:ln>
            </p:spPr>
            <p:txBody>
              <a:bodyPr wrap="none" lIns="0" tIns="0" rIns="0" bIns="0">
                <a:spAutoFit/>
              </a:bodyPr>
              <a:lstStyle/>
              <a:p>
                <a:pPr>
                  <a:defRPr/>
                </a:pPr>
                <a:r>
                  <a:rPr lang="de-DE" sz="900">
                    <a:latin typeface="+mn-lt"/>
                  </a:rPr>
                  <a:t>V: 100 %</a:t>
                </a:r>
                <a:endParaRPr lang="de-DE" sz="900" b="1">
                  <a:latin typeface="+mn-lt"/>
                </a:endParaRPr>
              </a:p>
            </p:txBody>
          </p:sp>
          <p:sp>
            <p:nvSpPr>
              <p:cNvPr id="51514" name="Rectangle 630"/>
              <p:cNvSpPr>
                <a:spLocks noChangeAspect="1" noChangeArrowheads="1"/>
              </p:cNvSpPr>
              <p:nvPr/>
            </p:nvSpPr>
            <p:spPr bwMode="auto">
              <a:xfrm>
                <a:off x="4314" y="3448"/>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15" name="Rectangle 631"/>
              <p:cNvSpPr>
                <a:spLocks noChangeAspect="1" noChangeArrowheads="1"/>
              </p:cNvSpPr>
              <p:nvPr/>
            </p:nvSpPr>
            <p:spPr bwMode="auto">
              <a:xfrm>
                <a:off x="4363" y="3496"/>
                <a:ext cx="313" cy="102"/>
              </a:xfrm>
              <a:prstGeom prst="rect">
                <a:avLst/>
              </a:prstGeom>
              <a:noFill/>
              <a:ln w="9525">
                <a:noFill/>
                <a:miter lim="800000"/>
                <a:headEnd/>
                <a:tailEnd/>
              </a:ln>
            </p:spPr>
            <p:txBody>
              <a:bodyPr wrap="none" lIns="0" tIns="0" rIns="0" bIns="0">
                <a:spAutoFit/>
              </a:bodyPr>
              <a:lstStyle/>
              <a:p>
                <a:pPr>
                  <a:defRPr/>
                </a:pPr>
                <a:r>
                  <a:rPr lang="de-DE" sz="900">
                    <a:latin typeface="+mn-lt"/>
                  </a:rPr>
                  <a:t>Q: 0,3 % A</a:t>
                </a:r>
                <a:endParaRPr lang="de-DE" sz="900" b="1">
                  <a:latin typeface="+mn-lt"/>
                </a:endParaRPr>
              </a:p>
            </p:txBody>
          </p:sp>
          <p:sp>
            <p:nvSpPr>
              <p:cNvPr id="51516" name="Rectangle 632"/>
              <p:cNvSpPr>
                <a:spLocks noChangeAspect="1" noChangeArrowheads="1"/>
              </p:cNvSpPr>
              <p:nvPr/>
            </p:nvSpPr>
            <p:spPr bwMode="auto">
              <a:xfrm>
                <a:off x="4314" y="3617"/>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17" name="Rectangle 633"/>
              <p:cNvSpPr>
                <a:spLocks noChangeAspect="1" noChangeArrowheads="1"/>
              </p:cNvSpPr>
              <p:nvPr/>
            </p:nvSpPr>
            <p:spPr bwMode="auto">
              <a:xfrm>
                <a:off x="4331" y="3663"/>
                <a:ext cx="400" cy="103"/>
              </a:xfrm>
              <a:prstGeom prst="rect">
                <a:avLst/>
              </a:prstGeom>
              <a:noFill/>
              <a:ln w="9525">
                <a:noFill/>
                <a:miter lim="800000"/>
                <a:headEnd/>
                <a:tailEnd/>
              </a:ln>
            </p:spPr>
            <p:txBody>
              <a:bodyPr wrap="none" lIns="0" tIns="0" rIns="0" bIns="0">
                <a:spAutoFit/>
              </a:bodyPr>
              <a:lstStyle/>
              <a:p>
                <a:pPr>
                  <a:defRPr/>
                </a:pPr>
                <a:r>
                  <a:rPr lang="de-DE" sz="900">
                    <a:latin typeface="+mn-lt"/>
                  </a:rPr>
                  <a:t>AZ/S:480Min</a:t>
                </a:r>
                <a:endParaRPr lang="de-DE" sz="900" b="1">
                  <a:latin typeface="+mn-lt"/>
                </a:endParaRPr>
              </a:p>
            </p:txBody>
          </p:sp>
          <p:grpSp>
            <p:nvGrpSpPr>
              <p:cNvPr id="33085" name="Group 634"/>
              <p:cNvGrpSpPr>
                <a:grpSpLocks noChangeAspect="1"/>
              </p:cNvGrpSpPr>
              <p:nvPr/>
            </p:nvGrpSpPr>
            <p:grpSpPr bwMode="auto">
              <a:xfrm>
                <a:off x="4314" y="2429"/>
                <a:ext cx="431" cy="411"/>
                <a:chOff x="4314" y="2429"/>
                <a:chExt cx="431" cy="411"/>
              </a:xfrm>
            </p:grpSpPr>
            <p:grpSp>
              <p:nvGrpSpPr>
                <p:cNvPr id="33125" name="Group 635"/>
                <p:cNvGrpSpPr>
                  <a:grpSpLocks noChangeAspect="1"/>
                </p:cNvGrpSpPr>
                <p:nvPr/>
              </p:nvGrpSpPr>
              <p:grpSpPr bwMode="auto">
                <a:xfrm>
                  <a:off x="4314" y="2429"/>
                  <a:ext cx="431" cy="411"/>
                  <a:chOff x="4314" y="2429"/>
                  <a:chExt cx="431" cy="411"/>
                </a:xfrm>
              </p:grpSpPr>
              <p:sp>
                <p:nvSpPr>
                  <p:cNvPr id="51563" name="Rectangle 636"/>
                  <p:cNvSpPr>
                    <a:spLocks noChangeAspect="1" noChangeArrowheads="1"/>
                  </p:cNvSpPr>
                  <p:nvPr/>
                </p:nvSpPr>
                <p:spPr bwMode="auto">
                  <a:xfrm>
                    <a:off x="4314"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64" name="Rectangle 637"/>
                  <p:cNvSpPr>
                    <a:spLocks noChangeAspect="1" noChangeArrowheads="1"/>
                  </p:cNvSpPr>
                  <p:nvPr/>
                </p:nvSpPr>
                <p:spPr bwMode="auto">
                  <a:xfrm>
                    <a:off x="4314"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65" name="Rectangle 638"/>
                  <p:cNvSpPr>
                    <a:spLocks noChangeAspect="1" noChangeArrowheads="1"/>
                  </p:cNvSpPr>
                  <p:nvPr/>
                </p:nvSpPr>
                <p:spPr bwMode="auto">
                  <a:xfrm>
                    <a:off x="4378" y="2464"/>
                    <a:ext cx="314" cy="101"/>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33126" name="Group 639"/>
                <p:cNvGrpSpPr>
                  <a:grpSpLocks noChangeAspect="1"/>
                </p:cNvGrpSpPr>
                <p:nvPr/>
              </p:nvGrpSpPr>
              <p:grpSpPr bwMode="auto">
                <a:xfrm>
                  <a:off x="4348" y="2662"/>
                  <a:ext cx="132" cy="117"/>
                  <a:chOff x="4348" y="2662"/>
                  <a:chExt cx="132" cy="117"/>
                </a:xfrm>
              </p:grpSpPr>
              <p:sp>
                <p:nvSpPr>
                  <p:cNvPr id="51560" name="Oval 640"/>
                  <p:cNvSpPr>
                    <a:spLocks noChangeAspect="1" noChangeArrowheads="1"/>
                  </p:cNvSpPr>
                  <p:nvPr/>
                </p:nvSpPr>
                <p:spPr bwMode="auto">
                  <a:xfrm>
                    <a:off x="4365" y="2681"/>
                    <a:ext cx="98"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61" name="Rectangle 641"/>
                  <p:cNvSpPr>
                    <a:spLocks noChangeAspect="1" noChangeArrowheads="1"/>
                  </p:cNvSpPr>
                  <p:nvPr/>
                </p:nvSpPr>
                <p:spPr bwMode="auto">
                  <a:xfrm>
                    <a:off x="4360" y="2662"/>
                    <a:ext cx="120"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62" name="Oval 642"/>
                  <p:cNvSpPr>
                    <a:spLocks noChangeAspect="1" noChangeArrowheads="1"/>
                  </p:cNvSpPr>
                  <p:nvPr/>
                </p:nvSpPr>
                <p:spPr bwMode="auto">
                  <a:xfrm>
                    <a:off x="4384" y="2697"/>
                    <a:ext cx="60"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grpSp>
          <p:sp>
            <p:nvSpPr>
              <p:cNvPr id="51519" name="Rectangle 643"/>
              <p:cNvSpPr>
                <a:spLocks noChangeAspect="1" noChangeArrowheads="1"/>
              </p:cNvSpPr>
              <p:nvPr/>
            </p:nvSpPr>
            <p:spPr bwMode="auto">
              <a:xfrm>
                <a:off x="4523"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520" name="Rectangle 644"/>
              <p:cNvSpPr>
                <a:spLocks noChangeAspect="1" noChangeArrowheads="1"/>
              </p:cNvSpPr>
              <p:nvPr/>
            </p:nvSpPr>
            <p:spPr bwMode="auto">
              <a:xfrm>
                <a:off x="4523" y="2652"/>
                <a:ext cx="35"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521" name="Rectangle 645"/>
              <p:cNvSpPr>
                <a:spLocks noChangeAspect="1" noChangeArrowheads="1"/>
              </p:cNvSpPr>
              <p:nvPr/>
            </p:nvSpPr>
            <p:spPr bwMode="auto">
              <a:xfrm>
                <a:off x="4314" y="3784"/>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22" name="Rectangle 646"/>
              <p:cNvSpPr>
                <a:spLocks noChangeAspect="1" noChangeArrowheads="1"/>
              </p:cNvSpPr>
              <p:nvPr/>
            </p:nvSpPr>
            <p:spPr bwMode="auto">
              <a:xfrm>
                <a:off x="4331"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sp>
            <p:nvSpPr>
              <p:cNvPr id="51523" name="Rectangle 647"/>
              <p:cNvSpPr>
                <a:spLocks noChangeAspect="1" noChangeArrowheads="1"/>
              </p:cNvSpPr>
              <p:nvPr/>
            </p:nvSpPr>
            <p:spPr bwMode="auto">
              <a:xfrm>
                <a:off x="4314" y="2943"/>
                <a:ext cx="430"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24" name="Rectangle 648"/>
              <p:cNvSpPr>
                <a:spLocks noChangeAspect="1" noChangeArrowheads="1"/>
              </p:cNvSpPr>
              <p:nvPr/>
            </p:nvSpPr>
            <p:spPr bwMode="auto">
              <a:xfrm>
                <a:off x="4388" y="2990"/>
                <a:ext cx="264" cy="103"/>
              </a:xfrm>
              <a:prstGeom prst="rect">
                <a:avLst/>
              </a:prstGeom>
              <a:noFill/>
              <a:ln w="9525">
                <a:noFill/>
                <a:miter lim="800000"/>
                <a:headEnd/>
                <a:tailEnd/>
              </a:ln>
            </p:spPr>
            <p:txBody>
              <a:bodyPr wrap="none" lIns="0" tIns="0" rIns="0" bIns="0">
                <a:spAutoFit/>
              </a:bodyPr>
              <a:lstStyle/>
              <a:p>
                <a:pPr>
                  <a:defRPr/>
                </a:pPr>
                <a:r>
                  <a:rPr lang="de-DE" sz="900">
                    <a:latin typeface="+mn-lt"/>
                  </a:rPr>
                  <a:t>C/T: 40 s</a:t>
                </a:r>
                <a:endParaRPr lang="de-DE" sz="900" b="1">
                  <a:latin typeface="+mn-lt"/>
                </a:endParaRPr>
              </a:p>
            </p:txBody>
          </p:sp>
          <p:sp>
            <p:nvSpPr>
              <p:cNvPr id="51525" name="Rectangle 649"/>
              <p:cNvSpPr>
                <a:spLocks noChangeAspect="1" noChangeArrowheads="1"/>
              </p:cNvSpPr>
              <p:nvPr/>
            </p:nvSpPr>
            <p:spPr bwMode="auto">
              <a:xfrm>
                <a:off x="4314" y="3113"/>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26" name="Rectangle 650"/>
              <p:cNvSpPr>
                <a:spLocks noChangeAspect="1" noChangeArrowheads="1"/>
              </p:cNvSpPr>
              <p:nvPr/>
            </p:nvSpPr>
            <p:spPr bwMode="auto">
              <a:xfrm>
                <a:off x="4362" y="3159"/>
                <a:ext cx="348" cy="103"/>
              </a:xfrm>
              <a:prstGeom prst="rect">
                <a:avLst/>
              </a:prstGeom>
              <a:noFill/>
              <a:ln w="9525">
                <a:noFill/>
                <a:miter lim="800000"/>
                <a:headEnd/>
                <a:tailEnd/>
              </a:ln>
            </p:spPr>
            <p:txBody>
              <a:bodyPr wrap="none" lIns="0" tIns="0" rIns="0" bIns="0">
                <a:spAutoFit/>
              </a:bodyPr>
              <a:lstStyle/>
              <a:p>
                <a:pPr>
                  <a:defRPr/>
                </a:pPr>
                <a:r>
                  <a:rPr lang="de-DE" sz="900">
                    <a:latin typeface="+mn-lt"/>
                  </a:rPr>
                  <a:t>C/O: 0 min.</a:t>
                </a:r>
                <a:endParaRPr lang="de-DE" sz="900" b="1">
                  <a:latin typeface="+mn-lt"/>
                </a:endParaRPr>
              </a:p>
            </p:txBody>
          </p:sp>
          <p:sp>
            <p:nvSpPr>
              <p:cNvPr id="51527" name="Rectangle 651"/>
              <p:cNvSpPr>
                <a:spLocks noChangeAspect="1" noChangeArrowheads="1"/>
              </p:cNvSpPr>
              <p:nvPr/>
            </p:nvSpPr>
            <p:spPr bwMode="auto">
              <a:xfrm>
                <a:off x="4314" y="3280"/>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28" name="Rectangle 652"/>
              <p:cNvSpPr>
                <a:spLocks noChangeAspect="1" noChangeArrowheads="1"/>
              </p:cNvSpPr>
              <p:nvPr/>
            </p:nvSpPr>
            <p:spPr bwMode="auto">
              <a:xfrm>
                <a:off x="4390" y="3327"/>
                <a:ext cx="327" cy="103"/>
              </a:xfrm>
              <a:prstGeom prst="rect">
                <a:avLst/>
              </a:prstGeom>
              <a:noFill/>
              <a:ln w="9525">
                <a:noFill/>
                <a:miter lim="800000"/>
                <a:headEnd/>
                <a:tailEnd/>
              </a:ln>
            </p:spPr>
            <p:txBody>
              <a:bodyPr wrap="none" lIns="0" tIns="0" rIns="0" bIns="0">
                <a:spAutoFit/>
              </a:bodyPr>
              <a:lstStyle/>
              <a:p>
                <a:pPr>
                  <a:defRPr/>
                </a:pPr>
                <a:r>
                  <a:rPr lang="de-DE" sz="900">
                    <a:latin typeface="+mn-lt"/>
                  </a:rPr>
                  <a:t>s. r.: 100 %</a:t>
                </a:r>
                <a:endParaRPr lang="de-DE" sz="900" b="1">
                  <a:latin typeface="+mn-lt"/>
                </a:endParaRPr>
              </a:p>
            </p:txBody>
          </p:sp>
          <p:sp>
            <p:nvSpPr>
              <p:cNvPr id="51529" name="Rectangle 653"/>
              <p:cNvSpPr>
                <a:spLocks noChangeAspect="1" noChangeArrowheads="1"/>
              </p:cNvSpPr>
              <p:nvPr/>
            </p:nvSpPr>
            <p:spPr bwMode="auto">
              <a:xfrm>
                <a:off x="4314" y="3448"/>
                <a:ext cx="430" cy="16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30" name="Rectangle 654"/>
              <p:cNvSpPr>
                <a:spLocks noChangeAspect="1" noChangeArrowheads="1"/>
              </p:cNvSpPr>
              <p:nvPr/>
            </p:nvSpPr>
            <p:spPr bwMode="auto">
              <a:xfrm>
                <a:off x="4363" y="3496"/>
                <a:ext cx="313" cy="102"/>
              </a:xfrm>
              <a:prstGeom prst="rect">
                <a:avLst/>
              </a:prstGeom>
              <a:noFill/>
              <a:ln w="9525">
                <a:noFill/>
                <a:miter lim="800000"/>
                <a:headEnd/>
                <a:tailEnd/>
              </a:ln>
            </p:spPr>
            <p:txBody>
              <a:bodyPr wrap="none" lIns="0" tIns="0" rIns="0" bIns="0">
                <a:spAutoFit/>
              </a:bodyPr>
              <a:lstStyle/>
              <a:p>
                <a:pPr>
                  <a:defRPr/>
                </a:pPr>
                <a:r>
                  <a:rPr lang="de-DE" sz="900">
                    <a:latin typeface="+mn-lt"/>
                  </a:rPr>
                  <a:t>Q: 0,3 % A</a:t>
                </a:r>
                <a:endParaRPr lang="de-DE" sz="900" b="1">
                  <a:latin typeface="+mn-lt"/>
                </a:endParaRPr>
              </a:p>
            </p:txBody>
          </p:sp>
          <p:sp>
            <p:nvSpPr>
              <p:cNvPr id="51531" name="Rectangle 655"/>
              <p:cNvSpPr>
                <a:spLocks noChangeAspect="1" noChangeArrowheads="1"/>
              </p:cNvSpPr>
              <p:nvPr/>
            </p:nvSpPr>
            <p:spPr bwMode="auto">
              <a:xfrm>
                <a:off x="4314" y="3617"/>
                <a:ext cx="430" cy="166"/>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32" name="Rectangle 656"/>
              <p:cNvSpPr>
                <a:spLocks noChangeAspect="1" noChangeArrowheads="1"/>
              </p:cNvSpPr>
              <p:nvPr/>
            </p:nvSpPr>
            <p:spPr bwMode="auto">
              <a:xfrm>
                <a:off x="4331" y="3663"/>
                <a:ext cx="420" cy="103"/>
              </a:xfrm>
              <a:prstGeom prst="rect">
                <a:avLst/>
              </a:prstGeom>
              <a:noFill/>
              <a:ln w="9525">
                <a:noFill/>
                <a:miter lim="800000"/>
                <a:headEnd/>
                <a:tailEnd/>
              </a:ln>
            </p:spPr>
            <p:txBody>
              <a:bodyPr wrap="none" lIns="0" tIns="0" rIns="0" bIns="0">
                <a:spAutoFit/>
              </a:bodyPr>
              <a:lstStyle/>
              <a:p>
                <a:pPr>
                  <a:defRPr/>
                </a:pPr>
                <a:r>
                  <a:rPr lang="de-DE" sz="900">
                    <a:latin typeface="+mn-lt"/>
                  </a:rPr>
                  <a:t>WT/S:480min</a:t>
                </a:r>
                <a:endParaRPr lang="de-DE" sz="900" b="1">
                  <a:latin typeface="+mn-lt"/>
                </a:endParaRPr>
              </a:p>
            </p:txBody>
          </p:sp>
          <p:grpSp>
            <p:nvGrpSpPr>
              <p:cNvPr id="33100" name="Group 657"/>
              <p:cNvGrpSpPr>
                <a:grpSpLocks noChangeAspect="1"/>
              </p:cNvGrpSpPr>
              <p:nvPr/>
            </p:nvGrpSpPr>
            <p:grpSpPr bwMode="auto">
              <a:xfrm>
                <a:off x="4314" y="2429"/>
                <a:ext cx="431" cy="411"/>
                <a:chOff x="4314" y="2429"/>
                <a:chExt cx="431" cy="411"/>
              </a:xfrm>
            </p:grpSpPr>
            <p:sp>
              <p:nvSpPr>
                <p:cNvPr id="51555" name="Rectangle 658"/>
                <p:cNvSpPr>
                  <a:spLocks noChangeAspect="1" noChangeArrowheads="1"/>
                </p:cNvSpPr>
                <p:nvPr/>
              </p:nvSpPr>
              <p:spPr bwMode="auto">
                <a:xfrm>
                  <a:off x="4314" y="2429"/>
                  <a:ext cx="418" cy="407"/>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56" name="Rectangle 659"/>
                <p:cNvSpPr>
                  <a:spLocks noChangeAspect="1" noChangeArrowheads="1"/>
                </p:cNvSpPr>
                <p:nvPr/>
              </p:nvSpPr>
              <p:spPr bwMode="auto">
                <a:xfrm>
                  <a:off x="4314" y="2429"/>
                  <a:ext cx="418" cy="142"/>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57" name="Rectangle 660"/>
                <p:cNvSpPr>
                  <a:spLocks noChangeAspect="1" noChangeArrowheads="1"/>
                </p:cNvSpPr>
                <p:nvPr/>
              </p:nvSpPr>
              <p:spPr bwMode="auto">
                <a:xfrm>
                  <a:off x="4378" y="2464"/>
                  <a:ext cx="314" cy="101"/>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grpSp>
          <p:grpSp>
            <p:nvGrpSpPr>
              <p:cNvPr id="33101" name="Group 661"/>
              <p:cNvGrpSpPr>
                <a:grpSpLocks noChangeAspect="1"/>
              </p:cNvGrpSpPr>
              <p:nvPr/>
            </p:nvGrpSpPr>
            <p:grpSpPr bwMode="auto">
              <a:xfrm>
                <a:off x="4348" y="2662"/>
                <a:ext cx="132" cy="117"/>
                <a:chOff x="4348" y="2662"/>
                <a:chExt cx="132" cy="117"/>
              </a:xfrm>
            </p:grpSpPr>
            <p:sp>
              <p:nvSpPr>
                <p:cNvPr id="51552" name="Oval 662"/>
                <p:cNvSpPr>
                  <a:spLocks noChangeAspect="1" noChangeArrowheads="1"/>
                </p:cNvSpPr>
                <p:nvPr/>
              </p:nvSpPr>
              <p:spPr bwMode="auto">
                <a:xfrm>
                  <a:off x="4361" y="2681"/>
                  <a:ext cx="102" cy="98"/>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53" name="Rectangle 663"/>
                <p:cNvSpPr>
                  <a:spLocks noChangeAspect="1" noChangeArrowheads="1"/>
                </p:cNvSpPr>
                <p:nvPr/>
              </p:nvSpPr>
              <p:spPr bwMode="auto">
                <a:xfrm>
                  <a:off x="4348" y="2662"/>
                  <a:ext cx="132" cy="69"/>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54" name="Oval 664"/>
                <p:cNvSpPr>
                  <a:spLocks noChangeAspect="1" noChangeArrowheads="1"/>
                </p:cNvSpPr>
                <p:nvPr/>
              </p:nvSpPr>
              <p:spPr bwMode="auto">
                <a:xfrm>
                  <a:off x="4384" y="2697"/>
                  <a:ext cx="56" cy="59"/>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grpSp>
          <p:sp>
            <p:nvSpPr>
              <p:cNvPr id="51535" name="Rectangle 665"/>
              <p:cNvSpPr>
                <a:spLocks noChangeAspect="1" noChangeArrowheads="1"/>
              </p:cNvSpPr>
              <p:nvPr/>
            </p:nvSpPr>
            <p:spPr bwMode="auto">
              <a:xfrm>
                <a:off x="4314" y="2429"/>
                <a:ext cx="430"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36" name="Rectangle 666"/>
              <p:cNvSpPr>
                <a:spLocks noChangeAspect="1" noChangeArrowheads="1"/>
              </p:cNvSpPr>
              <p:nvPr/>
            </p:nvSpPr>
            <p:spPr bwMode="auto">
              <a:xfrm>
                <a:off x="4314" y="2429"/>
                <a:ext cx="430"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37" name="Rectangle 667"/>
              <p:cNvSpPr>
                <a:spLocks noChangeAspect="1" noChangeArrowheads="1"/>
              </p:cNvSpPr>
              <p:nvPr/>
            </p:nvSpPr>
            <p:spPr bwMode="auto">
              <a:xfrm>
                <a:off x="4374" y="2461"/>
                <a:ext cx="318" cy="102"/>
              </a:xfrm>
              <a:prstGeom prst="rect">
                <a:avLst/>
              </a:prstGeom>
              <a:noFill/>
              <a:ln w="9525">
                <a:noFill/>
                <a:miter lim="800000"/>
                <a:headEnd/>
                <a:tailEnd/>
              </a:ln>
            </p:spPr>
            <p:txBody>
              <a:bodyPr wrap="none" lIns="0" tIns="0" rIns="0" bIns="0">
                <a:spAutoFit/>
              </a:bodyPr>
              <a:lstStyle/>
              <a:p>
                <a:pPr>
                  <a:defRPr/>
                </a:pPr>
                <a:r>
                  <a:rPr lang="de-DE" sz="900" b="1">
                    <a:latin typeface="+mn-lt"/>
                  </a:rPr>
                  <a:t>Montage2</a:t>
                </a:r>
              </a:p>
            </p:txBody>
          </p:sp>
          <p:sp>
            <p:nvSpPr>
              <p:cNvPr id="51538" name="Rectangle 668"/>
              <p:cNvSpPr>
                <a:spLocks noChangeAspect="1" noChangeArrowheads="1"/>
              </p:cNvSpPr>
              <p:nvPr/>
            </p:nvSpPr>
            <p:spPr bwMode="auto">
              <a:xfrm>
                <a:off x="4314" y="2429"/>
                <a:ext cx="430" cy="409"/>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39" name="Rectangle 669"/>
              <p:cNvSpPr>
                <a:spLocks noChangeAspect="1" noChangeArrowheads="1"/>
              </p:cNvSpPr>
              <p:nvPr/>
            </p:nvSpPr>
            <p:spPr bwMode="auto">
              <a:xfrm>
                <a:off x="4314" y="2429"/>
                <a:ext cx="430" cy="141"/>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40" name="Rectangle 670"/>
              <p:cNvSpPr>
                <a:spLocks noChangeAspect="1" noChangeArrowheads="1"/>
              </p:cNvSpPr>
              <p:nvPr/>
            </p:nvSpPr>
            <p:spPr bwMode="auto">
              <a:xfrm>
                <a:off x="4374" y="2461"/>
                <a:ext cx="0" cy="102"/>
              </a:xfrm>
              <a:prstGeom prst="rect">
                <a:avLst/>
              </a:prstGeom>
              <a:noFill/>
              <a:ln w="9525">
                <a:noFill/>
                <a:miter lim="800000"/>
                <a:headEnd/>
                <a:tailEnd/>
              </a:ln>
            </p:spPr>
            <p:txBody>
              <a:bodyPr wrap="none" lIns="0" tIns="0" rIns="0" bIns="0">
                <a:spAutoFit/>
              </a:bodyPr>
              <a:lstStyle/>
              <a:p>
                <a:pPr>
                  <a:defRPr/>
                </a:pPr>
                <a:endParaRPr lang="en-US" sz="900" b="1">
                  <a:latin typeface="+mn-lt"/>
                </a:endParaRPr>
              </a:p>
            </p:txBody>
          </p:sp>
          <p:grpSp>
            <p:nvGrpSpPr>
              <p:cNvPr id="33108" name="Group 671"/>
              <p:cNvGrpSpPr>
                <a:grpSpLocks noChangeAspect="1"/>
              </p:cNvGrpSpPr>
              <p:nvPr/>
            </p:nvGrpSpPr>
            <p:grpSpPr bwMode="auto">
              <a:xfrm>
                <a:off x="4314" y="2646"/>
                <a:ext cx="432" cy="1306"/>
                <a:chOff x="4314" y="2646"/>
                <a:chExt cx="432" cy="1306"/>
              </a:xfrm>
            </p:grpSpPr>
            <p:sp>
              <p:nvSpPr>
                <p:cNvPr id="51542" name="Oval 672"/>
                <p:cNvSpPr>
                  <a:spLocks noChangeAspect="1" noChangeArrowheads="1"/>
                </p:cNvSpPr>
                <p:nvPr/>
              </p:nvSpPr>
              <p:spPr bwMode="auto">
                <a:xfrm>
                  <a:off x="4365" y="2682"/>
                  <a:ext cx="98" cy="97"/>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43" name="Rectangle 673"/>
                <p:cNvSpPr>
                  <a:spLocks noChangeAspect="1" noChangeArrowheads="1"/>
                </p:cNvSpPr>
                <p:nvPr/>
              </p:nvSpPr>
              <p:spPr bwMode="auto">
                <a:xfrm>
                  <a:off x="4353" y="2662"/>
                  <a:ext cx="127" cy="71"/>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44" name="Oval 674"/>
                <p:cNvSpPr>
                  <a:spLocks noChangeAspect="1" noChangeArrowheads="1"/>
                </p:cNvSpPr>
                <p:nvPr/>
              </p:nvSpPr>
              <p:spPr bwMode="auto">
                <a:xfrm>
                  <a:off x="4384" y="2701"/>
                  <a:ext cx="60" cy="5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545" name="Oval 675"/>
                <p:cNvSpPr>
                  <a:spLocks noChangeAspect="1" noChangeArrowheads="1"/>
                </p:cNvSpPr>
                <p:nvPr/>
              </p:nvSpPr>
              <p:spPr bwMode="auto">
                <a:xfrm>
                  <a:off x="4365" y="2682"/>
                  <a:ext cx="98" cy="97"/>
                </a:xfrm>
                <a:prstGeom prst="ellipse">
                  <a:avLst/>
                </a:prstGeom>
                <a:noFill/>
                <a:ln w="17463">
                  <a:solidFill>
                    <a:srgbClr val="000000"/>
                  </a:solidFill>
                  <a:round/>
                  <a:headEnd/>
                  <a:tailEnd/>
                </a:ln>
              </p:spPr>
              <p:txBody>
                <a:bodyPr/>
                <a:lstStyle/>
                <a:p>
                  <a:pPr>
                    <a:defRPr/>
                  </a:pPr>
                  <a:endParaRPr lang="en-US" sz="2800">
                    <a:latin typeface="+mn-lt"/>
                  </a:endParaRPr>
                </a:p>
              </p:txBody>
            </p:sp>
            <p:sp>
              <p:nvSpPr>
                <p:cNvPr id="51546" name="Rectangle 676"/>
                <p:cNvSpPr>
                  <a:spLocks noChangeAspect="1" noChangeArrowheads="1"/>
                </p:cNvSpPr>
                <p:nvPr/>
              </p:nvSpPr>
              <p:spPr bwMode="auto">
                <a:xfrm>
                  <a:off x="4353" y="2662"/>
                  <a:ext cx="127" cy="71"/>
                </a:xfrm>
                <a:prstGeom prst="rect">
                  <a:avLst/>
                </a:prstGeom>
                <a:solidFill>
                  <a:srgbClr val="FFFFFF"/>
                </a:solidFill>
                <a:ln w="9525">
                  <a:noFill/>
                  <a:miter lim="800000"/>
                  <a:headEnd/>
                  <a:tailEnd/>
                </a:ln>
              </p:spPr>
              <p:txBody>
                <a:bodyPr/>
                <a:lstStyle/>
                <a:p>
                  <a:pPr>
                    <a:defRPr/>
                  </a:pPr>
                  <a:endParaRPr lang="en-US" sz="2800">
                    <a:latin typeface="+mn-lt"/>
                  </a:endParaRPr>
                </a:p>
              </p:txBody>
            </p:sp>
            <p:sp>
              <p:nvSpPr>
                <p:cNvPr id="51547" name="Oval 677"/>
                <p:cNvSpPr>
                  <a:spLocks noChangeAspect="1" noChangeArrowheads="1"/>
                </p:cNvSpPr>
                <p:nvPr/>
              </p:nvSpPr>
              <p:spPr bwMode="auto">
                <a:xfrm>
                  <a:off x="4384" y="2701"/>
                  <a:ext cx="60" cy="57"/>
                </a:xfrm>
                <a:prstGeom prst="ellipse">
                  <a:avLst/>
                </a:prstGeom>
                <a:solidFill>
                  <a:srgbClr val="000000"/>
                </a:solidFill>
                <a:ln w="9525">
                  <a:solidFill>
                    <a:srgbClr val="000000"/>
                  </a:solidFill>
                  <a:round/>
                  <a:headEnd/>
                  <a:tailEnd/>
                </a:ln>
              </p:spPr>
              <p:txBody>
                <a:bodyPr/>
                <a:lstStyle/>
                <a:p>
                  <a:pPr>
                    <a:defRPr/>
                  </a:pPr>
                  <a:endParaRPr lang="en-US" sz="2800">
                    <a:latin typeface="+mn-lt"/>
                  </a:endParaRPr>
                </a:p>
              </p:txBody>
            </p:sp>
            <p:sp>
              <p:nvSpPr>
                <p:cNvPr id="51548" name="Rectangle 678"/>
                <p:cNvSpPr>
                  <a:spLocks noChangeAspect="1" noChangeArrowheads="1"/>
                </p:cNvSpPr>
                <p:nvPr/>
              </p:nvSpPr>
              <p:spPr bwMode="auto">
                <a:xfrm>
                  <a:off x="4523" y="2646"/>
                  <a:ext cx="77" cy="166"/>
                </a:xfrm>
                <a:prstGeom prst="rect">
                  <a:avLst/>
                </a:prstGeom>
                <a:noFill/>
                <a:ln w="9525">
                  <a:noFill/>
                  <a:miter lim="800000"/>
                  <a:headEnd/>
                  <a:tailEnd/>
                </a:ln>
              </p:spPr>
              <p:txBody>
                <a:bodyPr/>
                <a:lstStyle/>
                <a:p>
                  <a:pPr>
                    <a:defRPr/>
                  </a:pPr>
                  <a:endParaRPr lang="en-US" sz="2800">
                    <a:latin typeface="+mn-lt"/>
                  </a:endParaRPr>
                </a:p>
              </p:txBody>
            </p:sp>
            <p:sp>
              <p:nvSpPr>
                <p:cNvPr id="51549" name="Rectangle 679"/>
                <p:cNvSpPr>
                  <a:spLocks noChangeAspect="1" noChangeArrowheads="1"/>
                </p:cNvSpPr>
                <p:nvPr/>
              </p:nvSpPr>
              <p:spPr bwMode="auto">
                <a:xfrm>
                  <a:off x="4523" y="2652"/>
                  <a:ext cx="32" cy="103"/>
                </a:xfrm>
                <a:prstGeom prst="rect">
                  <a:avLst/>
                </a:prstGeom>
                <a:noFill/>
                <a:ln w="9525">
                  <a:noFill/>
                  <a:miter lim="800000"/>
                  <a:headEnd/>
                  <a:tailEnd/>
                </a:ln>
              </p:spPr>
              <p:txBody>
                <a:bodyPr wrap="none" lIns="0" tIns="0" rIns="0" bIns="0">
                  <a:spAutoFit/>
                </a:bodyPr>
                <a:lstStyle/>
                <a:p>
                  <a:pPr>
                    <a:defRPr/>
                  </a:pPr>
                  <a:r>
                    <a:rPr lang="de-DE" sz="900" b="1">
                      <a:latin typeface="+mn-lt"/>
                    </a:rPr>
                    <a:t>1</a:t>
                  </a:r>
                </a:p>
              </p:txBody>
            </p:sp>
            <p:sp>
              <p:nvSpPr>
                <p:cNvPr id="51550" name="Rectangle 680"/>
                <p:cNvSpPr>
                  <a:spLocks noChangeAspect="1" noChangeArrowheads="1"/>
                </p:cNvSpPr>
                <p:nvPr/>
              </p:nvSpPr>
              <p:spPr bwMode="auto">
                <a:xfrm>
                  <a:off x="4314" y="3784"/>
                  <a:ext cx="419" cy="168"/>
                </a:xfrm>
                <a:prstGeom prst="rect">
                  <a:avLst/>
                </a:prstGeom>
                <a:solidFill>
                  <a:srgbClr val="FFFFFF"/>
                </a:solidFill>
                <a:ln w="17463">
                  <a:solidFill>
                    <a:srgbClr val="000000"/>
                  </a:solidFill>
                  <a:miter lim="800000"/>
                  <a:headEnd/>
                  <a:tailEnd/>
                </a:ln>
              </p:spPr>
              <p:txBody>
                <a:bodyPr/>
                <a:lstStyle/>
                <a:p>
                  <a:pPr>
                    <a:defRPr/>
                  </a:pPr>
                  <a:endParaRPr lang="en-US" sz="2800">
                    <a:latin typeface="+mn-lt"/>
                  </a:endParaRPr>
                </a:p>
              </p:txBody>
            </p:sp>
            <p:sp>
              <p:nvSpPr>
                <p:cNvPr id="51551" name="Rectangle 681"/>
                <p:cNvSpPr>
                  <a:spLocks noChangeAspect="1" noChangeArrowheads="1"/>
                </p:cNvSpPr>
                <p:nvPr/>
              </p:nvSpPr>
              <p:spPr bwMode="auto">
                <a:xfrm>
                  <a:off x="4331" y="3831"/>
                  <a:ext cx="109" cy="103"/>
                </a:xfrm>
                <a:prstGeom prst="rect">
                  <a:avLst/>
                </a:prstGeom>
                <a:noFill/>
                <a:ln w="9525">
                  <a:noFill/>
                  <a:miter lim="800000"/>
                  <a:headEnd/>
                  <a:tailEnd/>
                </a:ln>
              </p:spPr>
              <p:txBody>
                <a:bodyPr wrap="none" lIns="0" tIns="0" rIns="0" bIns="0">
                  <a:spAutoFit/>
                </a:bodyPr>
                <a:lstStyle/>
                <a:p>
                  <a:pPr>
                    <a:defRPr/>
                  </a:pPr>
                  <a:r>
                    <a:rPr lang="de-DE" sz="900">
                      <a:latin typeface="+mn-lt"/>
                    </a:rPr>
                    <a:t>S: 2</a:t>
                  </a:r>
                  <a:endParaRPr lang="de-DE" sz="900" b="1">
                    <a:latin typeface="+mn-lt"/>
                  </a:endParaRPr>
                </a:p>
              </p:txBody>
            </p:sp>
          </p:grpSp>
        </p:grpSp>
        <p:sp>
          <p:nvSpPr>
            <p:cNvPr id="51228" name="Text Box 682"/>
            <p:cNvSpPr txBox="1">
              <a:spLocks noChangeAspect="1" noChangeArrowheads="1"/>
            </p:cNvSpPr>
            <p:nvPr/>
          </p:nvSpPr>
          <p:spPr bwMode="auto">
            <a:xfrm>
              <a:off x="1751154" y="2206625"/>
              <a:ext cx="456439" cy="230188"/>
            </a:xfrm>
            <a:prstGeom prst="rect">
              <a:avLst/>
            </a:prstGeom>
            <a:noFill/>
            <a:ln w="9525">
              <a:noFill/>
              <a:miter lim="800000"/>
              <a:headEnd/>
              <a:tailEnd/>
            </a:ln>
          </p:spPr>
          <p:txBody>
            <a:bodyPr lIns="18000" rIns="18000" anchor="ctr" anchorCtr="1">
              <a:spAutoFit/>
            </a:bodyPr>
            <a:lstStyle/>
            <a:p>
              <a:pPr>
                <a:defRPr/>
              </a:pPr>
              <a:r>
                <a:rPr lang="de-DE" sz="900" b="1">
                  <a:latin typeface="+mn-lt"/>
                </a:rPr>
                <a:t>Mo + We</a:t>
              </a:r>
            </a:p>
          </p:txBody>
        </p:sp>
        <p:sp>
          <p:nvSpPr>
            <p:cNvPr id="51229" name="Text Box 683"/>
            <p:cNvSpPr txBox="1">
              <a:spLocks noChangeArrowheads="1"/>
            </p:cNvSpPr>
            <p:nvPr/>
          </p:nvSpPr>
          <p:spPr bwMode="auto">
            <a:xfrm>
              <a:off x="1673225" y="3033713"/>
              <a:ext cx="654044" cy="230187"/>
            </a:xfrm>
            <a:prstGeom prst="rect">
              <a:avLst/>
            </a:prstGeom>
            <a:noFill/>
            <a:ln w="9525">
              <a:noFill/>
              <a:miter lim="800000"/>
              <a:headEnd/>
              <a:tailEnd/>
            </a:ln>
          </p:spPr>
          <p:txBody>
            <a:bodyPr>
              <a:spAutoFit/>
            </a:bodyPr>
            <a:lstStyle/>
            <a:p>
              <a:pPr>
                <a:spcBef>
                  <a:spcPct val="50000"/>
                </a:spcBef>
                <a:defRPr/>
              </a:pPr>
              <a:endParaRPr lang="en-US" sz="900">
                <a:latin typeface="+mn-lt"/>
              </a:endParaRPr>
            </a:p>
          </p:txBody>
        </p:sp>
        <p:sp>
          <p:nvSpPr>
            <p:cNvPr id="51230" name="Text Box 684"/>
            <p:cNvSpPr txBox="1">
              <a:spLocks noChangeArrowheads="1"/>
            </p:cNvSpPr>
            <p:nvPr/>
          </p:nvSpPr>
          <p:spPr bwMode="auto">
            <a:xfrm>
              <a:off x="1673225" y="3033713"/>
              <a:ext cx="719449" cy="230187"/>
            </a:xfrm>
            <a:prstGeom prst="rect">
              <a:avLst/>
            </a:prstGeom>
            <a:noFill/>
            <a:ln w="9525">
              <a:noFill/>
              <a:miter lim="800000"/>
              <a:headEnd/>
              <a:tailEnd/>
            </a:ln>
          </p:spPr>
          <p:txBody>
            <a:bodyPr>
              <a:spAutoFit/>
            </a:bodyPr>
            <a:lstStyle/>
            <a:p>
              <a:pPr>
                <a:spcBef>
                  <a:spcPct val="50000"/>
                </a:spcBef>
                <a:defRPr/>
              </a:pPr>
              <a:r>
                <a:rPr lang="de-DE" sz="900" b="1">
                  <a:latin typeface="+mn-lt"/>
                </a:rPr>
                <a:t>    storage</a:t>
              </a:r>
            </a:p>
          </p:txBody>
        </p:sp>
        <p:sp>
          <p:nvSpPr>
            <p:cNvPr id="51231" name="Text Box 685"/>
            <p:cNvSpPr txBox="1">
              <a:spLocks noChangeArrowheads="1"/>
            </p:cNvSpPr>
            <p:nvPr/>
          </p:nvSpPr>
          <p:spPr bwMode="auto">
            <a:xfrm>
              <a:off x="3867751" y="2962275"/>
              <a:ext cx="587248" cy="230188"/>
            </a:xfrm>
            <a:prstGeom prst="rect">
              <a:avLst/>
            </a:prstGeom>
            <a:noFill/>
            <a:ln w="9525">
              <a:noFill/>
              <a:miter lim="800000"/>
              <a:headEnd/>
              <a:tailEnd/>
            </a:ln>
          </p:spPr>
          <p:txBody>
            <a:bodyPr>
              <a:spAutoFit/>
            </a:bodyPr>
            <a:lstStyle/>
            <a:p>
              <a:pPr>
                <a:spcBef>
                  <a:spcPct val="50000"/>
                </a:spcBef>
                <a:defRPr/>
              </a:pPr>
              <a:endParaRPr lang="en-US" sz="900">
                <a:latin typeface="+mn-lt"/>
              </a:endParaRPr>
            </a:p>
          </p:txBody>
        </p:sp>
        <p:sp>
          <p:nvSpPr>
            <p:cNvPr id="51232" name="Text Box 686"/>
            <p:cNvSpPr txBox="1">
              <a:spLocks noChangeArrowheads="1"/>
            </p:cNvSpPr>
            <p:nvPr/>
          </p:nvSpPr>
          <p:spPr bwMode="auto">
            <a:xfrm>
              <a:off x="3867751" y="3033713"/>
              <a:ext cx="654044" cy="230187"/>
            </a:xfrm>
            <a:prstGeom prst="rect">
              <a:avLst/>
            </a:prstGeom>
            <a:noFill/>
            <a:ln w="9525">
              <a:noFill/>
              <a:miter lim="800000"/>
              <a:headEnd/>
              <a:tailEnd/>
            </a:ln>
          </p:spPr>
          <p:txBody>
            <a:bodyPr>
              <a:spAutoFit/>
            </a:bodyPr>
            <a:lstStyle/>
            <a:p>
              <a:pPr>
                <a:spcBef>
                  <a:spcPct val="50000"/>
                </a:spcBef>
                <a:defRPr/>
              </a:pPr>
              <a:r>
                <a:rPr lang="de-DE" sz="900" b="1" dirty="0">
                  <a:latin typeface="+mn-lt"/>
                </a:rPr>
                <a:t> welding</a:t>
              </a:r>
            </a:p>
          </p:txBody>
        </p:sp>
        <p:sp>
          <p:nvSpPr>
            <p:cNvPr id="51233" name="Text Box 687"/>
            <p:cNvSpPr txBox="1">
              <a:spLocks noChangeArrowheads="1"/>
            </p:cNvSpPr>
            <p:nvPr/>
          </p:nvSpPr>
          <p:spPr bwMode="auto">
            <a:xfrm>
              <a:off x="2736394" y="3033713"/>
              <a:ext cx="654044" cy="230187"/>
            </a:xfrm>
            <a:prstGeom prst="rect">
              <a:avLst/>
            </a:prstGeom>
            <a:noFill/>
            <a:ln w="9525">
              <a:noFill/>
              <a:miter lim="800000"/>
              <a:headEnd/>
              <a:tailEnd/>
            </a:ln>
          </p:spPr>
          <p:txBody>
            <a:bodyPr>
              <a:spAutoFit/>
            </a:bodyPr>
            <a:lstStyle/>
            <a:p>
              <a:pPr>
                <a:spcBef>
                  <a:spcPct val="50000"/>
                </a:spcBef>
                <a:defRPr/>
              </a:pPr>
              <a:r>
                <a:rPr lang="de-DE" sz="900">
                  <a:latin typeface="+mn-lt"/>
                </a:rPr>
                <a:t> </a:t>
              </a:r>
              <a:r>
                <a:rPr lang="de-DE" sz="900" b="1">
                  <a:latin typeface="+mn-lt"/>
                </a:rPr>
                <a:t>stamping</a:t>
              </a:r>
            </a:p>
          </p:txBody>
        </p:sp>
        <p:sp>
          <p:nvSpPr>
            <p:cNvPr id="51234" name="Text Box 688"/>
            <p:cNvSpPr txBox="1">
              <a:spLocks noChangeArrowheads="1"/>
            </p:cNvSpPr>
            <p:nvPr/>
          </p:nvSpPr>
          <p:spPr bwMode="auto">
            <a:xfrm>
              <a:off x="6060885" y="3033713"/>
              <a:ext cx="718056" cy="230187"/>
            </a:xfrm>
            <a:prstGeom prst="rect">
              <a:avLst/>
            </a:prstGeom>
            <a:noFill/>
            <a:ln w="9525">
              <a:noFill/>
              <a:miter lim="800000"/>
              <a:headEnd/>
              <a:tailEnd/>
            </a:ln>
          </p:spPr>
          <p:txBody>
            <a:bodyPr>
              <a:spAutoFit/>
            </a:bodyPr>
            <a:lstStyle/>
            <a:p>
              <a:pPr>
                <a:spcBef>
                  <a:spcPct val="50000"/>
                </a:spcBef>
                <a:defRPr/>
              </a:pPr>
              <a:r>
                <a:rPr lang="de-DE" sz="900" b="1">
                  <a:latin typeface="+mn-lt"/>
                </a:rPr>
                <a:t> assembly1</a:t>
              </a:r>
            </a:p>
          </p:txBody>
        </p:sp>
        <p:sp>
          <p:nvSpPr>
            <p:cNvPr id="51235" name="Text Box 689"/>
            <p:cNvSpPr txBox="1">
              <a:spLocks noChangeArrowheads="1"/>
            </p:cNvSpPr>
            <p:nvPr/>
          </p:nvSpPr>
          <p:spPr bwMode="auto">
            <a:xfrm>
              <a:off x="7189457" y="3033713"/>
              <a:ext cx="719449" cy="230187"/>
            </a:xfrm>
            <a:prstGeom prst="rect">
              <a:avLst/>
            </a:prstGeom>
            <a:noFill/>
            <a:ln w="9525">
              <a:noFill/>
              <a:miter lim="800000"/>
              <a:headEnd/>
              <a:tailEnd/>
            </a:ln>
          </p:spPr>
          <p:txBody>
            <a:bodyPr>
              <a:spAutoFit/>
            </a:bodyPr>
            <a:lstStyle/>
            <a:p>
              <a:pPr>
                <a:spcBef>
                  <a:spcPct val="50000"/>
                </a:spcBef>
                <a:defRPr/>
              </a:pPr>
              <a:r>
                <a:rPr lang="de-DE" sz="900" b="1">
                  <a:latin typeface="+mn-lt"/>
                </a:rPr>
                <a:t> assembly2</a:t>
              </a:r>
            </a:p>
          </p:txBody>
        </p:sp>
      </p:grpSp>
      <p:sp>
        <p:nvSpPr>
          <p:cNvPr id="692" name="Text Box 71"/>
          <p:cNvSpPr txBox="1">
            <a:spLocks noChangeArrowheads="1"/>
          </p:cNvSpPr>
          <p:nvPr/>
        </p:nvSpPr>
        <p:spPr bwMode="auto">
          <a:xfrm>
            <a:off x="3155469" y="5334000"/>
            <a:ext cx="5607531" cy="1066800"/>
          </a:xfrm>
          <a:prstGeom prst="rect">
            <a:avLst/>
          </a:prstGeom>
          <a:solidFill>
            <a:srgbClr val="FFFF99"/>
          </a:solidFill>
          <a:ln w="9525">
            <a:solidFill>
              <a:schemeClr val="tx1"/>
            </a:solidFill>
            <a:miter lim="800000"/>
            <a:headEnd/>
            <a:tailEnd/>
          </a:ln>
          <a:effectLst>
            <a:outerShdw dist="107763" dir="2700000" algn="ctr" rotWithShape="0">
              <a:srgbClr val="808080">
                <a:alpha val="50000"/>
              </a:srgbClr>
            </a:outerShdw>
          </a:effectLst>
        </p:spPr>
        <p:txBody>
          <a:bodyPr/>
          <a:lstStyle/>
          <a:p>
            <a:pPr>
              <a:defRPr/>
            </a:pPr>
            <a:r>
              <a:rPr lang="en-US" sz="1600" b="1" dirty="0">
                <a:solidFill>
                  <a:schemeClr val="tx2"/>
                </a:solidFill>
                <a:latin typeface="+mn-lt"/>
              </a:rPr>
              <a:t>Example ABC company:</a:t>
            </a:r>
          </a:p>
          <a:p>
            <a:pPr>
              <a:defRPr/>
            </a:pPr>
            <a:r>
              <a:rPr lang="en-US" sz="1400" dirty="0">
                <a:solidFill>
                  <a:schemeClr val="tx2"/>
                </a:solidFill>
                <a:latin typeface="+mn-lt"/>
              </a:rPr>
              <a:t>Now the entire material flow from the supplier across the manufacturing to the customer will be added to the actual map.</a:t>
            </a:r>
            <a:br>
              <a:rPr lang="en-US" sz="1400" dirty="0">
                <a:solidFill>
                  <a:schemeClr val="tx2"/>
                </a:solidFill>
                <a:latin typeface="+mn-lt"/>
              </a:rPr>
            </a:br>
            <a:r>
              <a:rPr lang="en-US" sz="1400" dirty="0">
                <a:solidFill>
                  <a:schemeClr val="tx2"/>
                </a:solidFill>
                <a:latin typeface="+mn-lt"/>
              </a:rPr>
              <a:t>The arrows of the material flow symbolize a push-system</a:t>
            </a:r>
            <a:r>
              <a:rPr lang="de-DE" sz="1400" dirty="0">
                <a:solidFill>
                  <a:schemeClr val="tx2"/>
                </a:solidFill>
                <a:latin typeface="+mn-lt"/>
              </a:rPr>
              <a:t>.</a:t>
            </a:r>
          </a:p>
        </p:txBody>
      </p:sp>
    </p:spTree>
    <p:extLst>
      <p:ext uri="{BB962C8B-B14F-4D97-AF65-F5344CB8AC3E}">
        <p14:creationId xmlns:p14="http://schemas.microsoft.com/office/powerpoint/2010/main" val="176563904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864"/>
          <p:cNvGrpSpPr>
            <a:grpSpLocks/>
          </p:cNvGrpSpPr>
          <p:nvPr/>
        </p:nvGrpSpPr>
        <p:grpSpPr bwMode="auto">
          <a:xfrm>
            <a:off x="533400" y="838200"/>
            <a:ext cx="8458200" cy="5257800"/>
            <a:chOff x="457200" y="838200"/>
            <a:chExt cx="8458200" cy="5257800"/>
          </a:xfrm>
        </p:grpSpPr>
        <p:sp>
          <p:nvSpPr>
            <p:cNvPr id="33796" name="Text Box 8"/>
            <p:cNvSpPr txBox="1">
              <a:spLocks noChangeArrowheads="1"/>
            </p:cNvSpPr>
            <p:nvPr/>
          </p:nvSpPr>
          <p:spPr bwMode="auto">
            <a:xfrm>
              <a:off x="612775" y="34639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endParaRPr lang="en-US" altLang="en-US" sz="2400">
                <a:latin typeface="Times New Roman" pitchFamily="18" charset="0"/>
              </a:endParaRPr>
            </a:p>
          </p:txBody>
        </p:sp>
        <p:sp>
          <p:nvSpPr>
            <p:cNvPr id="33797" name="Rectangle 33"/>
            <p:cNvSpPr>
              <a:spLocks noChangeAspect="1" noChangeArrowheads="1"/>
            </p:cNvSpPr>
            <p:nvPr/>
          </p:nvSpPr>
          <p:spPr bwMode="auto">
            <a:xfrm>
              <a:off x="1703388" y="838200"/>
              <a:ext cx="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800" b="1"/>
            </a:p>
          </p:txBody>
        </p:sp>
        <p:sp>
          <p:nvSpPr>
            <p:cNvPr id="33798" name="Rectangle 383"/>
            <p:cNvSpPr>
              <a:spLocks noChangeAspect="1" noChangeArrowheads="1"/>
            </p:cNvSpPr>
            <p:nvPr/>
          </p:nvSpPr>
          <p:spPr bwMode="auto">
            <a:xfrm>
              <a:off x="1747838" y="2770188"/>
              <a:ext cx="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800" b="1"/>
            </a:p>
          </p:txBody>
        </p:sp>
        <p:sp>
          <p:nvSpPr>
            <p:cNvPr id="52238" name="AutoShape 4"/>
            <p:cNvSpPr>
              <a:spLocks noChangeAspect="1" noChangeArrowheads="1" noTextEdit="1"/>
            </p:cNvSpPr>
            <p:nvPr/>
          </p:nvSpPr>
          <p:spPr bwMode="auto">
            <a:xfrm>
              <a:off x="531813" y="1060450"/>
              <a:ext cx="7926387" cy="4238625"/>
            </a:xfrm>
            <a:prstGeom prst="rect">
              <a:avLst/>
            </a:prstGeom>
            <a:noFill/>
            <a:ln w="9525">
              <a:noFill/>
              <a:miter lim="800000"/>
              <a:headEnd/>
              <a:tailEnd/>
            </a:ln>
          </p:spPr>
          <p:txBody>
            <a:bodyPr/>
            <a:lstStyle/>
            <a:p>
              <a:pPr>
                <a:defRPr/>
              </a:pPr>
              <a:endParaRPr lang="en-US" sz="3200">
                <a:latin typeface="+mn-lt"/>
              </a:endParaRPr>
            </a:p>
          </p:txBody>
        </p:sp>
        <p:grpSp>
          <p:nvGrpSpPr>
            <p:cNvPr id="33800" name="Group 5"/>
            <p:cNvGrpSpPr>
              <a:grpSpLocks noChangeAspect="1"/>
            </p:cNvGrpSpPr>
            <p:nvPr/>
          </p:nvGrpSpPr>
          <p:grpSpPr bwMode="auto">
            <a:xfrm>
              <a:off x="7436126" y="1061993"/>
              <a:ext cx="1003852" cy="560120"/>
              <a:chOff x="4740" y="702"/>
              <a:chExt cx="646" cy="420"/>
            </a:xfrm>
          </p:grpSpPr>
          <p:sp>
            <p:nvSpPr>
              <p:cNvPr id="53063" name="Freeform 6"/>
              <p:cNvSpPr>
                <a:spLocks noChangeAspect="1"/>
              </p:cNvSpPr>
              <p:nvPr/>
            </p:nvSpPr>
            <p:spPr bwMode="auto">
              <a:xfrm>
                <a:off x="4746" y="708"/>
                <a:ext cx="634"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4" name="Freeform 7"/>
              <p:cNvSpPr>
                <a:spLocks noChangeAspect="1"/>
              </p:cNvSpPr>
              <p:nvPr/>
            </p:nvSpPr>
            <p:spPr bwMode="auto">
              <a:xfrm>
                <a:off x="4740" y="702"/>
                <a:ext cx="66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40" name="Rectangle 8"/>
            <p:cNvSpPr>
              <a:spLocks noChangeAspect="1" noChangeArrowheads="1"/>
            </p:cNvSpPr>
            <p:nvPr/>
          </p:nvSpPr>
          <p:spPr bwMode="auto">
            <a:xfrm>
              <a:off x="7610475" y="1312863"/>
              <a:ext cx="642938" cy="207962"/>
            </a:xfrm>
            <a:prstGeom prst="rect">
              <a:avLst/>
            </a:prstGeom>
            <a:noFill/>
            <a:ln w="9525">
              <a:noFill/>
              <a:miter lim="800000"/>
              <a:headEnd/>
              <a:tailEnd/>
            </a:ln>
          </p:spPr>
          <p:txBody>
            <a:bodyPr/>
            <a:lstStyle/>
            <a:p>
              <a:pPr>
                <a:defRPr/>
              </a:pPr>
              <a:endParaRPr lang="en-US" sz="3200">
                <a:latin typeface="+mn-lt"/>
              </a:endParaRPr>
            </a:p>
          </p:txBody>
        </p:sp>
        <p:sp>
          <p:nvSpPr>
            <p:cNvPr id="52241" name="Rectangle 9"/>
            <p:cNvSpPr>
              <a:spLocks noChangeAspect="1" noChangeArrowheads="1"/>
            </p:cNvSpPr>
            <p:nvPr/>
          </p:nvSpPr>
          <p:spPr bwMode="auto">
            <a:xfrm>
              <a:off x="7700963" y="1357313"/>
              <a:ext cx="385762" cy="153987"/>
            </a:xfrm>
            <a:prstGeom prst="rect">
              <a:avLst/>
            </a:prstGeom>
            <a:noFill/>
            <a:ln w="9525">
              <a:noFill/>
              <a:miter lim="800000"/>
              <a:headEnd/>
              <a:tailEnd/>
            </a:ln>
          </p:spPr>
          <p:txBody>
            <a:bodyPr wrap="none" lIns="0" tIns="0" rIns="0" bIns="0">
              <a:spAutoFit/>
            </a:bodyPr>
            <a:lstStyle/>
            <a:p>
              <a:pPr>
                <a:defRPr/>
              </a:pPr>
              <a:r>
                <a:rPr lang="de-DE" sz="1000" b="1">
                  <a:latin typeface="+mn-lt"/>
                </a:rPr>
                <a:t>XYZ AG</a:t>
              </a:r>
            </a:p>
          </p:txBody>
        </p:sp>
        <p:grpSp>
          <p:nvGrpSpPr>
            <p:cNvPr id="33803" name="Group 10"/>
            <p:cNvGrpSpPr>
              <a:grpSpLocks noChangeAspect="1"/>
            </p:cNvGrpSpPr>
            <p:nvPr/>
          </p:nvGrpSpPr>
          <p:grpSpPr bwMode="auto">
            <a:xfrm>
              <a:off x="7436126" y="1061993"/>
              <a:ext cx="1003852" cy="560120"/>
              <a:chOff x="4740" y="702"/>
              <a:chExt cx="646" cy="420"/>
            </a:xfrm>
          </p:grpSpPr>
          <p:sp>
            <p:nvSpPr>
              <p:cNvPr id="53061" name="Freeform 11"/>
              <p:cNvSpPr>
                <a:spLocks noChangeAspect="1"/>
              </p:cNvSpPr>
              <p:nvPr/>
            </p:nvSpPr>
            <p:spPr bwMode="auto">
              <a:xfrm>
                <a:off x="4746" y="708"/>
                <a:ext cx="634"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2" name="Freeform 12"/>
              <p:cNvSpPr>
                <a:spLocks noChangeAspect="1"/>
              </p:cNvSpPr>
              <p:nvPr/>
            </p:nvSpPr>
            <p:spPr bwMode="auto">
              <a:xfrm>
                <a:off x="4740" y="702"/>
                <a:ext cx="66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43" name="Rectangle 13"/>
            <p:cNvSpPr>
              <a:spLocks noChangeAspect="1" noChangeArrowheads="1"/>
            </p:cNvSpPr>
            <p:nvPr/>
          </p:nvSpPr>
          <p:spPr bwMode="auto">
            <a:xfrm>
              <a:off x="7610475" y="1312863"/>
              <a:ext cx="642938" cy="207962"/>
            </a:xfrm>
            <a:prstGeom prst="rect">
              <a:avLst/>
            </a:prstGeom>
            <a:noFill/>
            <a:ln w="9525">
              <a:noFill/>
              <a:miter lim="800000"/>
              <a:headEnd/>
              <a:tailEnd/>
            </a:ln>
          </p:spPr>
          <p:txBody>
            <a:bodyPr/>
            <a:lstStyle/>
            <a:p>
              <a:pPr>
                <a:defRPr/>
              </a:pPr>
              <a:endParaRPr lang="en-US" sz="3200">
                <a:latin typeface="+mn-lt"/>
              </a:endParaRPr>
            </a:p>
          </p:txBody>
        </p:sp>
        <p:sp>
          <p:nvSpPr>
            <p:cNvPr id="52244" name="Rectangle 14"/>
            <p:cNvSpPr>
              <a:spLocks noChangeAspect="1" noChangeArrowheads="1"/>
            </p:cNvSpPr>
            <p:nvPr/>
          </p:nvSpPr>
          <p:spPr bwMode="auto">
            <a:xfrm>
              <a:off x="7700963" y="1357313"/>
              <a:ext cx="500062" cy="153987"/>
            </a:xfrm>
            <a:prstGeom prst="rect">
              <a:avLst/>
            </a:prstGeom>
            <a:noFill/>
            <a:ln w="9525">
              <a:noFill/>
              <a:miter lim="800000"/>
              <a:headEnd/>
              <a:tailEnd/>
            </a:ln>
          </p:spPr>
          <p:txBody>
            <a:bodyPr wrap="none" lIns="0" tIns="0" rIns="0" bIns="0">
              <a:spAutoFit/>
            </a:bodyPr>
            <a:lstStyle/>
            <a:p>
              <a:pPr>
                <a:defRPr/>
              </a:pPr>
              <a:r>
                <a:rPr lang="de-DE" sz="1000" b="1">
                  <a:latin typeface="+mn-lt"/>
                </a:rPr>
                <a:t>customer</a:t>
              </a:r>
            </a:p>
          </p:txBody>
        </p:sp>
        <p:sp>
          <p:nvSpPr>
            <p:cNvPr id="52245" name="Rectangle 15"/>
            <p:cNvSpPr>
              <a:spLocks noChangeAspect="1" noChangeArrowheads="1"/>
            </p:cNvSpPr>
            <p:nvPr/>
          </p:nvSpPr>
          <p:spPr bwMode="auto">
            <a:xfrm>
              <a:off x="7451725" y="1641475"/>
              <a:ext cx="985838" cy="78422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46" name="Rectangle 16"/>
            <p:cNvSpPr>
              <a:spLocks noChangeAspect="1" noChangeArrowheads="1"/>
            </p:cNvSpPr>
            <p:nvPr/>
          </p:nvSpPr>
          <p:spPr bwMode="auto">
            <a:xfrm>
              <a:off x="7477125" y="1695450"/>
              <a:ext cx="984250" cy="155575"/>
            </a:xfrm>
            <a:prstGeom prst="rect">
              <a:avLst/>
            </a:prstGeom>
            <a:noFill/>
            <a:ln w="9525">
              <a:noFill/>
              <a:miter lim="800000"/>
              <a:headEnd/>
              <a:tailEnd/>
            </a:ln>
          </p:spPr>
          <p:txBody>
            <a:bodyPr wrap="none" lIns="0" tIns="0" rIns="0" bIns="0">
              <a:spAutoFit/>
            </a:bodyPr>
            <a:lstStyle/>
            <a:p>
              <a:pPr>
                <a:defRPr/>
              </a:pPr>
              <a:r>
                <a:rPr lang="de-DE" sz="1000">
                  <a:latin typeface="+mn-lt"/>
                </a:rPr>
                <a:t>18400 pcs / month</a:t>
              </a:r>
              <a:endParaRPr lang="de-DE" sz="1000" b="1">
                <a:latin typeface="+mn-lt"/>
              </a:endParaRPr>
            </a:p>
          </p:txBody>
        </p:sp>
        <p:sp>
          <p:nvSpPr>
            <p:cNvPr id="52247" name="Rectangle 17"/>
            <p:cNvSpPr>
              <a:spLocks noChangeAspect="1" noChangeArrowheads="1"/>
            </p:cNvSpPr>
            <p:nvPr/>
          </p:nvSpPr>
          <p:spPr bwMode="auto">
            <a:xfrm>
              <a:off x="7477125" y="1809750"/>
              <a:ext cx="412750" cy="155575"/>
            </a:xfrm>
            <a:prstGeom prst="rect">
              <a:avLst/>
            </a:prstGeom>
            <a:noFill/>
            <a:ln w="9525">
              <a:noFill/>
              <a:miter lim="800000"/>
              <a:headEnd/>
              <a:tailEnd/>
            </a:ln>
          </p:spPr>
          <p:txBody>
            <a:bodyPr wrap="none" lIns="0" tIns="0" rIns="0" bIns="0">
              <a:spAutoFit/>
            </a:bodyPr>
            <a:lstStyle/>
            <a:p>
              <a:pPr>
                <a:defRPr/>
              </a:pPr>
              <a:r>
                <a:rPr lang="de-DE" sz="1000" dirty="0">
                  <a:latin typeface="+mn-lt"/>
                </a:rPr>
                <a:t>12000 L</a:t>
              </a:r>
              <a:endParaRPr lang="de-DE" sz="1000" b="1" dirty="0">
                <a:latin typeface="+mn-lt"/>
              </a:endParaRPr>
            </a:p>
          </p:txBody>
        </p:sp>
        <p:sp>
          <p:nvSpPr>
            <p:cNvPr id="52248" name="Rectangle 18"/>
            <p:cNvSpPr>
              <a:spLocks noChangeAspect="1" noChangeArrowheads="1"/>
            </p:cNvSpPr>
            <p:nvPr/>
          </p:nvSpPr>
          <p:spPr bwMode="auto">
            <a:xfrm>
              <a:off x="7477125" y="1924050"/>
              <a:ext cx="361950" cy="155575"/>
            </a:xfrm>
            <a:prstGeom prst="rect">
              <a:avLst/>
            </a:prstGeom>
            <a:noFill/>
            <a:ln w="9525">
              <a:noFill/>
              <a:miter lim="800000"/>
              <a:headEnd/>
              <a:tailEnd/>
            </a:ln>
          </p:spPr>
          <p:txBody>
            <a:bodyPr wrap="none" lIns="0" tIns="0" rIns="0" bIns="0">
              <a:spAutoFit/>
            </a:bodyPr>
            <a:lstStyle/>
            <a:p>
              <a:pPr>
                <a:defRPr/>
              </a:pPr>
              <a:r>
                <a:rPr lang="de-DE" sz="1000">
                  <a:latin typeface="+mn-lt"/>
                </a:rPr>
                <a:t>6400 R</a:t>
              </a:r>
              <a:endParaRPr lang="de-DE" sz="1000" b="1">
                <a:latin typeface="+mn-lt"/>
              </a:endParaRPr>
            </a:p>
          </p:txBody>
        </p:sp>
        <p:sp>
          <p:nvSpPr>
            <p:cNvPr id="52249" name="Rectangle 19"/>
            <p:cNvSpPr>
              <a:spLocks noChangeAspect="1" noChangeArrowheads="1"/>
            </p:cNvSpPr>
            <p:nvPr/>
          </p:nvSpPr>
          <p:spPr bwMode="auto">
            <a:xfrm>
              <a:off x="7477125" y="2039938"/>
              <a:ext cx="903288" cy="153987"/>
            </a:xfrm>
            <a:prstGeom prst="rect">
              <a:avLst/>
            </a:prstGeom>
            <a:noFill/>
            <a:ln w="9525">
              <a:noFill/>
              <a:miter lim="800000"/>
              <a:headEnd/>
              <a:tailEnd/>
            </a:ln>
          </p:spPr>
          <p:txBody>
            <a:bodyPr wrap="none" lIns="0" tIns="0" rIns="0" bIns="0">
              <a:spAutoFit/>
            </a:bodyPr>
            <a:lstStyle/>
            <a:p>
              <a:pPr>
                <a:defRPr/>
              </a:pPr>
              <a:r>
                <a:rPr lang="de-DE" sz="1000">
                  <a:latin typeface="+mn-lt"/>
                </a:rPr>
                <a:t>1Tray = 20 pieces</a:t>
              </a:r>
              <a:endParaRPr lang="de-DE" sz="1000" b="1">
                <a:latin typeface="+mn-lt"/>
              </a:endParaRPr>
            </a:p>
          </p:txBody>
        </p:sp>
        <p:sp>
          <p:nvSpPr>
            <p:cNvPr id="52250" name="Rectangle 20"/>
            <p:cNvSpPr>
              <a:spLocks noChangeAspect="1" noChangeArrowheads="1"/>
            </p:cNvSpPr>
            <p:nvPr/>
          </p:nvSpPr>
          <p:spPr bwMode="auto">
            <a:xfrm>
              <a:off x="7477125" y="2154238"/>
              <a:ext cx="728663" cy="153987"/>
            </a:xfrm>
            <a:prstGeom prst="rect">
              <a:avLst/>
            </a:prstGeom>
            <a:noFill/>
            <a:ln w="9525">
              <a:noFill/>
              <a:miter lim="800000"/>
              <a:headEnd/>
              <a:tailEnd/>
            </a:ln>
          </p:spPr>
          <p:txBody>
            <a:bodyPr wrap="none" lIns="0" tIns="0" rIns="0" bIns="0">
              <a:spAutoFit/>
            </a:bodyPr>
            <a:lstStyle/>
            <a:p>
              <a:pPr>
                <a:defRPr/>
              </a:pPr>
              <a:r>
                <a:rPr lang="de-DE" sz="1000">
                  <a:latin typeface="+mn-lt"/>
                </a:rPr>
                <a:t>AZ/S: 480 min</a:t>
              </a:r>
              <a:endParaRPr lang="de-DE" sz="1000" b="1">
                <a:latin typeface="+mn-lt"/>
              </a:endParaRPr>
            </a:p>
          </p:txBody>
        </p:sp>
        <p:sp>
          <p:nvSpPr>
            <p:cNvPr id="52251" name="Rectangle 21"/>
            <p:cNvSpPr>
              <a:spLocks noChangeAspect="1" noChangeArrowheads="1"/>
            </p:cNvSpPr>
            <p:nvPr/>
          </p:nvSpPr>
          <p:spPr bwMode="auto">
            <a:xfrm>
              <a:off x="7477125" y="2270125"/>
              <a:ext cx="187325" cy="153988"/>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3813" name="Group 22"/>
            <p:cNvGrpSpPr>
              <a:grpSpLocks noChangeAspect="1"/>
            </p:cNvGrpSpPr>
            <p:nvPr/>
          </p:nvGrpSpPr>
          <p:grpSpPr bwMode="auto">
            <a:xfrm>
              <a:off x="533400" y="1125257"/>
              <a:ext cx="1002196" cy="561663"/>
              <a:chOff x="294" y="750"/>
              <a:chExt cx="646" cy="420"/>
            </a:xfrm>
          </p:grpSpPr>
          <p:sp>
            <p:nvSpPr>
              <p:cNvPr id="53059" name="Freeform 23"/>
              <p:cNvSpPr>
                <a:spLocks noChangeAspect="1"/>
              </p:cNvSpPr>
              <p:nvPr/>
            </p:nvSpPr>
            <p:spPr bwMode="auto">
              <a:xfrm>
                <a:off x="300" y="756"/>
                <a:ext cx="618"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0" name="Freeform 24"/>
              <p:cNvSpPr>
                <a:spLocks noChangeAspect="1"/>
              </p:cNvSpPr>
              <p:nvPr/>
            </p:nvSpPr>
            <p:spPr bwMode="auto">
              <a:xfrm>
                <a:off x="294" y="750"/>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53" name="Rectangle 25"/>
            <p:cNvSpPr>
              <a:spLocks noChangeAspect="1" noChangeArrowheads="1"/>
            </p:cNvSpPr>
            <p:nvPr/>
          </p:nvSpPr>
          <p:spPr bwMode="auto">
            <a:xfrm>
              <a:off x="581025" y="1377950"/>
              <a:ext cx="893763" cy="206375"/>
            </a:xfrm>
            <a:prstGeom prst="rect">
              <a:avLst/>
            </a:prstGeom>
            <a:noFill/>
            <a:ln w="9525">
              <a:noFill/>
              <a:miter lim="800000"/>
              <a:headEnd/>
              <a:tailEnd/>
            </a:ln>
          </p:spPr>
          <p:txBody>
            <a:bodyPr/>
            <a:lstStyle/>
            <a:p>
              <a:pPr>
                <a:defRPr/>
              </a:pPr>
              <a:endParaRPr lang="en-US" sz="3200">
                <a:latin typeface="+mn-lt"/>
              </a:endParaRPr>
            </a:p>
          </p:txBody>
        </p:sp>
        <p:sp>
          <p:nvSpPr>
            <p:cNvPr id="52254" name="Rectangle 26"/>
            <p:cNvSpPr>
              <a:spLocks noChangeAspect="1" noChangeArrowheads="1"/>
            </p:cNvSpPr>
            <p:nvPr/>
          </p:nvSpPr>
          <p:spPr bwMode="auto">
            <a:xfrm>
              <a:off x="671513" y="1420813"/>
              <a:ext cx="322262" cy="155575"/>
            </a:xfrm>
            <a:prstGeom prst="rect">
              <a:avLst/>
            </a:prstGeom>
            <a:noFill/>
            <a:ln w="9525">
              <a:noFill/>
              <a:miter lim="800000"/>
              <a:headEnd/>
              <a:tailEnd/>
            </a:ln>
          </p:spPr>
          <p:txBody>
            <a:bodyPr wrap="none" lIns="0" tIns="0" rIns="0" bIns="0">
              <a:spAutoFit/>
            </a:bodyPr>
            <a:lstStyle/>
            <a:p>
              <a:pPr>
                <a:defRPr/>
              </a:pPr>
              <a:r>
                <a:rPr lang="de-DE" sz="1000" b="1">
                  <a:latin typeface="+mn-lt"/>
                </a:rPr>
                <a:t>Krupp</a:t>
              </a:r>
            </a:p>
          </p:txBody>
        </p:sp>
        <p:sp>
          <p:nvSpPr>
            <p:cNvPr id="52255" name="Rectangle 27"/>
            <p:cNvSpPr>
              <a:spLocks noChangeAspect="1" noChangeArrowheads="1"/>
            </p:cNvSpPr>
            <p:nvPr/>
          </p:nvSpPr>
          <p:spPr bwMode="auto">
            <a:xfrm>
              <a:off x="1038225" y="1420813"/>
              <a:ext cx="38100" cy="155575"/>
            </a:xfrm>
            <a:prstGeom prst="rect">
              <a:avLst/>
            </a:prstGeom>
            <a:noFill/>
            <a:ln w="9525">
              <a:noFill/>
              <a:miter lim="800000"/>
              <a:headEnd/>
              <a:tailEnd/>
            </a:ln>
          </p:spPr>
          <p:txBody>
            <a:bodyPr wrap="none" lIns="0" tIns="0" rIns="0" bIns="0">
              <a:spAutoFit/>
            </a:bodyPr>
            <a:lstStyle/>
            <a:p>
              <a:pPr>
                <a:defRPr/>
              </a:pPr>
              <a:r>
                <a:rPr lang="de-DE" sz="1000" b="1">
                  <a:latin typeface="+mn-lt"/>
                </a:rPr>
                <a:t>-</a:t>
              </a:r>
            </a:p>
          </p:txBody>
        </p:sp>
        <p:sp>
          <p:nvSpPr>
            <p:cNvPr id="52256" name="Rectangle 28"/>
            <p:cNvSpPr>
              <a:spLocks noChangeAspect="1" noChangeArrowheads="1"/>
            </p:cNvSpPr>
            <p:nvPr/>
          </p:nvSpPr>
          <p:spPr bwMode="auto">
            <a:xfrm>
              <a:off x="1079500" y="1420813"/>
              <a:ext cx="269875" cy="155575"/>
            </a:xfrm>
            <a:prstGeom prst="rect">
              <a:avLst/>
            </a:prstGeom>
            <a:noFill/>
            <a:ln w="9525">
              <a:noFill/>
              <a:miter lim="800000"/>
              <a:headEnd/>
              <a:tailEnd/>
            </a:ln>
          </p:spPr>
          <p:txBody>
            <a:bodyPr wrap="none" lIns="0" tIns="0" rIns="0" bIns="0">
              <a:spAutoFit/>
            </a:bodyPr>
            <a:lstStyle/>
            <a:p>
              <a:pPr>
                <a:defRPr/>
              </a:pPr>
              <a:r>
                <a:rPr lang="de-DE" sz="1000" b="1">
                  <a:latin typeface="+mn-lt"/>
                </a:rPr>
                <a:t>Stahl</a:t>
              </a:r>
            </a:p>
          </p:txBody>
        </p:sp>
        <p:grpSp>
          <p:nvGrpSpPr>
            <p:cNvPr id="33818" name="Group 29"/>
            <p:cNvGrpSpPr>
              <a:grpSpLocks noChangeAspect="1"/>
            </p:cNvGrpSpPr>
            <p:nvPr/>
          </p:nvGrpSpPr>
          <p:grpSpPr bwMode="auto">
            <a:xfrm>
              <a:off x="533400" y="1125257"/>
              <a:ext cx="1002196" cy="561663"/>
              <a:chOff x="294" y="750"/>
              <a:chExt cx="646" cy="420"/>
            </a:xfrm>
          </p:grpSpPr>
          <p:sp>
            <p:nvSpPr>
              <p:cNvPr id="53057" name="Freeform 30"/>
              <p:cNvSpPr>
                <a:spLocks noChangeAspect="1"/>
              </p:cNvSpPr>
              <p:nvPr/>
            </p:nvSpPr>
            <p:spPr bwMode="auto">
              <a:xfrm>
                <a:off x="300" y="756"/>
                <a:ext cx="618"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58" name="Freeform 31"/>
              <p:cNvSpPr>
                <a:spLocks noChangeAspect="1"/>
              </p:cNvSpPr>
              <p:nvPr/>
            </p:nvSpPr>
            <p:spPr bwMode="auto">
              <a:xfrm>
                <a:off x="294" y="750"/>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58" name="Rectangle 32"/>
            <p:cNvSpPr>
              <a:spLocks noChangeAspect="1" noChangeArrowheads="1"/>
            </p:cNvSpPr>
            <p:nvPr/>
          </p:nvSpPr>
          <p:spPr bwMode="auto">
            <a:xfrm>
              <a:off x="581025" y="1377950"/>
              <a:ext cx="893763" cy="206375"/>
            </a:xfrm>
            <a:prstGeom prst="rect">
              <a:avLst/>
            </a:prstGeom>
            <a:noFill/>
            <a:ln w="9525">
              <a:noFill/>
              <a:miter lim="800000"/>
              <a:headEnd/>
              <a:tailEnd/>
            </a:ln>
          </p:spPr>
          <p:txBody>
            <a:bodyPr/>
            <a:lstStyle/>
            <a:p>
              <a:pPr>
                <a:defRPr/>
              </a:pPr>
              <a:endParaRPr lang="en-US" sz="3200">
                <a:latin typeface="+mn-lt"/>
              </a:endParaRPr>
            </a:p>
          </p:txBody>
        </p:sp>
        <p:sp>
          <p:nvSpPr>
            <p:cNvPr id="52259" name="Freeform 36"/>
            <p:cNvSpPr>
              <a:spLocks noChangeAspect="1"/>
            </p:cNvSpPr>
            <p:nvPr/>
          </p:nvSpPr>
          <p:spPr bwMode="auto">
            <a:xfrm>
              <a:off x="717550" y="1971675"/>
              <a:ext cx="320675" cy="1265238"/>
            </a:xfrm>
            <a:custGeom>
              <a:avLst/>
              <a:gdLst>
                <a:gd name="T0" fmla="*/ 109 w 207"/>
                <a:gd name="T1" fmla="*/ 197 h 948"/>
                <a:gd name="T2" fmla="*/ 73 w 207"/>
                <a:gd name="T3" fmla="*/ 196 h 948"/>
                <a:gd name="T4" fmla="*/ 84 w 207"/>
                <a:gd name="T5" fmla="*/ 2 h 948"/>
                <a:gd name="T6" fmla="*/ 46 w 207"/>
                <a:gd name="T7" fmla="*/ 0 h 948"/>
                <a:gd name="T8" fmla="*/ 35 w 207"/>
                <a:gd name="T9" fmla="*/ 196 h 948"/>
                <a:gd name="T10" fmla="*/ 0 w 207"/>
                <a:gd name="T11" fmla="*/ 196 h 948"/>
                <a:gd name="T12" fmla="*/ 52 w 207"/>
                <a:gd name="T13" fmla="*/ 222 h 948"/>
                <a:gd name="T14" fmla="*/ 109 w 207"/>
                <a:gd name="T15" fmla="*/ 197 h 948"/>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948"/>
                <a:gd name="T26" fmla="*/ 207 w 207"/>
                <a:gd name="T27" fmla="*/ 948 h 9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948">
                  <a:moveTo>
                    <a:pt x="207" y="843"/>
                  </a:moveTo>
                  <a:lnTo>
                    <a:pt x="140" y="842"/>
                  </a:lnTo>
                  <a:lnTo>
                    <a:pt x="160" y="2"/>
                  </a:lnTo>
                  <a:lnTo>
                    <a:pt x="87" y="0"/>
                  </a:lnTo>
                  <a:lnTo>
                    <a:pt x="68" y="840"/>
                  </a:lnTo>
                  <a:lnTo>
                    <a:pt x="0" y="838"/>
                  </a:lnTo>
                  <a:lnTo>
                    <a:pt x="101" y="948"/>
                  </a:lnTo>
                  <a:lnTo>
                    <a:pt x="207" y="843"/>
                  </a:lnTo>
                  <a:close/>
                </a:path>
              </a:pathLst>
            </a:custGeom>
            <a:solidFill>
              <a:srgbClr val="FFFFFF"/>
            </a:solidFill>
            <a:ln w="9525">
              <a:solidFill>
                <a:srgbClr val="000000"/>
              </a:solidFill>
              <a:round/>
              <a:headEnd/>
              <a:tailEnd/>
            </a:ln>
          </p:spPr>
          <p:txBody>
            <a:bodyPr/>
            <a:lstStyle/>
            <a:p>
              <a:pPr>
                <a:defRPr/>
              </a:pPr>
              <a:endParaRPr lang="en-US" sz="3200">
                <a:latin typeface="+mn-lt"/>
              </a:endParaRPr>
            </a:p>
          </p:txBody>
        </p:sp>
        <p:sp>
          <p:nvSpPr>
            <p:cNvPr id="52260" name="Rectangle 37"/>
            <p:cNvSpPr>
              <a:spLocks noChangeAspect="1" noChangeArrowheads="1"/>
            </p:cNvSpPr>
            <p:nvPr/>
          </p:nvSpPr>
          <p:spPr bwMode="auto">
            <a:xfrm>
              <a:off x="547688" y="1698625"/>
              <a:ext cx="987425" cy="223838"/>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1" name="Rectangle 38"/>
            <p:cNvSpPr>
              <a:spLocks noChangeAspect="1" noChangeArrowheads="1"/>
            </p:cNvSpPr>
            <p:nvPr/>
          </p:nvSpPr>
          <p:spPr bwMode="auto">
            <a:xfrm>
              <a:off x="708025" y="1754188"/>
              <a:ext cx="196850" cy="155575"/>
            </a:xfrm>
            <a:prstGeom prst="rect">
              <a:avLst/>
            </a:prstGeom>
            <a:noFill/>
            <a:ln w="9525">
              <a:noFill/>
              <a:miter lim="800000"/>
              <a:headEnd/>
              <a:tailEnd/>
            </a:ln>
          </p:spPr>
          <p:txBody>
            <a:bodyPr wrap="none" lIns="0" tIns="0" rIns="0" bIns="0">
              <a:spAutoFit/>
            </a:bodyPr>
            <a:lstStyle/>
            <a:p>
              <a:pPr>
                <a:defRPr/>
              </a:pPr>
              <a:r>
                <a:rPr lang="de-DE" sz="1000">
                  <a:latin typeface="+mn-lt"/>
                </a:rPr>
                <a:t>150</a:t>
              </a:r>
              <a:endParaRPr lang="de-DE" sz="1000" b="1">
                <a:latin typeface="+mn-lt"/>
              </a:endParaRPr>
            </a:p>
          </p:txBody>
        </p:sp>
        <p:sp>
          <p:nvSpPr>
            <p:cNvPr id="52262" name="Rectangle 40"/>
            <p:cNvSpPr>
              <a:spLocks noChangeAspect="1" noChangeArrowheads="1"/>
            </p:cNvSpPr>
            <p:nvPr/>
          </p:nvSpPr>
          <p:spPr bwMode="auto">
            <a:xfrm>
              <a:off x="954088" y="1754188"/>
              <a:ext cx="80962" cy="155575"/>
            </a:xfrm>
            <a:prstGeom prst="rect">
              <a:avLst/>
            </a:prstGeom>
            <a:noFill/>
            <a:ln w="9525">
              <a:noFill/>
              <a:miter lim="800000"/>
              <a:headEnd/>
              <a:tailEnd/>
            </a:ln>
          </p:spPr>
          <p:txBody>
            <a:bodyPr wrap="none" lIns="0" tIns="0" rIns="0" bIns="0">
              <a:spAutoFit/>
            </a:bodyPr>
            <a:lstStyle/>
            <a:p>
              <a:pPr>
                <a:defRPr/>
              </a:pPr>
              <a:r>
                <a:rPr lang="de-DE" sz="1000">
                  <a:latin typeface="+mn-lt"/>
                </a:rPr>
                <a:t>ft</a:t>
              </a:r>
              <a:endParaRPr lang="de-DE" sz="1000" b="1">
                <a:latin typeface="+mn-lt"/>
              </a:endParaRPr>
            </a:p>
          </p:txBody>
        </p:sp>
        <p:sp>
          <p:nvSpPr>
            <p:cNvPr id="52263" name="Rectangle 42"/>
            <p:cNvSpPr>
              <a:spLocks noChangeAspect="1" noChangeArrowheads="1"/>
            </p:cNvSpPr>
            <p:nvPr/>
          </p:nvSpPr>
          <p:spPr bwMode="auto">
            <a:xfrm>
              <a:off x="1100138" y="1754188"/>
              <a:ext cx="228600" cy="155575"/>
            </a:xfrm>
            <a:prstGeom prst="rect">
              <a:avLst/>
            </a:prstGeom>
            <a:noFill/>
            <a:ln w="9525">
              <a:noFill/>
              <a:miter lim="800000"/>
              <a:headEnd/>
              <a:tailEnd/>
            </a:ln>
          </p:spPr>
          <p:txBody>
            <a:bodyPr wrap="none" lIns="0" tIns="0" rIns="0" bIns="0">
              <a:spAutoFit/>
            </a:bodyPr>
            <a:lstStyle/>
            <a:p>
              <a:pPr>
                <a:defRPr/>
              </a:pPr>
              <a:r>
                <a:rPr lang="de-DE" sz="1000">
                  <a:latin typeface="+mn-lt"/>
                </a:rPr>
                <a:t>coils</a:t>
              </a:r>
              <a:endParaRPr lang="de-DE" sz="1000" b="1">
                <a:latin typeface="+mn-lt"/>
              </a:endParaRPr>
            </a:p>
          </p:txBody>
        </p:sp>
        <p:sp>
          <p:nvSpPr>
            <p:cNvPr id="52264" name="Rectangle 43"/>
            <p:cNvSpPr>
              <a:spLocks noChangeAspect="1" noChangeArrowheads="1"/>
            </p:cNvSpPr>
            <p:nvPr/>
          </p:nvSpPr>
          <p:spPr bwMode="auto">
            <a:xfrm>
              <a:off x="542925" y="2405063"/>
              <a:ext cx="514350" cy="287337"/>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5" name="Rectangle 44"/>
            <p:cNvSpPr>
              <a:spLocks noChangeAspect="1" noChangeArrowheads="1"/>
            </p:cNvSpPr>
            <p:nvPr/>
          </p:nvSpPr>
          <p:spPr bwMode="auto">
            <a:xfrm>
              <a:off x="1055688" y="2438400"/>
              <a:ext cx="192087" cy="254000"/>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6" name="Oval 45"/>
            <p:cNvSpPr>
              <a:spLocks noChangeAspect="1" noChangeArrowheads="1"/>
            </p:cNvSpPr>
            <p:nvPr/>
          </p:nvSpPr>
          <p:spPr bwMode="auto">
            <a:xfrm>
              <a:off x="603250" y="2690813"/>
              <a:ext cx="114300" cy="968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67" name="Oval 46"/>
            <p:cNvSpPr>
              <a:spLocks noChangeAspect="1" noChangeArrowheads="1"/>
            </p:cNvSpPr>
            <p:nvPr/>
          </p:nvSpPr>
          <p:spPr bwMode="auto">
            <a:xfrm>
              <a:off x="1074738" y="2686050"/>
              <a:ext cx="112712" cy="9842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68" name="Rectangle 47"/>
            <p:cNvSpPr>
              <a:spLocks noChangeAspect="1" noChangeArrowheads="1"/>
            </p:cNvSpPr>
            <p:nvPr/>
          </p:nvSpPr>
          <p:spPr bwMode="auto">
            <a:xfrm>
              <a:off x="560388" y="2455863"/>
              <a:ext cx="461962" cy="179387"/>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69" name="Rectangle 48"/>
            <p:cNvSpPr>
              <a:spLocks noChangeAspect="1" noChangeArrowheads="1"/>
            </p:cNvSpPr>
            <p:nvPr/>
          </p:nvSpPr>
          <p:spPr bwMode="auto">
            <a:xfrm>
              <a:off x="614363" y="2497138"/>
              <a:ext cx="444500" cy="153987"/>
            </a:xfrm>
            <a:prstGeom prst="rect">
              <a:avLst/>
            </a:prstGeom>
            <a:noFill/>
            <a:ln w="9525">
              <a:noFill/>
              <a:miter lim="800000"/>
              <a:headEnd/>
              <a:tailEnd/>
            </a:ln>
          </p:spPr>
          <p:txBody>
            <a:bodyPr wrap="none" lIns="0" tIns="0" rIns="0" bIns="0">
              <a:spAutoFit/>
            </a:bodyPr>
            <a:lstStyle/>
            <a:p>
              <a:pPr>
                <a:defRPr/>
              </a:pPr>
              <a:r>
                <a:rPr lang="de-DE" sz="1000" b="1">
                  <a:latin typeface="+mn-lt"/>
                </a:rPr>
                <a:t>Mo &amp;Mi</a:t>
              </a:r>
            </a:p>
          </p:txBody>
        </p:sp>
        <p:sp>
          <p:nvSpPr>
            <p:cNvPr id="52270" name="Oval 49"/>
            <p:cNvSpPr>
              <a:spLocks noChangeAspect="1" noChangeArrowheads="1"/>
            </p:cNvSpPr>
            <p:nvPr/>
          </p:nvSpPr>
          <p:spPr bwMode="auto">
            <a:xfrm>
              <a:off x="735013" y="2690813"/>
              <a:ext cx="112712" cy="968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1" name="Rectangle 50"/>
            <p:cNvSpPr>
              <a:spLocks noChangeAspect="1" noChangeArrowheads="1"/>
            </p:cNvSpPr>
            <p:nvPr/>
          </p:nvSpPr>
          <p:spPr bwMode="auto">
            <a:xfrm>
              <a:off x="1055688" y="2536825"/>
              <a:ext cx="192087" cy="149225"/>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72" name="Rectangle 51"/>
            <p:cNvSpPr>
              <a:spLocks noChangeAspect="1" noChangeArrowheads="1"/>
            </p:cNvSpPr>
            <p:nvPr/>
          </p:nvSpPr>
          <p:spPr bwMode="auto">
            <a:xfrm>
              <a:off x="542925" y="2405063"/>
              <a:ext cx="514350" cy="287337"/>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73" name="Rectangle 52"/>
            <p:cNvSpPr>
              <a:spLocks noChangeAspect="1" noChangeArrowheads="1"/>
            </p:cNvSpPr>
            <p:nvPr/>
          </p:nvSpPr>
          <p:spPr bwMode="auto">
            <a:xfrm>
              <a:off x="1055688" y="2438400"/>
              <a:ext cx="192087" cy="254000"/>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74" name="Oval 53"/>
            <p:cNvSpPr>
              <a:spLocks noChangeAspect="1" noChangeArrowheads="1"/>
            </p:cNvSpPr>
            <p:nvPr/>
          </p:nvSpPr>
          <p:spPr bwMode="auto">
            <a:xfrm>
              <a:off x="603250" y="2690813"/>
              <a:ext cx="114300" cy="968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5" name="Oval 54"/>
            <p:cNvSpPr>
              <a:spLocks noChangeAspect="1" noChangeArrowheads="1"/>
            </p:cNvSpPr>
            <p:nvPr/>
          </p:nvSpPr>
          <p:spPr bwMode="auto">
            <a:xfrm>
              <a:off x="1074738" y="2686050"/>
              <a:ext cx="112712" cy="9842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6" name="Rectangle 55"/>
            <p:cNvSpPr>
              <a:spLocks noChangeAspect="1" noChangeArrowheads="1"/>
            </p:cNvSpPr>
            <p:nvPr/>
          </p:nvSpPr>
          <p:spPr bwMode="auto">
            <a:xfrm>
              <a:off x="560388" y="2455863"/>
              <a:ext cx="461962" cy="179387"/>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77" name="Rectangle 56"/>
            <p:cNvSpPr>
              <a:spLocks noChangeAspect="1" noChangeArrowheads="1"/>
            </p:cNvSpPr>
            <p:nvPr/>
          </p:nvSpPr>
          <p:spPr bwMode="auto">
            <a:xfrm>
              <a:off x="614363" y="2497138"/>
              <a:ext cx="484187" cy="153987"/>
            </a:xfrm>
            <a:prstGeom prst="rect">
              <a:avLst/>
            </a:prstGeom>
            <a:noFill/>
            <a:ln w="9525">
              <a:noFill/>
              <a:miter lim="800000"/>
              <a:headEnd/>
              <a:tailEnd/>
            </a:ln>
          </p:spPr>
          <p:txBody>
            <a:bodyPr wrap="none" lIns="0" tIns="0" rIns="0" bIns="0">
              <a:spAutoFit/>
            </a:bodyPr>
            <a:lstStyle/>
            <a:p>
              <a:pPr>
                <a:defRPr/>
              </a:pPr>
              <a:r>
                <a:rPr lang="de-DE" sz="1000" b="1">
                  <a:latin typeface="+mn-lt"/>
                </a:rPr>
                <a:t>Mo + We</a:t>
              </a:r>
            </a:p>
          </p:txBody>
        </p:sp>
        <p:sp>
          <p:nvSpPr>
            <p:cNvPr id="52278" name="Oval 57"/>
            <p:cNvSpPr>
              <a:spLocks noChangeAspect="1" noChangeArrowheads="1"/>
            </p:cNvSpPr>
            <p:nvPr/>
          </p:nvSpPr>
          <p:spPr bwMode="auto">
            <a:xfrm>
              <a:off x="735013" y="2690813"/>
              <a:ext cx="112712" cy="968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9" name="Rectangle 58"/>
            <p:cNvSpPr>
              <a:spLocks noChangeAspect="1" noChangeArrowheads="1"/>
            </p:cNvSpPr>
            <p:nvPr/>
          </p:nvSpPr>
          <p:spPr bwMode="auto">
            <a:xfrm>
              <a:off x="1055688" y="2536825"/>
              <a:ext cx="192087" cy="149225"/>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80" name="Freeform 59"/>
            <p:cNvSpPr>
              <a:spLocks noChangeAspect="1"/>
            </p:cNvSpPr>
            <p:nvPr/>
          </p:nvSpPr>
          <p:spPr bwMode="auto">
            <a:xfrm>
              <a:off x="7850188" y="2438400"/>
              <a:ext cx="319087" cy="760413"/>
            </a:xfrm>
            <a:custGeom>
              <a:avLst/>
              <a:gdLst>
                <a:gd name="T0" fmla="*/ 0 w 206"/>
                <a:gd name="T1" fmla="*/ 26 h 571"/>
                <a:gd name="T2" fmla="*/ 40 w 206"/>
                <a:gd name="T3" fmla="*/ 25 h 571"/>
                <a:gd name="T4" fmla="*/ 68 w 206"/>
                <a:gd name="T5" fmla="*/ 132 h 571"/>
                <a:gd name="T6" fmla="*/ 95 w 206"/>
                <a:gd name="T7" fmla="*/ 130 h 571"/>
                <a:gd name="T8" fmla="*/ 67 w 206"/>
                <a:gd name="T9" fmla="*/ 23 h 571"/>
                <a:gd name="T10" fmla="*/ 108 w 206"/>
                <a:gd name="T11" fmla="*/ 22 h 571"/>
                <a:gd name="T12" fmla="*/ 48 w 206"/>
                <a:gd name="T13" fmla="*/ 0 h 571"/>
                <a:gd name="T14" fmla="*/ 0 w 206"/>
                <a:gd name="T15" fmla="*/ 26 h 57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571"/>
                <a:gd name="T26" fmla="*/ 206 w 206"/>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571">
                  <a:moveTo>
                    <a:pt x="0" y="117"/>
                  </a:moveTo>
                  <a:lnTo>
                    <a:pt x="78" y="109"/>
                  </a:lnTo>
                  <a:lnTo>
                    <a:pt x="131" y="571"/>
                  </a:lnTo>
                  <a:lnTo>
                    <a:pt x="181" y="565"/>
                  </a:lnTo>
                  <a:lnTo>
                    <a:pt x="128" y="103"/>
                  </a:lnTo>
                  <a:lnTo>
                    <a:pt x="206" y="94"/>
                  </a:lnTo>
                  <a:lnTo>
                    <a:pt x="91" y="0"/>
                  </a:lnTo>
                  <a:lnTo>
                    <a:pt x="0" y="117"/>
                  </a:lnTo>
                  <a:close/>
                </a:path>
              </a:pathLst>
            </a:custGeom>
            <a:solidFill>
              <a:srgbClr val="FFFFFF"/>
            </a:solidFill>
            <a:ln w="9525">
              <a:solidFill>
                <a:srgbClr val="000000"/>
              </a:solidFill>
              <a:round/>
              <a:headEnd/>
              <a:tailEnd/>
            </a:ln>
          </p:spPr>
          <p:txBody>
            <a:bodyPr/>
            <a:lstStyle/>
            <a:p>
              <a:pPr>
                <a:defRPr/>
              </a:pPr>
              <a:endParaRPr lang="en-US" sz="3200">
                <a:latin typeface="+mn-lt"/>
              </a:endParaRPr>
            </a:p>
          </p:txBody>
        </p:sp>
        <p:sp>
          <p:nvSpPr>
            <p:cNvPr id="52281" name="Rectangle 60"/>
            <p:cNvSpPr>
              <a:spLocks noChangeAspect="1" noChangeArrowheads="1"/>
            </p:cNvSpPr>
            <p:nvPr/>
          </p:nvSpPr>
          <p:spPr bwMode="auto">
            <a:xfrm>
              <a:off x="7727950" y="2717800"/>
              <a:ext cx="512763" cy="28892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82" name="Rectangle 61"/>
            <p:cNvSpPr>
              <a:spLocks noChangeAspect="1" noChangeArrowheads="1"/>
            </p:cNvSpPr>
            <p:nvPr/>
          </p:nvSpPr>
          <p:spPr bwMode="auto">
            <a:xfrm>
              <a:off x="8239125" y="2752725"/>
              <a:ext cx="192088" cy="254000"/>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83" name="Oval 62"/>
            <p:cNvSpPr>
              <a:spLocks noChangeAspect="1" noChangeArrowheads="1"/>
            </p:cNvSpPr>
            <p:nvPr/>
          </p:nvSpPr>
          <p:spPr bwMode="auto">
            <a:xfrm>
              <a:off x="7786688" y="3005138"/>
              <a:ext cx="114300" cy="9525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4" name="Oval 63"/>
            <p:cNvSpPr>
              <a:spLocks noChangeAspect="1" noChangeArrowheads="1"/>
            </p:cNvSpPr>
            <p:nvPr/>
          </p:nvSpPr>
          <p:spPr bwMode="auto">
            <a:xfrm>
              <a:off x="8259763" y="3000375"/>
              <a:ext cx="112712" cy="96838"/>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5" name="Rectangle 64"/>
            <p:cNvSpPr>
              <a:spLocks noChangeAspect="1" noChangeArrowheads="1"/>
            </p:cNvSpPr>
            <p:nvPr/>
          </p:nvSpPr>
          <p:spPr bwMode="auto">
            <a:xfrm>
              <a:off x="7743825" y="2768600"/>
              <a:ext cx="461963" cy="1809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86" name="Rectangle 65"/>
            <p:cNvSpPr>
              <a:spLocks noChangeAspect="1" noChangeArrowheads="1"/>
            </p:cNvSpPr>
            <p:nvPr/>
          </p:nvSpPr>
          <p:spPr bwMode="auto">
            <a:xfrm>
              <a:off x="7813675" y="2809875"/>
              <a:ext cx="354013" cy="153988"/>
            </a:xfrm>
            <a:prstGeom prst="rect">
              <a:avLst/>
            </a:prstGeom>
            <a:noFill/>
            <a:ln w="9525">
              <a:noFill/>
              <a:miter lim="800000"/>
              <a:headEnd/>
              <a:tailEnd/>
            </a:ln>
          </p:spPr>
          <p:txBody>
            <a:bodyPr wrap="none" lIns="0" tIns="0" rIns="0" bIns="0">
              <a:spAutoFit/>
            </a:bodyPr>
            <a:lstStyle/>
            <a:p>
              <a:pPr>
                <a:defRPr/>
              </a:pPr>
              <a:r>
                <a:rPr lang="de-DE" sz="1000" b="1">
                  <a:latin typeface="+mn-lt"/>
                </a:rPr>
                <a:t>täglich</a:t>
              </a:r>
            </a:p>
          </p:txBody>
        </p:sp>
        <p:sp>
          <p:nvSpPr>
            <p:cNvPr id="52287" name="Oval 66"/>
            <p:cNvSpPr>
              <a:spLocks noChangeAspect="1" noChangeArrowheads="1"/>
            </p:cNvSpPr>
            <p:nvPr/>
          </p:nvSpPr>
          <p:spPr bwMode="auto">
            <a:xfrm>
              <a:off x="7920038" y="3005138"/>
              <a:ext cx="112712" cy="9525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8" name="Rectangle 67"/>
            <p:cNvSpPr>
              <a:spLocks noChangeAspect="1" noChangeArrowheads="1"/>
            </p:cNvSpPr>
            <p:nvPr/>
          </p:nvSpPr>
          <p:spPr bwMode="auto">
            <a:xfrm>
              <a:off x="8239125" y="2851150"/>
              <a:ext cx="192088" cy="150813"/>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89" name="Rectangle 68"/>
            <p:cNvSpPr>
              <a:spLocks noChangeAspect="1" noChangeArrowheads="1"/>
            </p:cNvSpPr>
            <p:nvPr/>
          </p:nvSpPr>
          <p:spPr bwMode="auto">
            <a:xfrm>
              <a:off x="7727950" y="2717800"/>
              <a:ext cx="512763" cy="28892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90" name="Rectangle 69"/>
            <p:cNvSpPr>
              <a:spLocks noChangeAspect="1" noChangeArrowheads="1"/>
            </p:cNvSpPr>
            <p:nvPr/>
          </p:nvSpPr>
          <p:spPr bwMode="auto">
            <a:xfrm>
              <a:off x="8239125" y="2752725"/>
              <a:ext cx="192088" cy="254000"/>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91" name="Oval 70"/>
            <p:cNvSpPr>
              <a:spLocks noChangeAspect="1" noChangeArrowheads="1"/>
            </p:cNvSpPr>
            <p:nvPr/>
          </p:nvSpPr>
          <p:spPr bwMode="auto">
            <a:xfrm>
              <a:off x="7786688" y="3005138"/>
              <a:ext cx="114300" cy="9525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2" name="Oval 71"/>
            <p:cNvSpPr>
              <a:spLocks noChangeAspect="1" noChangeArrowheads="1"/>
            </p:cNvSpPr>
            <p:nvPr/>
          </p:nvSpPr>
          <p:spPr bwMode="auto">
            <a:xfrm>
              <a:off x="8259763" y="3000375"/>
              <a:ext cx="112712" cy="96838"/>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3" name="Rectangle 72"/>
            <p:cNvSpPr>
              <a:spLocks noChangeAspect="1" noChangeArrowheads="1"/>
            </p:cNvSpPr>
            <p:nvPr/>
          </p:nvSpPr>
          <p:spPr bwMode="auto">
            <a:xfrm>
              <a:off x="7743825" y="2768600"/>
              <a:ext cx="461963" cy="1809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94" name="Rectangle 73"/>
            <p:cNvSpPr>
              <a:spLocks noChangeAspect="1" noChangeArrowheads="1"/>
            </p:cNvSpPr>
            <p:nvPr/>
          </p:nvSpPr>
          <p:spPr bwMode="auto">
            <a:xfrm>
              <a:off x="7813675" y="2809875"/>
              <a:ext cx="257175" cy="153988"/>
            </a:xfrm>
            <a:prstGeom prst="rect">
              <a:avLst/>
            </a:prstGeom>
            <a:noFill/>
            <a:ln w="9525">
              <a:noFill/>
              <a:miter lim="800000"/>
              <a:headEnd/>
              <a:tailEnd/>
            </a:ln>
          </p:spPr>
          <p:txBody>
            <a:bodyPr wrap="none" lIns="0" tIns="0" rIns="0" bIns="0">
              <a:spAutoFit/>
            </a:bodyPr>
            <a:lstStyle/>
            <a:p>
              <a:pPr>
                <a:defRPr/>
              </a:pPr>
              <a:r>
                <a:rPr lang="de-DE" sz="1000" b="1">
                  <a:latin typeface="+mn-lt"/>
                </a:rPr>
                <a:t>daily</a:t>
              </a:r>
            </a:p>
          </p:txBody>
        </p:sp>
        <p:sp>
          <p:nvSpPr>
            <p:cNvPr id="52295" name="Oval 74"/>
            <p:cNvSpPr>
              <a:spLocks noChangeAspect="1" noChangeArrowheads="1"/>
            </p:cNvSpPr>
            <p:nvPr/>
          </p:nvSpPr>
          <p:spPr bwMode="auto">
            <a:xfrm>
              <a:off x="7920038" y="3005138"/>
              <a:ext cx="112712" cy="9525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6" name="Rectangle 75"/>
            <p:cNvSpPr>
              <a:spLocks noChangeAspect="1" noChangeArrowheads="1"/>
            </p:cNvSpPr>
            <p:nvPr/>
          </p:nvSpPr>
          <p:spPr bwMode="auto">
            <a:xfrm>
              <a:off x="8239125" y="2851150"/>
              <a:ext cx="192088" cy="150813"/>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grpSp>
          <p:nvGrpSpPr>
            <p:cNvPr id="33858" name="Group 76"/>
            <p:cNvGrpSpPr>
              <a:grpSpLocks noChangeAspect="1"/>
            </p:cNvGrpSpPr>
            <p:nvPr/>
          </p:nvGrpSpPr>
          <p:grpSpPr bwMode="auto">
            <a:xfrm>
              <a:off x="1207604" y="3291672"/>
              <a:ext cx="528430" cy="115727"/>
              <a:chOff x="728" y="2373"/>
              <a:chExt cx="341" cy="86"/>
            </a:xfrm>
          </p:grpSpPr>
          <p:sp>
            <p:nvSpPr>
              <p:cNvPr id="53055" name="Freeform 77"/>
              <p:cNvSpPr>
                <a:spLocks noChangeAspect="1"/>
              </p:cNvSpPr>
              <p:nvPr/>
            </p:nvSpPr>
            <p:spPr bwMode="auto">
              <a:xfrm>
                <a:off x="734" y="2382"/>
                <a:ext cx="320" cy="67"/>
              </a:xfrm>
              <a:custGeom>
                <a:avLst/>
                <a:gdLst>
                  <a:gd name="T0" fmla="*/ 240 w 320"/>
                  <a:gd name="T1" fmla="*/ 0 h 68"/>
                  <a:gd name="T2" fmla="*/ 240 w 320"/>
                  <a:gd name="T3" fmla="*/ 17 h 68"/>
                  <a:gd name="T4" fmla="*/ 0 w 320"/>
                  <a:gd name="T5" fmla="*/ 17 h 68"/>
                  <a:gd name="T6" fmla="*/ 0 w 320"/>
                  <a:gd name="T7" fmla="*/ 51 h 68"/>
                  <a:gd name="T8" fmla="*/ 240 w 320"/>
                  <a:gd name="T9" fmla="*/ 51 h 68"/>
                  <a:gd name="T10" fmla="*/ 240 w 320"/>
                  <a:gd name="T11" fmla="*/ 68 h 68"/>
                  <a:gd name="T12" fmla="*/ 320 w 320"/>
                  <a:gd name="T13" fmla="*/ 34 h 68"/>
                  <a:gd name="T14" fmla="*/ 240 w 320"/>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68"/>
                  <a:gd name="T26" fmla="*/ 320 w 320"/>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68">
                    <a:moveTo>
                      <a:pt x="240" y="0"/>
                    </a:moveTo>
                    <a:lnTo>
                      <a:pt x="240" y="17"/>
                    </a:lnTo>
                    <a:lnTo>
                      <a:pt x="0" y="17"/>
                    </a:lnTo>
                    <a:lnTo>
                      <a:pt x="0" y="51"/>
                    </a:lnTo>
                    <a:lnTo>
                      <a:pt x="240" y="51"/>
                    </a:lnTo>
                    <a:lnTo>
                      <a:pt x="240" y="68"/>
                    </a:lnTo>
                    <a:lnTo>
                      <a:pt x="320" y="34"/>
                    </a:lnTo>
                    <a:lnTo>
                      <a:pt x="240"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6" name="Freeform 78"/>
              <p:cNvSpPr>
                <a:spLocks noChangeAspect="1" noEditPoints="1"/>
              </p:cNvSpPr>
              <p:nvPr/>
            </p:nvSpPr>
            <p:spPr bwMode="auto">
              <a:xfrm>
                <a:off x="728" y="2369"/>
                <a:ext cx="341" cy="86"/>
              </a:xfrm>
              <a:custGeom>
                <a:avLst/>
                <a:gdLst>
                  <a:gd name="T0" fmla="*/ 240 w 341"/>
                  <a:gd name="T1" fmla="*/ 26 h 86"/>
                  <a:gd name="T2" fmla="*/ 246 w 341"/>
                  <a:gd name="T3" fmla="*/ 26 h 86"/>
                  <a:gd name="T4" fmla="*/ 246 w 341"/>
                  <a:gd name="T5" fmla="*/ 20 h 86"/>
                  <a:gd name="T6" fmla="*/ 6 w 341"/>
                  <a:gd name="T7" fmla="*/ 20 h 86"/>
                  <a:gd name="T8" fmla="*/ 0 w 341"/>
                  <a:gd name="T9" fmla="*/ 20 h 86"/>
                  <a:gd name="T10" fmla="*/ 0 w 341"/>
                  <a:gd name="T11" fmla="*/ 26 h 86"/>
                  <a:gd name="T12" fmla="*/ 0 w 341"/>
                  <a:gd name="T13" fmla="*/ 60 h 86"/>
                  <a:gd name="T14" fmla="*/ 0 w 341"/>
                  <a:gd name="T15" fmla="*/ 66 h 86"/>
                  <a:gd name="T16" fmla="*/ 6 w 341"/>
                  <a:gd name="T17" fmla="*/ 66 h 86"/>
                  <a:gd name="T18" fmla="*/ 246 w 341"/>
                  <a:gd name="T19" fmla="*/ 66 h 86"/>
                  <a:gd name="T20" fmla="*/ 246 w 341"/>
                  <a:gd name="T21" fmla="*/ 60 h 86"/>
                  <a:gd name="T22" fmla="*/ 240 w 341"/>
                  <a:gd name="T23" fmla="*/ 60 h 86"/>
                  <a:gd name="T24" fmla="*/ 240 w 341"/>
                  <a:gd name="T25" fmla="*/ 77 h 86"/>
                  <a:gd name="T26" fmla="*/ 240 w 341"/>
                  <a:gd name="T27" fmla="*/ 86 h 86"/>
                  <a:gd name="T28" fmla="*/ 249 w 341"/>
                  <a:gd name="T29" fmla="*/ 83 h 86"/>
                  <a:gd name="T30" fmla="*/ 329 w 341"/>
                  <a:gd name="T31" fmla="*/ 49 h 86"/>
                  <a:gd name="T32" fmla="*/ 341 w 341"/>
                  <a:gd name="T33" fmla="*/ 43 h 86"/>
                  <a:gd name="T34" fmla="*/ 329 w 341"/>
                  <a:gd name="T35" fmla="*/ 38 h 86"/>
                  <a:gd name="T36" fmla="*/ 249 w 341"/>
                  <a:gd name="T37" fmla="*/ 4 h 86"/>
                  <a:gd name="T38" fmla="*/ 240 w 341"/>
                  <a:gd name="T39" fmla="*/ 0 h 86"/>
                  <a:gd name="T40" fmla="*/ 240 w 341"/>
                  <a:gd name="T41" fmla="*/ 9 h 86"/>
                  <a:gd name="T42" fmla="*/ 240 w 341"/>
                  <a:gd name="T43" fmla="*/ 26 h 86"/>
                  <a:gd name="T44" fmla="*/ 252 w 341"/>
                  <a:gd name="T45" fmla="*/ 9 h 86"/>
                  <a:gd name="T46" fmla="*/ 246 w 341"/>
                  <a:gd name="T47" fmla="*/ 9 h 86"/>
                  <a:gd name="T48" fmla="*/ 244 w 341"/>
                  <a:gd name="T49" fmla="*/ 15 h 86"/>
                  <a:gd name="T50" fmla="*/ 324 w 341"/>
                  <a:gd name="T51" fmla="*/ 49 h 86"/>
                  <a:gd name="T52" fmla="*/ 326 w 341"/>
                  <a:gd name="T53" fmla="*/ 43 h 86"/>
                  <a:gd name="T54" fmla="*/ 324 w 341"/>
                  <a:gd name="T55" fmla="*/ 38 h 86"/>
                  <a:gd name="T56" fmla="*/ 244 w 341"/>
                  <a:gd name="T57" fmla="*/ 72 h 86"/>
                  <a:gd name="T58" fmla="*/ 246 w 341"/>
                  <a:gd name="T59" fmla="*/ 77 h 86"/>
                  <a:gd name="T60" fmla="*/ 252 w 341"/>
                  <a:gd name="T61" fmla="*/ 77 h 86"/>
                  <a:gd name="T62" fmla="*/ 252 w 341"/>
                  <a:gd name="T63" fmla="*/ 60 h 86"/>
                  <a:gd name="T64" fmla="*/ 252 w 341"/>
                  <a:gd name="T65" fmla="*/ 54 h 86"/>
                  <a:gd name="T66" fmla="*/ 246 w 341"/>
                  <a:gd name="T67" fmla="*/ 54 h 86"/>
                  <a:gd name="T68" fmla="*/ 6 w 341"/>
                  <a:gd name="T69" fmla="*/ 54 h 86"/>
                  <a:gd name="T70" fmla="*/ 6 w 341"/>
                  <a:gd name="T71" fmla="*/ 60 h 86"/>
                  <a:gd name="T72" fmla="*/ 12 w 341"/>
                  <a:gd name="T73" fmla="*/ 60 h 86"/>
                  <a:gd name="T74" fmla="*/ 12 w 341"/>
                  <a:gd name="T75" fmla="*/ 26 h 86"/>
                  <a:gd name="T76" fmla="*/ 6 w 341"/>
                  <a:gd name="T77" fmla="*/ 26 h 86"/>
                  <a:gd name="T78" fmla="*/ 6 w 341"/>
                  <a:gd name="T79" fmla="*/ 32 h 86"/>
                  <a:gd name="T80" fmla="*/ 246 w 341"/>
                  <a:gd name="T81" fmla="*/ 32 h 86"/>
                  <a:gd name="T82" fmla="*/ 252 w 341"/>
                  <a:gd name="T83" fmla="*/ 32 h 86"/>
                  <a:gd name="T84" fmla="*/ 252 w 341"/>
                  <a:gd name="T85" fmla="*/ 26 h 86"/>
                  <a:gd name="T86" fmla="*/ 252 w 341"/>
                  <a:gd name="T87" fmla="*/ 9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86"/>
                  <a:gd name="T134" fmla="*/ 341 w 34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86">
                    <a:moveTo>
                      <a:pt x="240" y="26"/>
                    </a:moveTo>
                    <a:lnTo>
                      <a:pt x="246" y="26"/>
                    </a:lnTo>
                    <a:lnTo>
                      <a:pt x="246" y="20"/>
                    </a:lnTo>
                    <a:lnTo>
                      <a:pt x="6" y="20"/>
                    </a:lnTo>
                    <a:lnTo>
                      <a:pt x="0" y="20"/>
                    </a:lnTo>
                    <a:lnTo>
                      <a:pt x="0" y="26"/>
                    </a:lnTo>
                    <a:lnTo>
                      <a:pt x="0" y="60"/>
                    </a:lnTo>
                    <a:lnTo>
                      <a:pt x="0" y="66"/>
                    </a:lnTo>
                    <a:lnTo>
                      <a:pt x="6" y="66"/>
                    </a:lnTo>
                    <a:lnTo>
                      <a:pt x="246" y="66"/>
                    </a:lnTo>
                    <a:lnTo>
                      <a:pt x="246" y="60"/>
                    </a:lnTo>
                    <a:lnTo>
                      <a:pt x="240" y="60"/>
                    </a:lnTo>
                    <a:lnTo>
                      <a:pt x="240" y="77"/>
                    </a:lnTo>
                    <a:lnTo>
                      <a:pt x="240" y="86"/>
                    </a:lnTo>
                    <a:lnTo>
                      <a:pt x="249" y="83"/>
                    </a:lnTo>
                    <a:lnTo>
                      <a:pt x="329" y="49"/>
                    </a:lnTo>
                    <a:lnTo>
                      <a:pt x="341" y="43"/>
                    </a:lnTo>
                    <a:lnTo>
                      <a:pt x="329" y="38"/>
                    </a:lnTo>
                    <a:lnTo>
                      <a:pt x="249" y="4"/>
                    </a:lnTo>
                    <a:lnTo>
                      <a:pt x="240" y="0"/>
                    </a:lnTo>
                    <a:lnTo>
                      <a:pt x="240" y="9"/>
                    </a:lnTo>
                    <a:lnTo>
                      <a:pt x="240" y="26"/>
                    </a:lnTo>
                    <a:close/>
                    <a:moveTo>
                      <a:pt x="252" y="9"/>
                    </a:moveTo>
                    <a:lnTo>
                      <a:pt x="246" y="9"/>
                    </a:lnTo>
                    <a:lnTo>
                      <a:pt x="244" y="15"/>
                    </a:lnTo>
                    <a:lnTo>
                      <a:pt x="324" y="49"/>
                    </a:lnTo>
                    <a:lnTo>
                      <a:pt x="326" y="43"/>
                    </a:lnTo>
                    <a:lnTo>
                      <a:pt x="324" y="38"/>
                    </a:lnTo>
                    <a:lnTo>
                      <a:pt x="244" y="72"/>
                    </a:lnTo>
                    <a:lnTo>
                      <a:pt x="246" y="77"/>
                    </a:lnTo>
                    <a:lnTo>
                      <a:pt x="252" y="77"/>
                    </a:lnTo>
                    <a:lnTo>
                      <a:pt x="252" y="60"/>
                    </a:lnTo>
                    <a:lnTo>
                      <a:pt x="252" y="54"/>
                    </a:lnTo>
                    <a:lnTo>
                      <a:pt x="246" y="54"/>
                    </a:lnTo>
                    <a:lnTo>
                      <a:pt x="6" y="54"/>
                    </a:lnTo>
                    <a:lnTo>
                      <a:pt x="6" y="60"/>
                    </a:lnTo>
                    <a:lnTo>
                      <a:pt x="12" y="60"/>
                    </a:lnTo>
                    <a:lnTo>
                      <a:pt x="12" y="26"/>
                    </a:lnTo>
                    <a:lnTo>
                      <a:pt x="6" y="26"/>
                    </a:lnTo>
                    <a:lnTo>
                      <a:pt x="6" y="32"/>
                    </a:lnTo>
                    <a:lnTo>
                      <a:pt x="246" y="32"/>
                    </a:lnTo>
                    <a:lnTo>
                      <a:pt x="252" y="32"/>
                    </a:lnTo>
                    <a:lnTo>
                      <a:pt x="252" y="26"/>
                    </a:lnTo>
                    <a:lnTo>
                      <a:pt x="252" y="9"/>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98" name="Rectangle 79"/>
            <p:cNvSpPr>
              <a:spLocks noChangeAspect="1" noChangeArrowheads="1"/>
            </p:cNvSpPr>
            <p:nvPr/>
          </p:nvSpPr>
          <p:spPr bwMode="auto">
            <a:xfrm>
              <a:off x="1336675" y="3324225"/>
              <a:ext cx="5080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299" name="Rectangle 80"/>
            <p:cNvSpPr>
              <a:spLocks noChangeAspect="1" noChangeArrowheads="1"/>
            </p:cNvSpPr>
            <p:nvPr/>
          </p:nvSpPr>
          <p:spPr bwMode="auto">
            <a:xfrm>
              <a:off x="1430338" y="3327400"/>
              <a:ext cx="5080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0" name="Rectangle 81"/>
            <p:cNvSpPr>
              <a:spLocks noChangeAspect="1" noChangeArrowheads="1"/>
            </p:cNvSpPr>
            <p:nvPr/>
          </p:nvSpPr>
          <p:spPr bwMode="auto">
            <a:xfrm>
              <a:off x="1530350" y="3328988"/>
              <a:ext cx="52388"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1" name="Rectangle 82"/>
            <p:cNvSpPr>
              <a:spLocks noChangeAspect="1" noChangeArrowheads="1"/>
            </p:cNvSpPr>
            <p:nvPr/>
          </p:nvSpPr>
          <p:spPr bwMode="auto">
            <a:xfrm>
              <a:off x="1244600" y="3325813"/>
              <a:ext cx="49213"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63" name="Group 83"/>
            <p:cNvGrpSpPr>
              <a:grpSpLocks noChangeAspect="1"/>
            </p:cNvGrpSpPr>
            <p:nvPr/>
          </p:nvGrpSpPr>
          <p:grpSpPr bwMode="auto">
            <a:xfrm>
              <a:off x="1207604" y="3291672"/>
              <a:ext cx="528430" cy="115727"/>
              <a:chOff x="728" y="2373"/>
              <a:chExt cx="341" cy="86"/>
            </a:xfrm>
          </p:grpSpPr>
          <p:sp>
            <p:nvSpPr>
              <p:cNvPr id="53053" name="Freeform 84"/>
              <p:cNvSpPr>
                <a:spLocks noChangeAspect="1"/>
              </p:cNvSpPr>
              <p:nvPr/>
            </p:nvSpPr>
            <p:spPr bwMode="auto">
              <a:xfrm>
                <a:off x="734" y="2382"/>
                <a:ext cx="320" cy="67"/>
              </a:xfrm>
              <a:custGeom>
                <a:avLst/>
                <a:gdLst>
                  <a:gd name="T0" fmla="*/ 240 w 320"/>
                  <a:gd name="T1" fmla="*/ 0 h 68"/>
                  <a:gd name="T2" fmla="*/ 240 w 320"/>
                  <a:gd name="T3" fmla="*/ 17 h 68"/>
                  <a:gd name="T4" fmla="*/ 0 w 320"/>
                  <a:gd name="T5" fmla="*/ 17 h 68"/>
                  <a:gd name="T6" fmla="*/ 0 w 320"/>
                  <a:gd name="T7" fmla="*/ 51 h 68"/>
                  <a:gd name="T8" fmla="*/ 240 w 320"/>
                  <a:gd name="T9" fmla="*/ 51 h 68"/>
                  <a:gd name="T10" fmla="*/ 240 w 320"/>
                  <a:gd name="T11" fmla="*/ 68 h 68"/>
                  <a:gd name="T12" fmla="*/ 320 w 320"/>
                  <a:gd name="T13" fmla="*/ 34 h 68"/>
                  <a:gd name="T14" fmla="*/ 240 w 320"/>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68"/>
                  <a:gd name="T26" fmla="*/ 320 w 320"/>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68">
                    <a:moveTo>
                      <a:pt x="240" y="0"/>
                    </a:moveTo>
                    <a:lnTo>
                      <a:pt x="240" y="17"/>
                    </a:lnTo>
                    <a:lnTo>
                      <a:pt x="0" y="17"/>
                    </a:lnTo>
                    <a:lnTo>
                      <a:pt x="0" y="51"/>
                    </a:lnTo>
                    <a:lnTo>
                      <a:pt x="240" y="51"/>
                    </a:lnTo>
                    <a:lnTo>
                      <a:pt x="240" y="68"/>
                    </a:lnTo>
                    <a:lnTo>
                      <a:pt x="320" y="34"/>
                    </a:lnTo>
                    <a:lnTo>
                      <a:pt x="240"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4" name="Freeform 85"/>
              <p:cNvSpPr>
                <a:spLocks noChangeAspect="1" noEditPoints="1"/>
              </p:cNvSpPr>
              <p:nvPr/>
            </p:nvSpPr>
            <p:spPr bwMode="auto">
              <a:xfrm>
                <a:off x="728" y="2369"/>
                <a:ext cx="341" cy="86"/>
              </a:xfrm>
              <a:custGeom>
                <a:avLst/>
                <a:gdLst>
                  <a:gd name="T0" fmla="*/ 240 w 341"/>
                  <a:gd name="T1" fmla="*/ 26 h 86"/>
                  <a:gd name="T2" fmla="*/ 246 w 341"/>
                  <a:gd name="T3" fmla="*/ 26 h 86"/>
                  <a:gd name="T4" fmla="*/ 246 w 341"/>
                  <a:gd name="T5" fmla="*/ 20 h 86"/>
                  <a:gd name="T6" fmla="*/ 6 w 341"/>
                  <a:gd name="T7" fmla="*/ 20 h 86"/>
                  <a:gd name="T8" fmla="*/ 0 w 341"/>
                  <a:gd name="T9" fmla="*/ 20 h 86"/>
                  <a:gd name="T10" fmla="*/ 0 w 341"/>
                  <a:gd name="T11" fmla="*/ 26 h 86"/>
                  <a:gd name="T12" fmla="*/ 0 w 341"/>
                  <a:gd name="T13" fmla="*/ 60 h 86"/>
                  <a:gd name="T14" fmla="*/ 0 w 341"/>
                  <a:gd name="T15" fmla="*/ 66 h 86"/>
                  <a:gd name="T16" fmla="*/ 6 w 341"/>
                  <a:gd name="T17" fmla="*/ 66 h 86"/>
                  <a:gd name="T18" fmla="*/ 246 w 341"/>
                  <a:gd name="T19" fmla="*/ 66 h 86"/>
                  <a:gd name="T20" fmla="*/ 246 w 341"/>
                  <a:gd name="T21" fmla="*/ 60 h 86"/>
                  <a:gd name="T22" fmla="*/ 240 w 341"/>
                  <a:gd name="T23" fmla="*/ 60 h 86"/>
                  <a:gd name="T24" fmla="*/ 240 w 341"/>
                  <a:gd name="T25" fmla="*/ 77 h 86"/>
                  <a:gd name="T26" fmla="*/ 240 w 341"/>
                  <a:gd name="T27" fmla="*/ 86 h 86"/>
                  <a:gd name="T28" fmla="*/ 249 w 341"/>
                  <a:gd name="T29" fmla="*/ 83 h 86"/>
                  <a:gd name="T30" fmla="*/ 329 w 341"/>
                  <a:gd name="T31" fmla="*/ 49 h 86"/>
                  <a:gd name="T32" fmla="*/ 341 w 341"/>
                  <a:gd name="T33" fmla="*/ 43 h 86"/>
                  <a:gd name="T34" fmla="*/ 329 w 341"/>
                  <a:gd name="T35" fmla="*/ 38 h 86"/>
                  <a:gd name="T36" fmla="*/ 249 w 341"/>
                  <a:gd name="T37" fmla="*/ 4 h 86"/>
                  <a:gd name="T38" fmla="*/ 240 w 341"/>
                  <a:gd name="T39" fmla="*/ 0 h 86"/>
                  <a:gd name="T40" fmla="*/ 240 w 341"/>
                  <a:gd name="T41" fmla="*/ 9 h 86"/>
                  <a:gd name="T42" fmla="*/ 240 w 341"/>
                  <a:gd name="T43" fmla="*/ 26 h 86"/>
                  <a:gd name="T44" fmla="*/ 252 w 341"/>
                  <a:gd name="T45" fmla="*/ 9 h 86"/>
                  <a:gd name="T46" fmla="*/ 246 w 341"/>
                  <a:gd name="T47" fmla="*/ 9 h 86"/>
                  <a:gd name="T48" fmla="*/ 244 w 341"/>
                  <a:gd name="T49" fmla="*/ 15 h 86"/>
                  <a:gd name="T50" fmla="*/ 324 w 341"/>
                  <a:gd name="T51" fmla="*/ 49 h 86"/>
                  <a:gd name="T52" fmla="*/ 326 w 341"/>
                  <a:gd name="T53" fmla="*/ 43 h 86"/>
                  <a:gd name="T54" fmla="*/ 324 w 341"/>
                  <a:gd name="T55" fmla="*/ 38 h 86"/>
                  <a:gd name="T56" fmla="*/ 244 w 341"/>
                  <a:gd name="T57" fmla="*/ 72 h 86"/>
                  <a:gd name="T58" fmla="*/ 246 w 341"/>
                  <a:gd name="T59" fmla="*/ 77 h 86"/>
                  <a:gd name="T60" fmla="*/ 252 w 341"/>
                  <a:gd name="T61" fmla="*/ 77 h 86"/>
                  <a:gd name="T62" fmla="*/ 252 w 341"/>
                  <a:gd name="T63" fmla="*/ 60 h 86"/>
                  <a:gd name="T64" fmla="*/ 252 w 341"/>
                  <a:gd name="T65" fmla="*/ 54 h 86"/>
                  <a:gd name="T66" fmla="*/ 246 w 341"/>
                  <a:gd name="T67" fmla="*/ 54 h 86"/>
                  <a:gd name="T68" fmla="*/ 6 w 341"/>
                  <a:gd name="T69" fmla="*/ 54 h 86"/>
                  <a:gd name="T70" fmla="*/ 6 w 341"/>
                  <a:gd name="T71" fmla="*/ 60 h 86"/>
                  <a:gd name="T72" fmla="*/ 12 w 341"/>
                  <a:gd name="T73" fmla="*/ 60 h 86"/>
                  <a:gd name="T74" fmla="*/ 12 w 341"/>
                  <a:gd name="T75" fmla="*/ 26 h 86"/>
                  <a:gd name="T76" fmla="*/ 6 w 341"/>
                  <a:gd name="T77" fmla="*/ 26 h 86"/>
                  <a:gd name="T78" fmla="*/ 6 w 341"/>
                  <a:gd name="T79" fmla="*/ 32 h 86"/>
                  <a:gd name="T80" fmla="*/ 246 w 341"/>
                  <a:gd name="T81" fmla="*/ 32 h 86"/>
                  <a:gd name="T82" fmla="*/ 252 w 341"/>
                  <a:gd name="T83" fmla="*/ 32 h 86"/>
                  <a:gd name="T84" fmla="*/ 252 w 341"/>
                  <a:gd name="T85" fmla="*/ 26 h 86"/>
                  <a:gd name="T86" fmla="*/ 252 w 341"/>
                  <a:gd name="T87" fmla="*/ 9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86"/>
                  <a:gd name="T134" fmla="*/ 341 w 34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86">
                    <a:moveTo>
                      <a:pt x="240" y="26"/>
                    </a:moveTo>
                    <a:lnTo>
                      <a:pt x="246" y="26"/>
                    </a:lnTo>
                    <a:lnTo>
                      <a:pt x="246" y="20"/>
                    </a:lnTo>
                    <a:lnTo>
                      <a:pt x="6" y="20"/>
                    </a:lnTo>
                    <a:lnTo>
                      <a:pt x="0" y="20"/>
                    </a:lnTo>
                    <a:lnTo>
                      <a:pt x="0" y="26"/>
                    </a:lnTo>
                    <a:lnTo>
                      <a:pt x="0" y="60"/>
                    </a:lnTo>
                    <a:lnTo>
                      <a:pt x="0" y="66"/>
                    </a:lnTo>
                    <a:lnTo>
                      <a:pt x="6" y="66"/>
                    </a:lnTo>
                    <a:lnTo>
                      <a:pt x="246" y="66"/>
                    </a:lnTo>
                    <a:lnTo>
                      <a:pt x="246" y="60"/>
                    </a:lnTo>
                    <a:lnTo>
                      <a:pt x="240" y="60"/>
                    </a:lnTo>
                    <a:lnTo>
                      <a:pt x="240" y="77"/>
                    </a:lnTo>
                    <a:lnTo>
                      <a:pt x="240" y="86"/>
                    </a:lnTo>
                    <a:lnTo>
                      <a:pt x="249" y="83"/>
                    </a:lnTo>
                    <a:lnTo>
                      <a:pt x="329" y="49"/>
                    </a:lnTo>
                    <a:lnTo>
                      <a:pt x="341" y="43"/>
                    </a:lnTo>
                    <a:lnTo>
                      <a:pt x="329" y="38"/>
                    </a:lnTo>
                    <a:lnTo>
                      <a:pt x="249" y="4"/>
                    </a:lnTo>
                    <a:lnTo>
                      <a:pt x="240" y="0"/>
                    </a:lnTo>
                    <a:lnTo>
                      <a:pt x="240" y="9"/>
                    </a:lnTo>
                    <a:lnTo>
                      <a:pt x="240" y="26"/>
                    </a:lnTo>
                    <a:close/>
                    <a:moveTo>
                      <a:pt x="252" y="9"/>
                    </a:moveTo>
                    <a:lnTo>
                      <a:pt x="246" y="9"/>
                    </a:lnTo>
                    <a:lnTo>
                      <a:pt x="244" y="15"/>
                    </a:lnTo>
                    <a:lnTo>
                      <a:pt x="324" y="49"/>
                    </a:lnTo>
                    <a:lnTo>
                      <a:pt x="326" y="43"/>
                    </a:lnTo>
                    <a:lnTo>
                      <a:pt x="324" y="38"/>
                    </a:lnTo>
                    <a:lnTo>
                      <a:pt x="244" y="72"/>
                    </a:lnTo>
                    <a:lnTo>
                      <a:pt x="246" y="77"/>
                    </a:lnTo>
                    <a:lnTo>
                      <a:pt x="252" y="77"/>
                    </a:lnTo>
                    <a:lnTo>
                      <a:pt x="252" y="60"/>
                    </a:lnTo>
                    <a:lnTo>
                      <a:pt x="252" y="54"/>
                    </a:lnTo>
                    <a:lnTo>
                      <a:pt x="246" y="54"/>
                    </a:lnTo>
                    <a:lnTo>
                      <a:pt x="6" y="54"/>
                    </a:lnTo>
                    <a:lnTo>
                      <a:pt x="6" y="60"/>
                    </a:lnTo>
                    <a:lnTo>
                      <a:pt x="12" y="60"/>
                    </a:lnTo>
                    <a:lnTo>
                      <a:pt x="12" y="26"/>
                    </a:lnTo>
                    <a:lnTo>
                      <a:pt x="6" y="26"/>
                    </a:lnTo>
                    <a:lnTo>
                      <a:pt x="6" y="32"/>
                    </a:lnTo>
                    <a:lnTo>
                      <a:pt x="246" y="32"/>
                    </a:lnTo>
                    <a:lnTo>
                      <a:pt x="252" y="32"/>
                    </a:lnTo>
                    <a:lnTo>
                      <a:pt x="252" y="26"/>
                    </a:lnTo>
                    <a:lnTo>
                      <a:pt x="252" y="9"/>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03" name="Rectangle 86"/>
            <p:cNvSpPr>
              <a:spLocks noChangeAspect="1" noChangeArrowheads="1"/>
            </p:cNvSpPr>
            <p:nvPr/>
          </p:nvSpPr>
          <p:spPr bwMode="auto">
            <a:xfrm>
              <a:off x="1336675" y="3324225"/>
              <a:ext cx="5080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4" name="Rectangle 87"/>
            <p:cNvSpPr>
              <a:spLocks noChangeAspect="1" noChangeArrowheads="1"/>
            </p:cNvSpPr>
            <p:nvPr/>
          </p:nvSpPr>
          <p:spPr bwMode="auto">
            <a:xfrm>
              <a:off x="1430338" y="3327400"/>
              <a:ext cx="5080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5" name="Rectangle 88"/>
            <p:cNvSpPr>
              <a:spLocks noChangeAspect="1" noChangeArrowheads="1"/>
            </p:cNvSpPr>
            <p:nvPr/>
          </p:nvSpPr>
          <p:spPr bwMode="auto">
            <a:xfrm>
              <a:off x="1530350" y="3328988"/>
              <a:ext cx="52388"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6" name="Rectangle 89"/>
            <p:cNvSpPr>
              <a:spLocks noChangeAspect="1" noChangeArrowheads="1"/>
            </p:cNvSpPr>
            <p:nvPr/>
          </p:nvSpPr>
          <p:spPr bwMode="auto">
            <a:xfrm>
              <a:off x="1244600" y="3325813"/>
              <a:ext cx="49213"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7" name="Rectangle 90"/>
            <p:cNvSpPr>
              <a:spLocks noChangeAspect="1" noChangeArrowheads="1"/>
            </p:cNvSpPr>
            <p:nvPr/>
          </p:nvSpPr>
          <p:spPr bwMode="auto">
            <a:xfrm>
              <a:off x="1066800" y="3109913"/>
              <a:ext cx="828675" cy="128587"/>
            </a:xfrm>
            <a:prstGeom prst="rect">
              <a:avLst/>
            </a:prstGeom>
            <a:noFill/>
            <a:ln w="9525">
              <a:noFill/>
              <a:miter lim="800000"/>
              <a:headEnd/>
              <a:tailEnd/>
            </a:ln>
          </p:spPr>
          <p:txBody>
            <a:bodyPr/>
            <a:lstStyle/>
            <a:p>
              <a:pPr>
                <a:defRPr/>
              </a:pPr>
              <a:endParaRPr lang="en-US" sz="3200">
                <a:latin typeface="+mn-lt"/>
              </a:endParaRPr>
            </a:p>
          </p:txBody>
        </p:sp>
        <p:sp>
          <p:nvSpPr>
            <p:cNvPr id="52308" name="Rectangle 91"/>
            <p:cNvSpPr>
              <a:spLocks noChangeAspect="1" noChangeArrowheads="1"/>
            </p:cNvSpPr>
            <p:nvPr/>
          </p:nvSpPr>
          <p:spPr bwMode="auto">
            <a:xfrm>
              <a:off x="1322388" y="3113088"/>
              <a:ext cx="301625" cy="153987"/>
            </a:xfrm>
            <a:prstGeom prst="rect">
              <a:avLst/>
            </a:prstGeom>
            <a:noFill/>
            <a:ln w="9525">
              <a:noFill/>
              <a:miter lim="800000"/>
              <a:headEnd/>
              <a:tailEnd/>
            </a:ln>
          </p:spPr>
          <p:txBody>
            <a:bodyPr wrap="none" lIns="0" tIns="0" rIns="0" bIns="0">
              <a:spAutoFit/>
            </a:bodyPr>
            <a:lstStyle/>
            <a:p>
              <a:pPr>
                <a:defRPr/>
              </a:pPr>
              <a:r>
                <a:rPr lang="de-DE" sz="1000" b="1">
                  <a:latin typeface="+mn-lt"/>
                </a:rPr>
                <a:t>120m</a:t>
              </a:r>
            </a:p>
          </p:txBody>
        </p:sp>
        <p:grpSp>
          <p:nvGrpSpPr>
            <p:cNvPr id="33870" name="Group 92"/>
            <p:cNvGrpSpPr>
              <a:grpSpLocks noChangeAspect="1"/>
            </p:cNvGrpSpPr>
            <p:nvPr/>
          </p:nvGrpSpPr>
          <p:grpSpPr bwMode="auto">
            <a:xfrm>
              <a:off x="2382078" y="3293215"/>
              <a:ext cx="599661" cy="112641"/>
              <a:chOff x="1485" y="2374"/>
              <a:chExt cx="386" cy="84"/>
            </a:xfrm>
          </p:grpSpPr>
          <p:sp>
            <p:nvSpPr>
              <p:cNvPr id="53051" name="Freeform 93"/>
              <p:cNvSpPr>
                <a:spLocks noChangeAspect="1"/>
              </p:cNvSpPr>
              <p:nvPr/>
            </p:nvSpPr>
            <p:spPr bwMode="auto">
              <a:xfrm>
                <a:off x="1507" y="2382"/>
                <a:ext cx="342"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2" name="Freeform 94"/>
              <p:cNvSpPr>
                <a:spLocks noChangeAspect="1" noEditPoints="1"/>
              </p:cNvSpPr>
              <p:nvPr/>
            </p:nvSpPr>
            <p:spPr bwMode="auto">
              <a:xfrm>
                <a:off x="1485" y="2370"/>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10" name="Rectangle 95"/>
            <p:cNvSpPr>
              <a:spLocks noChangeAspect="1" noChangeArrowheads="1"/>
            </p:cNvSpPr>
            <p:nvPr/>
          </p:nvSpPr>
          <p:spPr bwMode="auto">
            <a:xfrm>
              <a:off x="2527300" y="3324225"/>
              <a:ext cx="58738"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1" name="Rectangle 96"/>
            <p:cNvSpPr>
              <a:spLocks noChangeAspect="1" noChangeArrowheads="1"/>
            </p:cNvSpPr>
            <p:nvPr/>
          </p:nvSpPr>
          <p:spPr bwMode="auto">
            <a:xfrm>
              <a:off x="2633663" y="3327400"/>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2" name="Rectangle 97"/>
            <p:cNvSpPr>
              <a:spLocks noChangeAspect="1" noChangeArrowheads="1"/>
            </p:cNvSpPr>
            <p:nvPr/>
          </p:nvSpPr>
          <p:spPr bwMode="auto">
            <a:xfrm>
              <a:off x="2747963" y="3328988"/>
              <a:ext cx="58737"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3" name="Rectangle 98"/>
            <p:cNvSpPr>
              <a:spLocks noChangeAspect="1" noChangeArrowheads="1"/>
            </p:cNvSpPr>
            <p:nvPr/>
          </p:nvSpPr>
          <p:spPr bwMode="auto">
            <a:xfrm>
              <a:off x="2424113" y="3325813"/>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75" name="Group 99"/>
            <p:cNvGrpSpPr>
              <a:grpSpLocks noChangeAspect="1"/>
            </p:cNvGrpSpPr>
            <p:nvPr/>
          </p:nvGrpSpPr>
          <p:grpSpPr bwMode="auto">
            <a:xfrm>
              <a:off x="2382078" y="3293215"/>
              <a:ext cx="599661" cy="112641"/>
              <a:chOff x="1485" y="2374"/>
              <a:chExt cx="386" cy="84"/>
            </a:xfrm>
          </p:grpSpPr>
          <p:sp>
            <p:nvSpPr>
              <p:cNvPr id="53049" name="Freeform 100"/>
              <p:cNvSpPr>
                <a:spLocks noChangeAspect="1"/>
              </p:cNvSpPr>
              <p:nvPr/>
            </p:nvSpPr>
            <p:spPr bwMode="auto">
              <a:xfrm>
                <a:off x="1507" y="2382"/>
                <a:ext cx="342"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0" name="Freeform 101"/>
              <p:cNvSpPr>
                <a:spLocks noChangeAspect="1" noEditPoints="1"/>
              </p:cNvSpPr>
              <p:nvPr/>
            </p:nvSpPr>
            <p:spPr bwMode="auto">
              <a:xfrm>
                <a:off x="1485" y="2370"/>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15" name="Rectangle 102"/>
            <p:cNvSpPr>
              <a:spLocks noChangeAspect="1" noChangeArrowheads="1"/>
            </p:cNvSpPr>
            <p:nvPr/>
          </p:nvSpPr>
          <p:spPr bwMode="auto">
            <a:xfrm>
              <a:off x="2527300" y="3324225"/>
              <a:ext cx="58738"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6" name="Rectangle 103"/>
            <p:cNvSpPr>
              <a:spLocks noChangeAspect="1" noChangeArrowheads="1"/>
            </p:cNvSpPr>
            <p:nvPr/>
          </p:nvSpPr>
          <p:spPr bwMode="auto">
            <a:xfrm>
              <a:off x="2633663" y="3327400"/>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7" name="Rectangle 104"/>
            <p:cNvSpPr>
              <a:spLocks noChangeAspect="1" noChangeArrowheads="1"/>
            </p:cNvSpPr>
            <p:nvPr/>
          </p:nvSpPr>
          <p:spPr bwMode="auto">
            <a:xfrm>
              <a:off x="2747963" y="3328988"/>
              <a:ext cx="58737"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8" name="Rectangle 105"/>
            <p:cNvSpPr>
              <a:spLocks noChangeAspect="1" noChangeArrowheads="1"/>
            </p:cNvSpPr>
            <p:nvPr/>
          </p:nvSpPr>
          <p:spPr bwMode="auto">
            <a:xfrm>
              <a:off x="2424113" y="3325813"/>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80" name="Group 106"/>
            <p:cNvGrpSpPr>
              <a:grpSpLocks noChangeAspect="1"/>
            </p:cNvGrpSpPr>
            <p:nvPr/>
          </p:nvGrpSpPr>
          <p:grpSpPr bwMode="auto">
            <a:xfrm>
              <a:off x="3669196" y="3293215"/>
              <a:ext cx="599661" cy="112641"/>
              <a:chOff x="2314" y="2374"/>
              <a:chExt cx="386" cy="84"/>
            </a:xfrm>
          </p:grpSpPr>
          <p:sp>
            <p:nvSpPr>
              <p:cNvPr id="53047" name="Freeform 107"/>
              <p:cNvSpPr>
                <a:spLocks noChangeAspect="1"/>
              </p:cNvSpPr>
              <p:nvPr/>
            </p:nvSpPr>
            <p:spPr bwMode="auto">
              <a:xfrm>
                <a:off x="2320"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8" name="Freeform 108"/>
              <p:cNvSpPr>
                <a:spLocks noChangeAspect="1" noEditPoints="1"/>
              </p:cNvSpPr>
              <p:nvPr/>
            </p:nvSpPr>
            <p:spPr bwMode="auto">
              <a:xfrm>
                <a:off x="2314"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20" name="Rectangle 109"/>
            <p:cNvSpPr>
              <a:spLocks noChangeAspect="1" noChangeArrowheads="1"/>
            </p:cNvSpPr>
            <p:nvPr/>
          </p:nvSpPr>
          <p:spPr bwMode="auto">
            <a:xfrm>
              <a:off x="3814763" y="3324225"/>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1" name="Rectangle 110"/>
            <p:cNvSpPr>
              <a:spLocks noChangeAspect="1" noChangeArrowheads="1"/>
            </p:cNvSpPr>
            <p:nvPr/>
          </p:nvSpPr>
          <p:spPr bwMode="auto">
            <a:xfrm>
              <a:off x="3921125"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2" name="Rectangle 111"/>
            <p:cNvSpPr>
              <a:spLocks noChangeAspect="1" noChangeArrowheads="1"/>
            </p:cNvSpPr>
            <p:nvPr/>
          </p:nvSpPr>
          <p:spPr bwMode="auto">
            <a:xfrm>
              <a:off x="4037013" y="3328988"/>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3" name="Rectangle 112"/>
            <p:cNvSpPr>
              <a:spLocks noChangeAspect="1" noChangeArrowheads="1"/>
            </p:cNvSpPr>
            <p:nvPr/>
          </p:nvSpPr>
          <p:spPr bwMode="auto">
            <a:xfrm>
              <a:off x="3709988"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85" name="Group 113"/>
            <p:cNvGrpSpPr>
              <a:grpSpLocks noChangeAspect="1"/>
            </p:cNvGrpSpPr>
            <p:nvPr/>
          </p:nvGrpSpPr>
          <p:grpSpPr bwMode="auto">
            <a:xfrm>
              <a:off x="3669196" y="3293215"/>
              <a:ext cx="599661" cy="112641"/>
              <a:chOff x="2314" y="2374"/>
              <a:chExt cx="386" cy="84"/>
            </a:xfrm>
          </p:grpSpPr>
          <p:sp>
            <p:nvSpPr>
              <p:cNvPr id="53045" name="Freeform 114"/>
              <p:cNvSpPr>
                <a:spLocks noChangeAspect="1"/>
              </p:cNvSpPr>
              <p:nvPr/>
            </p:nvSpPr>
            <p:spPr bwMode="auto">
              <a:xfrm>
                <a:off x="2320"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6" name="Freeform 115"/>
              <p:cNvSpPr>
                <a:spLocks noChangeAspect="1" noEditPoints="1"/>
              </p:cNvSpPr>
              <p:nvPr/>
            </p:nvSpPr>
            <p:spPr bwMode="auto">
              <a:xfrm>
                <a:off x="2314"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25" name="Rectangle 116"/>
            <p:cNvSpPr>
              <a:spLocks noChangeAspect="1" noChangeArrowheads="1"/>
            </p:cNvSpPr>
            <p:nvPr/>
          </p:nvSpPr>
          <p:spPr bwMode="auto">
            <a:xfrm>
              <a:off x="3814763" y="3324225"/>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6" name="Rectangle 117"/>
            <p:cNvSpPr>
              <a:spLocks noChangeAspect="1" noChangeArrowheads="1"/>
            </p:cNvSpPr>
            <p:nvPr/>
          </p:nvSpPr>
          <p:spPr bwMode="auto">
            <a:xfrm>
              <a:off x="3921125"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7" name="Rectangle 118"/>
            <p:cNvSpPr>
              <a:spLocks noChangeAspect="1" noChangeArrowheads="1"/>
            </p:cNvSpPr>
            <p:nvPr/>
          </p:nvSpPr>
          <p:spPr bwMode="auto">
            <a:xfrm>
              <a:off x="4037013" y="3328988"/>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8" name="Rectangle 119"/>
            <p:cNvSpPr>
              <a:spLocks noChangeAspect="1" noChangeArrowheads="1"/>
            </p:cNvSpPr>
            <p:nvPr/>
          </p:nvSpPr>
          <p:spPr bwMode="auto">
            <a:xfrm>
              <a:off x="3709988"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90" name="Group 120"/>
            <p:cNvGrpSpPr>
              <a:grpSpLocks noChangeAspect="1"/>
            </p:cNvGrpSpPr>
            <p:nvPr/>
          </p:nvGrpSpPr>
          <p:grpSpPr bwMode="auto">
            <a:xfrm>
              <a:off x="4948031" y="3293215"/>
              <a:ext cx="599661" cy="112641"/>
              <a:chOff x="3137" y="2374"/>
              <a:chExt cx="386" cy="84"/>
            </a:xfrm>
          </p:grpSpPr>
          <p:sp>
            <p:nvSpPr>
              <p:cNvPr id="53043" name="Freeform 121"/>
              <p:cNvSpPr>
                <a:spLocks noChangeAspect="1"/>
              </p:cNvSpPr>
              <p:nvPr/>
            </p:nvSpPr>
            <p:spPr bwMode="auto">
              <a:xfrm>
                <a:off x="3143"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4" name="Freeform 122"/>
              <p:cNvSpPr>
                <a:spLocks noChangeAspect="1" noEditPoints="1"/>
              </p:cNvSpPr>
              <p:nvPr/>
            </p:nvSpPr>
            <p:spPr bwMode="auto">
              <a:xfrm>
                <a:off x="3137"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30" name="Rectangle 123"/>
            <p:cNvSpPr>
              <a:spLocks noChangeAspect="1" noChangeArrowheads="1"/>
            </p:cNvSpPr>
            <p:nvPr/>
          </p:nvSpPr>
          <p:spPr bwMode="auto">
            <a:xfrm>
              <a:off x="5094288" y="3324225"/>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1" name="Rectangle 124"/>
            <p:cNvSpPr>
              <a:spLocks noChangeAspect="1" noChangeArrowheads="1"/>
            </p:cNvSpPr>
            <p:nvPr/>
          </p:nvSpPr>
          <p:spPr bwMode="auto">
            <a:xfrm>
              <a:off x="5199063"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2" name="Rectangle 125"/>
            <p:cNvSpPr>
              <a:spLocks noChangeAspect="1" noChangeArrowheads="1"/>
            </p:cNvSpPr>
            <p:nvPr/>
          </p:nvSpPr>
          <p:spPr bwMode="auto">
            <a:xfrm>
              <a:off x="5313363" y="3328988"/>
              <a:ext cx="58737"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3" name="Rectangle 126"/>
            <p:cNvSpPr>
              <a:spLocks noChangeAspect="1" noChangeArrowheads="1"/>
            </p:cNvSpPr>
            <p:nvPr/>
          </p:nvSpPr>
          <p:spPr bwMode="auto">
            <a:xfrm>
              <a:off x="4987925"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895" name="Group 127"/>
            <p:cNvGrpSpPr>
              <a:grpSpLocks noChangeAspect="1"/>
            </p:cNvGrpSpPr>
            <p:nvPr/>
          </p:nvGrpSpPr>
          <p:grpSpPr bwMode="auto">
            <a:xfrm>
              <a:off x="4948031" y="3293215"/>
              <a:ext cx="599661" cy="112641"/>
              <a:chOff x="3137" y="2374"/>
              <a:chExt cx="386" cy="84"/>
            </a:xfrm>
          </p:grpSpPr>
          <p:sp>
            <p:nvSpPr>
              <p:cNvPr id="53041" name="Freeform 128"/>
              <p:cNvSpPr>
                <a:spLocks noChangeAspect="1"/>
              </p:cNvSpPr>
              <p:nvPr/>
            </p:nvSpPr>
            <p:spPr bwMode="auto">
              <a:xfrm>
                <a:off x="3143"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2" name="Freeform 129"/>
              <p:cNvSpPr>
                <a:spLocks noChangeAspect="1" noEditPoints="1"/>
              </p:cNvSpPr>
              <p:nvPr/>
            </p:nvSpPr>
            <p:spPr bwMode="auto">
              <a:xfrm>
                <a:off x="3137"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35" name="Rectangle 130"/>
            <p:cNvSpPr>
              <a:spLocks noChangeAspect="1" noChangeArrowheads="1"/>
            </p:cNvSpPr>
            <p:nvPr/>
          </p:nvSpPr>
          <p:spPr bwMode="auto">
            <a:xfrm>
              <a:off x="5094288" y="3324225"/>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6" name="Rectangle 131"/>
            <p:cNvSpPr>
              <a:spLocks noChangeAspect="1" noChangeArrowheads="1"/>
            </p:cNvSpPr>
            <p:nvPr/>
          </p:nvSpPr>
          <p:spPr bwMode="auto">
            <a:xfrm>
              <a:off x="5199063"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7" name="Rectangle 132"/>
            <p:cNvSpPr>
              <a:spLocks noChangeAspect="1" noChangeArrowheads="1"/>
            </p:cNvSpPr>
            <p:nvPr/>
          </p:nvSpPr>
          <p:spPr bwMode="auto">
            <a:xfrm>
              <a:off x="5313363" y="3328988"/>
              <a:ext cx="58737"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8" name="Rectangle 133"/>
            <p:cNvSpPr>
              <a:spLocks noChangeAspect="1" noChangeArrowheads="1"/>
            </p:cNvSpPr>
            <p:nvPr/>
          </p:nvSpPr>
          <p:spPr bwMode="auto">
            <a:xfrm>
              <a:off x="4987925"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900" name="Group 134"/>
            <p:cNvGrpSpPr>
              <a:grpSpLocks noChangeAspect="1"/>
            </p:cNvGrpSpPr>
            <p:nvPr/>
          </p:nvGrpSpPr>
          <p:grpSpPr bwMode="auto">
            <a:xfrm>
              <a:off x="6235148" y="3293215"/>
              <a:ext cx="599661" cy="112641"/>
              <a:chOff x="3966" y="2374"/>
              <a:chExt cx="386" cy="84"/>
            </a:xfrm>
          </p:grpSpPr>
          <p:sp>
            <p:nvSpPr>
              <p:cNvPr id="53039" name="Freeform 135"/>
              <p:cNvSpPr>
                <a:spLocks noChangeAspect="1"/>
              </p:cNvSpPr>
              <p:nvPr/>
            </p:nvSpPr>
            <p:spPr bwMode="auto">
              <a:xfrm>
                <a:off x="3972" y="2382"/>
                <a:ext cx="358"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0" name="Freeform 136"/>
              <p:cNvSpPr>
                <a:spLocks noChangeAspect="1" noEditPoints="1"/>
              </p:cNvSpPr>
              <p:nvPr/>
            </p:nvSpPr>
            <p:spPr bwMode="auto">
              <a:xfrm>
                <a:off x="3966" y="2370"/>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40" name="Rectangle 137"/>
            <p:cNvSpPr>
              <a:spLocks noChangeAspect="1" noChangeArrowheads="1"/>
            </p:cNvSpPr>
            <p:nvPr/>
          </p:nvSpPr>
          <p:spPr bwMode="auto">
            <a:xfrm>
              <a:off x="6380163" y="3324225"/>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1" name="Rectangle 138"/>
            <p:cNvSpPr>
              <a:spLocks noChangeAspect="1" noChangeArrowheads="1"/>
            </p:cNvSpPr>
            <p:nvPr/>
          </p:nvSpPr>
          <p:spPr bwMode="auto">
            <a:xfrm>
              <a:off x="6486525"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2" name="Rectangle 139"/>
            <p:cNvSpPr>
              <a:spLocks noChangeAspect="1" noChangeArrowheads="1"/>
            </p:cNvSpPr>
            <p:nvPr/>
          </p:nvSpPr>
          <p:spPr bwMode="auto">
            <a:xfrm>
              <a:off x="6600825" y="3328988"/>
              <a:ext cx="58738"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3" name="Rectangle 140"/>
            <p:cNvSpPr>
              <a:spLocks noChangeAspect="1" noChangeArrowheads="1"/>
            </p:cNvSpPr>
            <p:nvPr/>
          </p:nvSpPr>
          <p:spPr bwMode="auto">
            <a:xfrm>
              <a:off x="6275388"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905" name="Group 141"/>
            <p:cNvGrpSpPr>
              <a:grpSpLocks noChangeAspect="1"/>
            </p:cNvGrpSpPr>
            <p:nvPr/>
          </p:nvGrpSpPr>
          <p:grpSpPr bwMode="auto">
            <a:xfrm>
              <a:off x="6235148" y="3293215"/>
              <a:ext cx="599661" cy="112641"/>
              <a:chOff x="3966" y="2374"/>
              <a:chExt cx="386" cy="84"/>
            </a:xfrm>
          </p:grpSpPr>
          <p:sp>
            <p:nvSpPr>
              <p:cNvPr id="53037" name="Freeform 142"/>
              <p:cNvSpPr>
                <a:spLocks noChangeAspect="1"/>
              </p:cNvSpPr>
              <p:nvPr/>
            </p:nvSpPr>
            <p:spPr bwMode="auto">
              <a:xfrm>
                <a:off x="3972" y="2382"/>
                <a:ext cx="358"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8" name="Freeform 143"/>
              <p:cNvSpPr>
                <a:spLocks noChangeAspect="1" noEditPoints="1"/>
              </p:cNvSpPr>
              <p:nvPr/>
            </p:nvSpPr>
            <p:spPr bwMode="auto">
              <a:xfrm>
                <a:off x="3966" y="2370"/>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45" name="Rectangle 144"/>
            <p:cNvSpPr>
              <a:spLocks noChangeAspect="1" noChangeArrowheads="1"/>
            </p:cNvSpPr>
            <p:nvPr/>
          </p:nvSpPr>
          <p:spPr bwMode="auto">
            <a:xfrm>
              <a:off x="6380163" y="3324225"/>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6" name="Rectangle 145"/>
            <p:cNvSpPr>
              <a:spLocks noChangeAspect="1" noChangeArrowheads="1"/>
            </p:cNvSpPr>
            <p:nvPr/>
          </p:nvSpPr>
          <p:spPr bwMode="auto">
            <a:xfrm>
              <a:off x="6486525" y="3327400"/>
              <a:ext cx="57150"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7" name="Rectangle 146"/>
            <p:cNvSpPr>
              <a:spLocks noChangeAspect="1" noChangeArrowheads="1"/>
            </p:cNvSpPr>
            <p:nvPr/>
          </p:nvSpPr>
          <p:spPr bwMode="auto">
            <a:xfrm>
              <a:off x="6600825" y="3328988"/>
              <a:ext cx="58738"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8" name="Rectangle 147"/>
            <p:cNvSpPr>
              <a:spLocks noChangeAspect="1" noChangeArrowheads="1"/>
            </p:cNvSpPr>
            <p:nvPr/>
          </p:nvSpPr>
          <p:spPr bwMode="auto">
            <a:xfrm>
              <a:off x="6275388"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910" name="Group 148"/>
            <p:cNvGrpSpPr>
              <a:grpSpLocks noChangeAspect="1"/>
            </p:cNvGrpSpPr>
            <p:nvPr/>
          </p:nvGrpSpPr>
          <p:grpSpPr bwMode="auto">
            <a:xfrm>
              <a:off x="7157831" y="3293215"/>
              <a:ext cx="599661" cy="112641"/>
              <a:chOff x="4561" y="2374"/>
              <a:chExt cx="386" cy="84"/>
            </a:xfrm>
          </p:grpSpPr>
          <p:sp>
            <p:nvSpPr>
              <p:cNvPr id="53035" name="Freeform 149"/>
              <p:cNvSpPr>
                <a:spLocks noChangeAspect="1"/>
              </p:cNvSpPr>
              <p:nvPr/>
            </p:nvSpPr>
            <p:spPr bwMode="auto">
              <a:xfrm>
                <a:off x="4567"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6" name="Freeform 150"/>
              <p:cNvSpPr>
                <a:spLocks noChangeAspect="1" noEditPoints="1"/>
              </p:cNvSpPr>
              <p:nvPr/>
            </p:nvSpPr>
            <p:spPr bwMode="auto">
              <a:xfrm>
                <a:off x="4561"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50" name="Rectangle 151"/>
            <p:cNvSpPr>
              <a:spLocks noChangeAspect="1" noChangeArrowheads="1"/>
            </p:cNvSpPr>
            <p:nvPr/>
          </p:nvSpPr>
          <p:spPr bwMode="auto">
            <a:xfrm>
              <a:off x="7305675" y="3324225"/>
              <a:ext cx="55563"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1" name="Rectangle 152"/>
            <p:cNvSpPr>
              <a:spLocks noChangeAspect="1" noChangeArrowheads="1"/>
            </p:cNvSpPr>
            <p:nvPr/>
          </p:nvSpPr>
          <p:spPr bwMode="auto">
            <a:xfrm>
              <a:off x="7408863" y="3327400"/>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2" name="Rectangle 153"/>
            <p:cNvSpPr>
              <a:spLocks noChangeAspect="1" noChangeArrowheads="1"/>
            </p:cNvSpPr>
            <p:nvPr/>
          </p:nvSpPr>
          <p:spPr bwMode="auto">
            <a:xfrm>
              <a:off x="7526338" y="3328988"/>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3" name="Rectangle 154"/>
            <p:cNvSpPr>
              <a:spLocks noChangeAspect="1" noChangeArrowheads="1"/>
            </p:cNvSpPr>
            <p:nvPr/>
          </p:nvSpPr>
          <p:spPr bwMode="auto">
            <a:xfrm>
              <a:off x="7199313"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3915" name="Group 155"/>
            <p:cNvGrpSpPr>
              <a:grpSpLocks noChangeAspect="1"/>
            </p:cNvGrpSpPr>
            <p:nvPr/>
          </p:nvGrpSpPr>
          <p:grpSpPr bwMode="auto">
            <a:xfrm>
              <a:off x="7157831" y="3293215"/>
              <a:ext cx="599661" cy="112641"/>
              <a:chOff x="4561" y="2374"/>
              <a:chExt cx="386" cy="84"/>
            </a:xfrm>
          </p:grpSpPr>
          <p:sp>
            <p:nvSpPr>
              <p:cNvPr id="53033" name="Freeform 156"/>
              <p:cNvSpPr>
                <a:spLocks noChangeAspect="1"/>
              </p:cNvSpPr>
              <p:nvPr/>
            </p:nvSpPr>
            <p:spPr bwMode="auto">
              <a:xfrm>
                <a:off x="4567"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4" name="Freeform 157"/>
              <p:cNvSpPr>
                <a:spLocks noChangeAspect="1" noEditPoints="1"/>
              </p:cNvSpPr>
              <p:nvPr/>
            </p:nvSpPr>
            <p:spPr bwMode="auto">
              <a:xfrm>
                <a:off x="4561" y="2370"/>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55" name="Rectangle 158"/>
            <p:cNvSpPr>
              <a:spLocks noChangeAspect="1" noChangeArrowheads="1"/>
            </p:cNvSpPr>
            <p:nvPr/>
          </p:nvSpPr>
          <p:spPr bwMode="auto">
            <a:xfrm>
              <a:off x="7305675" y="3324225"/>
              <a:ext cx="55563"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6" name="Rectangle 159"/>
            <p:cNvSpPr>
              <a:spLocks noChangeAspect="1" noChangeArrowheads="1"/>
            </p:cNvSpPr>
            <p:nvPr/>
          </p:nvSpPr>
          <p:spPr bwMode="auto">
            <a:xfrm>
              <a:off x="7408863" y="3327400"/>
              <a:ext cx="58737" cy="46038"/>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7" name="Rectangle 160"/>
            <p:cNvSpPr>
              <a:spLocks noChangeAspect="1" noChangeArrowheads="1"/>
            </p:cNvSpPr>
            <p:nvPr/>
          </p:nvSpPr>
          <p:spPr bwMode="auto">
            <a:xfrm>
              <a:off x="7526338" y="3328988"/>
              <a:ext cx="55562"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8" name="Rectangle 161"/>
            <p:cNvSpPr>
              <a:spLocks noChangeAspect="1" noChangeArrowheads="1"/>
            </p:cNvSpPr>
            <p:nvPr/>
          </p:nvSpPr>
          <p:spPr bwMode="auto">
            <a:xfrm>
              <a:off x="7199313" y="3325813"/>
              <a:ext cx="57150" cy="46037"/>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9" name="Rectangle 162"/>
            <p:cNvSpPr>
              <a:spLocks noChangeAspect="1" noChangeArrowheads="1"/>
            </p:cNvSpPr>
            <p:nvPr/>
          </p:nvSpPr>
          <p:spPr bwMode="auto">
            <a:xfrm>
              <a:off x="2241550" y="3109913"/>
              <a:ext cx="828675" cy="128587"/>
            </a:xfrm>
            <a:prstGeom prst="rect">
              <a:avLst/>
            </a:prstGeom>
            <a:noFill/>
            <a:ln w="9525">
              <a:noFill/>
              <a:miter lim="800000"/>
              <a:headEnd/>
              <a:tailEnd/>
            </a:ln>
          </p:spPr>
          <p:txBody>
            <a:bodyPr/>
            <a:lstStyle/>
            <a:p>
              <a:pPr>
                <a:defRPr/>
              </a:pPr>
              <a:endParaRPr lang="en-US" sz="3200">
                <a:latin typeface="+mn-lt"/>
              </a:endParaRPr>
            </a:p>
          </p:txBody>
        </p:sp>
        <p:sp>
          <p:nvSpPr>
            <p:cNvPr id="52360" name="Rectangle 163"/>
            <p:cNvSpPr>
              <a:spLocks noChangeAspect="1" noChangeArrowheads="1"/>
            </p:cNvSpPr>
            <p:nvPr/>
          </p:nvSpPr>
          <p:spPr bwMode="auto">
            <a:xfrm>
              <a:off x="2528888" y="3113088"/>
              <a:ext cx="236537" cy="153987"/>
            </a:xfrm>
            <a:prstGeom prst="rect">
              <a:avLst/>
            </a:prstGeom>
            <a:noFill/>
            <a:ln w="9525">
              <a:noFill/>
              <a:miter lim="800000"/>
              <a:headEnd/>
              <a:tailEnd/>
            </a:ln>
          </p:spPr>
          <p:txBody>
            <a:bodyPr wrap="none" lIns="0" tIns="0" rIns="0" bIns="0">
              <a:spAutoFit/>
            </a:bodyPr>
            <a:lstStyle/>
            <a:p>
              <a:pPr>
                <a:defRPr/>
              </a:pPr>
              <a:r>
                <a:rPr lang="de-DE" sz="1000" b="1">
                  <a:latin typeface="+mn-lt"/>
                </a:rPr>
                <a:t>80m</a:t>
              </a:r>
            </a:p>
          </p:txBody>
        </p:sp>
        <p:sp>
          <p:nvSpPr>
            <p:cNvPr id="52361" name="Rectangle 164"/>
            <p:cNvSpPr>
              <a:spLocks noChangeAspect="1" noChangeArrowheads="1"/>
            </p:cNvSpPr>
            <p:nvPr/>
          </p:nvSpPr>
          <p:spPr bwMode="auto">
            <a:xfrm>
              <a:off x="3559175" y="3109913"/>
              <a:ext cx="827088" cy="128587"/>
            </a:xfrm>
            <a:prstGeom prst="rect">
              <a:avLst/>
            </a:prstGeom>
            <a:noFill/>
            <a:ln w="9525">
              <a:noFill/>
              <a:miter lim="800000"/>
              <a:headEnd/>
              <a:tailEnd/>
            </a:ln>
          </p:spPr>
          <p:txBody>
            <a:bodyPr/>
            <a:lstStyle/>
            <a:p>
              <a:pPr>
                <a:defRPr/>
              </a:pPr>
              <a:endParaRPr lang="en-US" sz="3200">
                <a:latin typeface="+mn-lt"/>
              </a:endParaRPr>
            </a:p>
          </p:txBody>
        </p:sp>
        <p:sp>
          <p:nvSpPr>
            <p:cNvPr id="52362" name="Rectangle 165"/>
            <p:cNvSpPr>
              <a:spLocks noChangeAspect="1" noChangeArrowheads="1"/>
            </p:cNvSpPr>
            <p:nvPr/>
          </p:nvSpPr>
          <p:spPr bwMode="auto">
            <a:xfrm>
              <a:off x="3848100" y="3113088"/>
              <a:ext cx="234950" cy="153987"/>
            </a:xfrm>
            <a:prstGeom prst="rect">
              <a:avLst/>
            </a:prstGeom>
            <a:noFill/>
            <a:ln w="9525">
              <a:noFill/>
              <a:miter lim="800000"/>
              <a:headEnd/>
              <a:tailEnd/>
            </a:ln>
          </p:spPr>
          <p:txBody>
            <a:bodyPr wrap="none" lIns="0" tIns="0" rIns="0" bIns="0">
              <a:spAutoFit/>
            </a:bodyPr>
            <a:lstStyle/>
            <a:p>
              <a:pPr>
                <a:defRPr/>
              </a:pPr>
              <a:r>
                <a:rPr lang="de-DE" sz="1000" b="1">
                  <a:latin typeface="+mn-lt"/>
                </a:rPr>
                <a:t>30m</a:t>
              </a:r>
            </a:p>
          </p:txBody>
        </p:sp>
        <p:sp>
          <p:nvSpPr>
            <p:cNvPr id="52363" name="Rectangle 166"/>
            <p:cNvSpPr>
              <a:spLocks noChangeAspect="1" noChangeArrowheads="1"/>
            </p:cNvSpPr>
            <p:nvPr/>
          </p:nvSpPr>
          <p:spPr bwMode="auto">
            <a:xfrm>
              <a:off x="4811713" y="3109913"/>
              <a:ext cx="828675" cy="128587"/>
            </a:xfrm>
            <a:prstGeom prst="rect">
              <a:avLst/>
            </a:prstGeom>
            <a:noFill/>
            <a:ln w="9525">
              <a:noFill/>
              <a:miter lim="800000"/>
              <a:headEnd/>
              <a:tailEnd/>
            </a:ln>
          </p:spPr>
          <p:txBody>
            <a:bodyPr/>
            <a:lstStyle/>
            <a:p>
              <a:pPr>
                <a:defRPr/>
              </a:pPr>
              <a:endParaRPr lang="en-US" sz="3200">
                <a:latin typeface="+mn-lt"/>
              </a:endParaRPr>
            </a:p>
          </p:txBody>
        </p:sp>
        <p:sp>
          <p:nvSpPr>
            <p:cNvPr id="52364" name="Rectangle 167"/>
            <p:cNvSpPr>
              <a:spLocks noChangeAspect="1" noChangeArrowheads="1"/>
            </p:cNvSpPr>
            <p:nvPr/>
          </p:nvSpPr>
          <p:spPr bwMode="auto">
            <a:xfrm>
              <a:off x="5067300" y="3113088"/>
              <a:ext cx="301625" cy="153987"/>
            </a:xfrm>
            <a:prstGeom prst="rect">
              <a:avLst/>
            </a:prstGeom>
            <a:noFill/>
            <a:ln w="9525">
              <a:noFill/>
              <a:miter lim="800000"/>
              <a:headEnd/>
              <a:tailEnd/>
            </a:ln>
          </p:spPr>
          <p:txBody>
            <a:bodyPr wrap="none" lIns="0" tIns="0" rIns="0" bIns="0">
              <a:spAutoFit/>
            </a:bodyPr>
            <a:lstStyle/>
            <a:p>
              <a:pPr>
                <a:defRPr/>
              </a:pPr>
              <a:r>
                <a:rPr lang="de-DE" sz="1000" b="1">
                  <a:latin typeface="+mn-lt"/>
                </a:rPr>
                <a:t>180m</a:t>
              </a:r>
            </a:p>
          </p:txBody>
        </p:sp>
        <p:sp>
          <p:nvSpPr>
            <p:cNvPr id="52365" name="Rectangle 168"/>
            <p:cNvSpPr>
              <a:spLocks noChangeAspect="1" noChangeArrowheads="1"/>
            </p:cNvSpPr>
            <p:nvPr/>
          </p:nvSpPr>
          <p:spPr bwMode="auto">
            <a:xfrm>
              <a:off x="6102350" y="3109913"/>
              <a:ext cx="828675" cy="128587"/>
            </a:xfrm>
            <a:prstGeom prst="rect">
              <a:avLst/>
            </a:prstGeom>
            <a:noFill/>
            <a:ln w="9525">
              <a:noFill/>
              <a:miter lim="800000"/>
              <a:headEnd/>
              <a:tailEnd/>
            </a:ln>
          </p:spPr>
          <p:txBody>
            <a:bodyPr/>
            <a:lstStyle/>
            <a:p>
              <a:pPr>
                <a:defRPr/>
              </a:pPr>
              <a:endParaRPr lang="en-US" sz="3200">
                <a:latin typeface="+mn-lt"/>
              </a:endParaRPr>
            </a:p>
          </p:txBody>
        </p:sp>
        <p:sp>
          <p:nvSpPr>
            <p:cNvPr id="52366" name="Rectangle 169"/>
            <p:cNvSpPr>
              <a:spLocks noChangeAspect="1" noChangeArrowheads="1"/>
            </p:cNvSpPr>
            <p:nvPr/>
          </p:nvSpPr>
          <p:spPr bwMode="auto">
            <a:xfrm>
              <a:off x="6391275" y="3113088"/>
              <a:ext cx="234950" cy="153987"/>
            </a:xfrm>
            <a:prstGeom prst="rect">
              <a:avLst/>
            </a:prstGeom>
            <a:noFill/>
            <a:ln w="9525">
              <a:noFill/>
              <a:miter lim="800000"/>
              <a:headEnd/>
              <a:tailEnd/>
            </a:ln>
          </p:spPr>
          <p:txBody>
            <a:bodyPr wrap="none" lIns="0" tIns="0" rIns="0" bIns="0">
              <a:spAutoFit/>
            </a:bodyPr>
            <a:lstStyle/>
            <a:p>
              <a:pPr>
                <a:defRPr/>
              </a:pPr>
              <a:r>
                <a:rPr lang="de-DE" sz="1000" b="1">
                  <a:latin typeface="+mn-lt"/>
                </a:rPr>
                <a:t>20m</a:t>
              </a:r>
            </a:p>
          </p:txBody>
        </p:sp>
        <p:sp>
          <p:nvSpPr>
            <p:cNvPr id="52367" name="Rectangle 170"/>
            <p:cNvSpPr>
              <a:spLocks noChangeAspect="1" noChangeArrowheads="1"/>
            </p:cNvSpPr>
            <p:nvPr/>
          </p:nvSpPr>
          <p:spPr bwMode="auto">
            <a:xfrm>
              <a:off x="7243763" y="3109913"/>
              <a:ext cx="828675" cy="128587"/>
            </a:xfrm>
            <a:prstGeom prst="rect">
              <a:avLst/>
            </a:prstGeom>
            <a:noFill/>
            <a:ln w="9525">
              <a:noFill/>
              <a:miter lim="800000"/>
              <a:headEnd/>
              <a:tailEnd/>
            </a:ln>
          </p:spPr>
          <p:txBody>
            <a:bodyPr/>
            <a:lstStyle/>
            <a:p>
              <a:pPr>
                <a:defRPr/>
              </a:pPr>
              <a:endParaRPr lang="en-US" sz="3200">
                <a:latin typeface="+mn-lt"/>
              </a:endParaRPr>
            </a:p>
          </p:txBody>
        </p:sp>
        <p:sp>
          <p:nvSpPr>
            <p:cNvPr id="52368" name="Rectangle 171"/>
            <p:cNvSpPr>
              <a:spLocks noChangeAspect="1" noChangeArrowheads="1"/>
            </p:cNvSpPr>
            <p:nvPr/>
          </p:nvSpPr>
          <p:spPr bwMode="auto">
            <a:xfrm>
              <a:off x="7532688" y="3113088"/>
              <a:ext cx="234950" cy="153987"/>
            </a:xfrm>
            <a:prstGeom prst="rect">
              <a:avLst/>
            </a:prstGeom>
            <a:noFill/>
            <a:ln w="9525">
              <a:noFill/>
              <a:miter lim="800000"/>
              <a:headEnd/>
              <a:tailEnd/>
            </a:ln>
          </p:spPr>
          <p:txBody>
            <a:bodyPr wrap="none" lIns="0" tIns="0" rIns="0" bIns="0">
              <a:spAutoFit/>
            </a:bodyPr>
            <a:lstStyle/>
            <a:p>
              <a:pPr>
                <a:defRPr/>
              </a:pPr>
              <a:r>
                <a:rPr lang="de-DE" sz="1000" b="1">
                  <a:latin typeface="+mn-lt"/>
                </a:rPr>
                <a:t>60m</a:t>
              </a:r>
            </a:p>
          </p:txBody>
        </p:sp>
        <p:grpSp>
          <p:nvGrpSpPr>
            <p:cNvPr id="33930" name="Group 172"/>
            <p:cNvGrpSpPr>
              <a:grpSpLocks noChangeAspect="1"/>
            </p:cNvGrpSpPr>
            <p:nvPr/>
          </p:nvGrpSpPr>
          <p:grpSpPr bwMode="auto">
            <a:xfrm>
              <a:off x="548309" y="3246924"/>
              <a:ext cx="670891" cy="847124"/>
              <a:chOff x="304" y="2343"/>
              <a:chExt cx="432" cy="636"/>
            </a:xfrm>
          </p:grpSpPr>
          <p:grpSp>
            <p:nvGrpSpPr>
              <p:cNvPr id="34562" name="Group 173"/>
              <p:cNvGrpSpPr>
                <a:grpSpLocks noChangeAspect="1"/>
              </p:cNvGrpSpPr>
              <p:nvPr/>
            </p:nvGrpSpPr>
            <p:grpSpPr bwMode="auto">
              <a:xfrm>
                <a:off x="304" y="2343"/>
                <a:ext cx="432" cy="411"/>
                <a:chOff x="304" y="2343"/>
                <a:chExt cx="432" cy="411"/>
              </a:xfrm>
            </p:grpSpPr>
            <p:grpSp>
              <p:nvGrpSpPr>
                <p:cNvPr id="34566" name="Group 174"/>
                <p:cNvGrpSpPr>
                  <a:grpSpLocks noChangeAspect="1"/>
                </p:cNvGrpSpPr>
                <p:nvPr/>
              </p:nvGrpSpPr>
              <p:grpSpPr bwMode="auto">
                <a:xfrm>
                  <a:off x="304" y="2343"/>
                  <a:ext cx="432" cy="411"/>
                  <a:chOff x="304" y="2343"/>
                  <a:chExt cx="432" cy="411"/>
                </a:xfrm>
              </p:grpSpPr>
              <p:sp>
                <p:nvSpPr>
                  <p:cNvPr id="53030" name="Rectangle 175"/>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31" name="Rectangle 176"/>
                  <p:cNvSpPr>
                    <a:spLocks noChangeAspect="1" noChangeArrowheads="1"/>
                  </p:cNvSpPr>
                  <p:nvPr/>
                </p:nvSpPr>
                <p:spPr bwMode="auto">
                  <a:xfrm>
                    <a:off x="304" y="2343"/>
                    <a:ext cx="432"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32" name="Rectangle 177"/>
                  <p:cNvSpPr>
                    <a:spLocks noChangeAspect="1" noChangeArrowheads="1"/>
                  </p:cNvSpPr>
                  <p:nvPr/>
                </p:nvSpPr>
                <p:spPr bwMode="auto">
                  <a:xfrm>
                    <a:off x="416" y="2377"/>
                    <a:ext cx="185" cy="118"/>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4567" name="Group 178"/>
                <p:cNvGrpSpPr>
                  <a:grpSpLocks noChangeAspect="1"/>
                </p:cNvGrpSpPr>
                <p:nvPr/>
              </p:nvGrpSpPr>
              <p:grpSpPr bwMode="auto">
                <a:xfrm>
                  <a:off x="378" y="2497"/>
                  <a:ext cx="277" cy="234"/>
                  <a:chOff x="378" y="2497"/>
                  <a:chExt cx="277" cy="234"/>
                </a:xfrm>
              </p:grpSpPr>
              <p:sp>
                <p:nvSpPr>
                  <p:cNvPr id="53028" name="Freeform 179"/>
                  <p:cNvSpPr>
                    <a:spLocks noChangeAspect="1"/>
                  </p:cNvSpPr>
                  <p:nvPr/>
                </p:nvSpPr>
                <p:spPr bwMode="auto">
                  <a:xfrm>
                    <a:off x="367" y="2506"/>
                    <a:ext cx="27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3029" name="Freeform 180"/>
                  <p:cNvSpPr>
                    <a:spLocks noChangeAspect="1" noEditPoints="1"/>
                  </p:cNvSpPr>
                  <p:nvPr/>
                </p:nvSpPr>
                <p:spPr bwMode="auto">
                  <a:xfrm>
                    <a:off x="358" y="2493"/>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3027" name="Rectangle 181"/>
                <p:cNvSpPr>
                  <a:spLocks noChangeAspect="1" noChangeArrowheads="1"/>
                </p:cNvSpPr>
                <p:nvPr/>
              </p:nvSpPr>
              <p:spPr bwMode="auto">
                <a:xfrm>
                  <a:off x="491" y="2539"/>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3022" name="Rectangle 182"/>
              <p:cNvSpPr>
                <a:spLocks noChangeAspect="1" noChangeArrowheads="1"/>
              </p:cNvSpPr>
              <p:nvPr/>
            </p:nvSpPr>
            <p:spPr bwMode="auto">
              <a:xfrm>
                <a:off x="373" y="2738"/>
                <a:ext cx="329" cy="241"/>
              </a:xfrm>
              <a:prstGeom prst="rect">
                <a:avLst/>
              </a:prstGeom>
              <a:noFill/>
              <a:ln w="9525">
                <a:noFill/>
                <a:miter lim="800000"/>
                <a:headEnd/>
                <a:tailEnd/>
              </a:ln>
            </p:spPr>
            <p:txBody>
              <a:bodyPr/>
              <a:lstStyle/>
              <a:p>
                <a:pPr>
                  <a:defRPr/>
                </a:pPr>
                <a:endParaRPr lang="en-US" sz="3200">
                  <a:latin typeface="+mn-lt"/>
                </a:endParaRPr>
              </a:p>
            </p:txBody>
          </p:sp>
          <p:sp>
            <p:nvSpPr>
              <p:cNvPr id="53023" name="Rectangle 183"/>
              <p:cNvSpPr>
                <a:spLocks noChangeAspect="1" noChangeArrowheads="1"/>
              </p:cNvSpPr>
              <p:nvPr/>
            </p:nvSpPr>
            <p:spPr bwMode="auto">
              <a:xfrm>
                <a:off x="444" y="2771"/>
                <a:ext cx="173" cy="118"/>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3024" name="Rectangle 184"/>
              <p:cNvSpPr>
                <a:spLocks noChangeAspect="1" noChangeArrowheads="1"/>
              </p:cNvSpPr>
              <p:nvPr/>
            </p:nvSpPr>
            <p:spPr bwMode="auto">
              <a:xfrm>
                <a:off x="424" y="2861"/>
                <a:ext cx="192" cy="116"/>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grpSp>
          <p:nvGrpSpPr>
            <p:cNvPr id="33931" name="Group 185"/>
            <p:cNvGrpSpPr>
              <a:grpSpLocks noChangeAspect="1"/>
            </p:cNvGrpSpPr>
            <p:nvPr/>
          </p:nvGrpSpPr>
          <p:grpSpPr bwMode="auto">
            <a:xfrm>
              <a:off x="1240735" y="3271613"/>
              <a:ext cx="460513" cy="598696"/>
              <a:chOff x="750" y="2363"/>
              <a:chExt cx="296" cy="450"/>
            </a:xfrm>
          </p:grpSpPr>
          <p:grpSp>
            <p:nvGrpSpPr>
              <p:cNvPr id="34555" name="Group 186"/>
              <p:cNvGrpSpPr>
                <a:grpSpLocks noChangeAspect="1"/>
              </p:cNvGrpSpPr>
              <p:nvPr/>
            </p:nvGrpSpPr>
            <p:grpSpPr bwMode="auto">
              <a:xfrm>
                <a:off x="769" y="2363"/>
                <a:ext cx="252" cy="211"/>
                <a:chOff x="769" y="2363"/>
                <a:chExt cx="252" cy="211"/>
              </a:xfrm>
            </p:grpSpPr>
            <p:sp>
              <p:nvSpPr>
                <p:cNvPr id="53019" name="Freeform 187"/>
                <p:cNvSpPr>
                  <a:spLocks noChangeAspect="1"/>
                </p:cNvSpPr>
                <p:nvPr/>
              </p:nvSpPr>
              <p:spPr bwMode="auto">
                <a:xfrm>
                  <a:off x="795" y="2373"/>
                  <a:ext cx="236"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3020" name="Freeform 188"/>
                <p:cNvSpPr>
                  <a:spLocks noChangeAspect="1" noEditPoints="1"/>
                </p:cNvSpPr>
                <p:nvPr/>
              </p:nvSpPr>
              <p:spPr bwMode="auto">
                <a:xfrm>
                  <a:off x="789" y="2363"/>
                  <a:ext cx="252" cy="211"/>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3015" name="Rectangle 189"/>
              <p:cNvSpPr>
                <a:spLocks noChangeAspect="1" noChangeArrowheads="1"/>
              </p:cNvSpPr>
              <p:nvPr/>
            </p:nvSpPr>
            <p:spPr bwMode="auto">
              <a:xfrm>
                <a:off x="875" y="2416"/>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3016" name="Rectangle 190"/>
              <p:cNvSpPr>
                <a:spLocks noChangeAspect="1" noChangeArrowheads="1"/>
              </p:cNvSpPr>
              <p:nvPr/>
            </p:nvSpPr>
            <p:spPr bwMode="auto">
              <a:xfrm>
                <a:off x="750" y="2573"/>
                <a:ext cx="296" cy="240"/>
              </a:xfrm>
              <a:prstGeom prst="rect">
                <a:avLst/>
              </a:prstGeom>
              <a:noFill/>
              <a:ln w="9525">
                <a:noFill/>
                <a:miter lim="800000"/>
                <a:headEnd/>
                <a:tailEnd/>
              </a:ln>
            </p:spPr>
            <p:txBody>
              <a:bodyPr/>
              <a:lstStyle/>
              <a:p>
                <a:pPr>
                  <a:defRPr/>
                </a:pPr>
                <a:endParaRPr lang="en-US" sz="3200">
                  <a:latin typeface="+mn-lt"/>
                </a:endParaRPr>
              </a:p>
            </p:txBody>
          </p:sp>
          <p:sp>
            <p:nvSpPr>
              <p:cNvPr id="53017" name="Rectangle 191"/>
              <p:cNvSpPr>
                <a:spLocks noChangeAspect="1" noChangeArrowheads="1"/>
              </p:cNvSpPr>
              <p:nvPr/>
            </p:nvSpPr>
            <p:spPr bwMode="auto">
              <a:xfrm>
                <a:off x="825" y="2602"/>
                <a:ext cx="148" cy="116"/>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3018" name="Rectangle 192"/>
              <p:cNvSpPr>
                <a:spLocks noChangeAspect="1" noChangeArrowheads="1"/>
              </p:cNvSpPr>
              <p:nvPr/>
            </p:nvSpPr>
            <p:spPr bwMode="auto">
              <a:xfrm>
                <a:off x="825" y="2695"/>
                <a:ext cx="148" cy="116"/>
              </a:xfrm>
              <a:prstGeom prst="rect">
                <a:avLst/>
              </a:prstGeom>
              <a:noFill/>
              <a:ln w="9525">
                <a:noFill/>
                <a:miter lim="800000"/>
                <a:headEnd/>
                <a:tailEnd/>
              </a:ln>
            </p:spPr>
            <p:txBody>
              <a:bodyPr wrap="none" lIns="0" tIns="0" rIns="0" bIns="0">
                <a:spAutoFit/>
              </a:bodyPr>
              <a:lstStyle/>
              <a:p>
                <a:pPr>
                  <a:defRPr/>
                </a:pPr>
                <a:r>
                  <a:rPr lang="de-DE" sz="1000" b="1">
                    <a:latin typeface="+mn-lt"/>
                  </a:rPr>
                  <a:t>1Tag</a:t>
                </a:r>
              </a:p>
            </p:txBody>
          </p:sp>
        </p:grpSp>
        <p:grpSp>
          <p:nvGrpSpPr>
            <p:cNvPr id="33932" name="Group 193"/>
            <p:cNvGrpSpPr>
              <a:grpSpLocks noChangeAspect="1"/>
            </p:cNvGrpSpPr>
            <p:nvPr/>
          </p:nvGrpSpPr>
          <p:grpSpPr bwMode="auto">
            <a:xfrm>
              <a:off x="1714500" y="3265441"/>
              <a:ext cx="705678" cy="2041429"/>
              <a:chOff x="1049" y="2343"/>
              <a:chExt cx="452" cy="1522"/>
            </a:xfrm>
          </p:grpSpPr>
          <p:sp>
            <p:nvSpPr>
              <p:cNvPr id="52991" name="Rectangle 194"/>
              <p:cNvSpPr>
                <a:spLocks noChangeAspect="1" noChangeArrowheads="1"/>
              </p:cNvSpPr>
              <p:nvPr/>
            </p:nvSpPr>
            <p:spPr bwMode="auto">
              <a:xfrm>
                <a:off x="1050" y="2857"/>
                <a:ext cx="429"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2" name="Rectangle 195"/>
              <p:cNvSpPr>
                <a:spLocks noChangeAspect="1" noChangeArrowheads="1"/>
              </p:cNvSpPr>
              <p:nvPr/>
            </p:nvSpPr>
            <p:spPr bwMode="auto">
              <a:xfrm>
                <a:off x="1067" y="2903"/>
                <a:ext cx="230" cy="115"/>
              </a:xfrm>
              <a:prstGeom prst="rect">
                <a:avLst/>
              </a:prstGeom>
              <a:noFill/>
              <a:ln w="9525">
                <a:noFill/>
                <a:miter lim="800000"/>
                <a:headEnd/>
                <a:tailEnd/>
              </a:ln>
            </p:spPr>
            <p:txBody>
              <a:bodyPr wrap="none" lIns="0" tIns="0" rIns="0" bIns="0">
                <a:spAutoFit/>
              </a:bodyPr>
              <a:lstStyle/>
              <a:p>
                <a:pPr>
                  <a:defRPr/>
                </a:pPr>
                <a:r>
                  <a:rPr lang="de-DE" sz="1000">
                    <a:latin typeface="+mn-lt"/>
                  </a:rPr>
                  <a:t>Z/T: 1S</a:t>
                </a:r>
                <a:endParaRPr lang="de-DE" sz="1000" b="1">
                  <a:latin typeface="+mn-lt"/>
                </a:endParaRPr>
              </a:p>
            </p:txBody>
          </p:sp>
          <p:sp>
            <p:nvSpPr>
              <p:cNvPr id="52993" name="Rectangle 196"/>
              <p:cNvSpPr>
                <a:spLocks noChangeAspect="1" noChangeArrowheads="1"/>
              </p:cNvSpPr>
              <p:nvPr/>
            </p:nvSpPr>
            <p:spPr bwMode="auto">
              <a:xfrm>
                <a:off x="1050" y="3025"/>
                <a:ext cx="429"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4" name="Rectangle 197"/>
              <p:cNvSpPr>
                <a:spLocks noChangeAspect="1" noChangeArrowheads="1"/>
              </p:cNvSpPr>
              <p:nvPr/>
            </p:nvSpPr>
            <p:spPr bwMode="auto">
              <a:xfrm>
                <a:off x="1067" y="3072"/>
                <a:ext cx="411" cy="115"/>
              </a:xfrm>
              <a:prstGeom prst="rect">
                <a:avLst/>
              </a:prstGeom>
              <a:noFill/>
              <a:ln w="9525">
                <a:noFill/>
                <a:miter lim="800000"/>
                <a:headEnd/>
                <a:tailEnd/>
              </a:ln>
            </p:spPr>
            <p:txBody>
              <a:bodyPr wrap="none" lIns="0" tIns="0" rIns="0" bIns="0">
                <a:spAutoFit/>
              </a:bodyPr>
              <a:lstStyle/>
              <a:p>
                <a:pPr>
                  <a:defRPr/>
                </a:pPr>
                <a:r>
                  <a:rPr lang="de-DE" sz="1000">
                    <a:latin typeface="+mn-lt"/>
                  </a:rPr>
                  <a:t>R/T: 60 Min.</a:t>
                </a:r>
                <a:endParaRPr lang="de-DE" sz="1000" b="1">
                  <a:latin typeface="+mn-lt"/>
                </a:endParaRPr>
              </a:p>
            </p:txBody>
          </p:sp>
          <p:sp>
            <p:nvSpPr>
              <p:cNvPr id="52995" name="Rectangle 198"/>
              <p:cNvSpPr>
                <a:spLocks noChangeAspect="1" noChangeArrowheads="1"/>
              </p:cNvSpPr>
              <p:nvPr/>
            </p:nvSpPr>
            <p:spPr bwMode="auto">
              <a:xfrm>
                <a:off x="1050" y="3193"/>
                <a:ext cx="429"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6" name="Rectangle 199"/>
              <p:cNvSpPr>
                <a:spLocks noChangeAspect="1" noChangeArrowheads="1"/>
              </p:cNvSpPr>
              <p:nvPr/>
            </p:nvSpPr>
            <p:spPr bwMode="auto">
              <a:xfrm>
                <a:off x="1067" y="3240"/>
                <a:ext cx="248" cy="115"/>
              </a:xfrm>
              <a:prstGeom prst="rect">
                <a:avLst/>
              </a:prstGeom>
              <a:noFill/>
              <a:ln w="9525">
                <a:noFill/>
                <a:miter lim="800000"/>
                <a:headEnd/>
                <a:tailEnd/>
              </a:ln>
            </p:spPr>
            <p:txBody>
              <a:bodyPr wrap="none" lIns="0" tIns="0" rIns="0" bIns="0">
                <a:spAutoFit/>
              </a:bodyPr>
              <a:lstStyle/>
              <a:p>
                <a:pPr>
                  <a:defRPr/>
                </a:pPr>
                <a:r>
                  <a:rPr lang="de-DE" sz="1000">
                    <a:latin typeface="+mn-lt"/>
                  </a:rPr>
                  <a:t>V: 85 %</a:t>
                </a:r>
                <a:endParaRPr lang="de-DE" sz="1000" b="1">
                  <a:latin typeface="+mn-lt"/>
                </a:endParaRPr>
              </a:p>
            </p:txBody>
          </p:sp>
          <p:sp>
            <p:nvSpPr>
              <p:cNvPr id="52997" name="Rectangle 200"/>
              <p:cNvSpPr>
                <a:spLocks noChangeAspect="1" noChangeArrowheads="1"/>
              </p:cNvSpPr>
              <p:nvPr/>
            </p:nvSpPr>
            <p:spPr bwMode="auto">
              <a:xfrm>
                <a:off x="1050" y="3361"/>
                <a:ext cx="429"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8" name="Rectangle 201"/>
              <p:cNvSpPr>
                <a:spLocks noChangeAspect="1" noChangeArrowheads="1"/>
              </p:cNvSpPr>
              <p:nvPr/>
            </p:nvSpPr>
            <p:spPr bwMode="auto">
              <a:xfrm>
                <a:off x="1066" y="3409"/>
                <a:ext cx="385" cy="115"/>
              </a:xfrm>
              <a:prstGeom prst="rect">
                <a:avLst/>
              </a:prstGeom>
              <a:noFill/>
              <a:ln w="9525">
                <a:noFill/>
                <a:miter lim="800000"/>
                <a:headEnd/>
                <a:tailEnd/>
              </a:ln>
            </p:spPr>
            <p:txBody>
              <a:bodyPr wrap="none" lIns="0" tIns="0" rIns="0" bIns="0">
                <a:spAutoFit/>
              </a:bodyPr>
              <a:lstStyle/>
              <a:p>
                <a:pPr>
                  <a:defRPr/>
                </a:pPr>
                <a:r>
                  <a:rPr lang="de-DE" sz="1000">
                    <a:latin typeface="+mn-lt"/>
                  </a:rPr>
                  <a:t>Q: 0,01 % A</a:t>
                </a:r>
                <a:endParaRPr lang="de-DE" sz="1000" b="1">
                  <a:latin typeface="+mn-lt"/>
                </a:endParaRPr>
              </a:p>
            </p:txBody>
          </p:sp>
          <p:sp>
            <p:nvSpPr>
              <p:cNvPr id="52999" name="Rectangle 202"/>
              <p:cNvSpPr>
                <a:spLocks noChangeAspect="1" noChangeArrowheads="1"/>
              </p:cNvSpPr>
              <p:nvPr/>
            </p:nvSpPr>
            <p:spPr bwMode="auto">
              <a:xfrm>
                <a:off x="1050" y="3530"/>
                <a:ext cx="429"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00" name="Rectangle 203"/>
              <p:cNvSpPr>
                <a:spLocks noChangeAspect="1" noChangeArrowheads="1"/>
              </p:cNvSpPr>
              <p:nvPr/>
            </p:nvSpPr>
            <p:spPr bwMode="auto">
              <a:xfrm>
                <a:off x="1066" y="3577"/>
                <a:ext cx="435" cy="11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sp>
            <p:nvSpPr>
              <p:cNvPr id="53001" name="Rectangle 204"/>
              <p:cNvSpPr>
                <a:spLocks noChangeAspect="1" noChangeArrowheads="1"/>
              </p:cNvSpPr>
              <p:nvPr/>
            </p:nvSpPr>
            <p:spPr bwMode="auto">
              <a:xfrm>
                <a:off x="1050" y="3698"/>
                <a:ext cx="429"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02" name="Rectangle 205"/>
              <p:cNvSpPr>
                <a:spLocks noChangeAspect="1" noChangeArrowheads="1"/>
              </p:cNvSpPr>
              <p:nvPr/>
            </p:nvSpPr>
            <p:spPr bwMode="auto">
              <a:xfrm>
                <a:off x="1065" y="3746"/>
                <a:ext cx="120"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4544" name="Group 206"/>
              <p:cNvGrpSpPr>
                <a:grpSpLocks noChangeAspect="1"/>
              </p:cNvGrpSpPr>
              <p:nvPr/>
            </p:nvGrpSpPr>
            <p:grpSpPr bwMode="auto">
              <a:xfrm>
                <a:off x="1049" y="2343"/>
                <a:ext cx="431" cy="411"/>
                <a:chOff x="1049" y="2343"/>
                <a:chExt cx="431" cy="411"/>
              </a:xfrm>
            </p:grpSpPr>
            <p:grpSp>
              <p:nvGrpSpPr>
                <p:cNvPr id="34547" name="Group 207"/>
                <p:cNvGrpSpPr>
                  <a:grpSpLocks noChangeAspect="1"/>
                </p:cNvGrpSpPr>
                <p:nvPr/>
              </p:nvGrpSpPr>
              <p:grpSpPr bwMode="auto">
                <a:xfrm>
                  <a:off x="1049" y="2343"/>
                  <a:ext cx="431" cy="411"/>
                  <a:chOff x="1049" y="2343"/>
                  <a:chExt cx="431" cy="411"/>
                </a:xfrm>
              </p:grpSpPr>
              <p:sp>
                <p:nvSpPr>
                  <p:cNvPr id="53011" name="Rectangle 208"/>
                  <p:cNvSpPr>
                    <a:spLocks noChangeAspect="1" noChangeArrowheads="1"/>
                  </p:cNvSpPr>
                  <p:nvPr/>
                </p:nvSpPr>
                <p:spPr bwMode="auto">
                  <a:xfrm>
                    <a:off x="1049"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12" name="Rectangle 209"/>
                  <p:cNvSpPr>
                    <a:spLocks noChangeAspect="1" noChangeArrowheads="1"/>
                  </p:cNvSpPr>
                  <p:nvPr/>
                </p:nvSpPr>
                <p:spPr bwMode="auto">
                  <a:xfrm>
                    <a:off x="1049" y="2343"/>
                    <a:ext cx="43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13" name="Rectangle 210"/>
                  <p:cNvSpPr>
                    <a:spLocks noChangeAspect="1" noChangeArrowheads="1"/>
                  </p:cNvSpPr>
                  <p:nvPr/>
                </p:nvSpPr>
                <p:spPr bwMode="auto">
                  <a:xfrm>
                    <a:off x="1131" y="2379"/>
                    <a:ext cx="256" cy="115"/>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4548" name="Group 211"/>
                <p:cNvGrpSpPr>
                  <a:grpSpLocks noChangeAspect="1"/>
                </p:cNvGrpSpPr>
                <p:nvPr/>
              </p:nvGrpSpPr>
              <p:grpSpPr bwMode="auto">
                <a:xfrm>
                  <a:off x="1083" y="2575"/>
                  <a:ext cx="132" cy="117"/>
                  <a:chOff x="1083" y="2575"/>
                  <a:chExt cx="132" cy="117"/>
                </a:xfrm>
              </p:grpSpPr>
              <p:sp>
                <p:nvSpPr>
                  <p:cNvPr id="53008" name="Oval 212"/>
                  <p:cNvSpPr>
                    <a:spLocks noChangeAspect="1" noChangeArrowheads="1"/>
                  </p:cNvSpPr>
                  <p:nvPr/>
                </p:nvSpPr>
                <p:spPr bwMode="auto">
                  <a:xfrm>
                    <a:off x="1100"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3009" name="Rectangle 213"/>
                  <p:cNvSpPr>
                    <a:spLocks noChangeAspect="1" noChangeArrowheads="1"/>
                  </p:cNvSpPr>
                  <p:nvPr/>
                </p:nvSpPr>
                <p:spPr bwMode="auto">
                  <a:xfrm>
                    <a:off x="1083"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3010" name="Oval 214"/>
                  <p:cNvSpPr>
                    <a:spLocks noChangeAspect="1" noChangeArrowheads="1"/>
                  </p:cNvSpPr>
                  <p:nvPr/>
                </p:nvSpPr>
                <p:spPr bwMode="auto">
                  <a:xfrm>
                    <a:off x="1116"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3004" name="Rectangle 215"/>
              <p:cNvSpPr>
                <a:spLocks noChangeAspect="1" noChangeArrowheads="1"/>
              </p:cNvSpPr>
              <p:nvPr/>
            </p:nvSpPr>
            <p:spPr bwMode="auto">
              <a:xfrm>
                <a:off x="1211" y="2532"/>
                <a:ext cx="194" cy="220"/>
              </a:xfrm>
              <a:prstGeom prst="rect">
                <a:avLst/>
              </a:prstGeom>
              <a:noFill/>
              <a:ln w="9525">
                <a:noFill/>
                <a:miter lim="800000"/>
                <a:headEnd/>
                <a:tailEnd/>
              </a:ln>
            </p:spPr>
            <p:txBody>
              <a:bodyPr/>
              <a:lstStyle/>
              <a:p>
                <a:pPr>
                  <a:defRPr/>
                </a:pPr>
                <a:endParaRPr lang="en-US" sz="3200">
                  <a:latin typeface="+mn-lt"/>
                </a:endParaRPr>
              </a:p>
            </p:txBody>
          </p:sp>
          <p:sp>
            <p:nvSpPr>
              <p:cNvPr id="53005" name="Rectangle 216"/>
              <p:cNvSpPr>
                <a:spLocks noChangeAspect="1" noChangeArrowheads="1"/>
              </p:cNvSpPr>
              <p:nvPr/>
            </p:nvSpPr>
            <p:spPr bwMode="auto">
              <a:xfrm>
                <a:off x="1258"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grpSp>
        <p:grpSp>
          <p:nvGrpSpPr>
            <p:cNvPr id="33933" name="Group 217"/>
            <p:cNvGrpSpPr>
              <a:grpSpLocks noChangeAspect="1"/>
            </p:cNvGrpSpPr>
            <p:nvPr/>
          </p:nvGrpSpPr>
          <p:grpSpPr bwMode="auto">
            <a:xfrm>
              <a:off x="2398644" y="3271613"/>
              <a:ext cx="516835" cy="598696"/>
              <a:chOff x="1495" y="2363"/>
              <a:chExt cx="333" cy="450"/>
            </a:xfrm>
          </p:grpSpPr>
          <p:grpSp>
            <p:nvGrpSpPr>
              <p:cNvPr id="34525" name="Group 218"/>
              <p:cNvGrpSpPr>
                <a:grpSpLocks noChangeAspect="1"/>
              </p:cNvGrpSpPr>
              <p:nvPr/>
            </p:nvGrpSpPr>
            <p:grpSpPr bwMode="auto">
              <a:xfrm>
                <a:off x="1532" y="2363"/>
                <a:ext cx="253" cy="211"/>
                <a:chOff x="1532" y="2363"/>
                <a:chExt cx="253" cy="211"/>
              </a:xfrm>
            </p:grpSpPr>
            <p:sp>
              <p:nvSpPr>
                <p:cNvPr id="52989" name="Freeform 219"/>
                <p:cNvSpPr>
                  <a:spLocks noChangeAspect="1"/>
                </p:cNvSpPr>
                <p:nvPr/>
              </p:nvSpPr>
              <p:spPr bwMode="auto">
                <a:xfrm>
                  <a:off x="1542" y="2373"/>
                  <a:ext cx="232" cy="198"/>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90" name="Freeform 220"/>
                <p:cNvSpPr>
                  <a:spLocks noChangeAspect="1" noEditPoints="1"/>
                </p:cNvSpPr>
                <p:nvPr/>
              </p:nvSpPr>
              <p:spPr bwMode="auto">
                <a:xfrm>
                  <a:off x="1532" y="2363"/>
                  <a:ext cx="273" cy="211"/>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85" name="Rectangle 221"/>
              <p:cNvSpPr>
                <a:spLocks noChangeAspect="1" noChangeArrowheads="1"/>
              </p:cNvSpPr>
              <p:nvPr/>
            </p:nvSpPr>
            <p:spPr bwMode="auto">
              <a:xfrm>
                <a:off x="1639" y="2416"/>
                <a:ext cx="23"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86" name="Rectangle 222"/>
              <p:cNvSpPr>
                <a:spLocks noChangeAspect="1" noChangeArrowheads="1"/>
              </p:cNvSpPr>
              <p:nvPr/>
            </p:nvSpPr>
            <p:spPr bwMode="auto">
              <a:xfrm>
                <a:off x="1495" y="2573"/>
                <a:ext cx="333" cy="240"/>
              </a:xfrm>
              <a:prstGeom prst="rect">
                <a:avLst/>
              </a:prstGeom>
              <a:noFill/>
              <a:ln w="9525">
                <a:noFill/>
                <a:miter lim="800000"/>
                <a:headEnd/>
                <a:tailEnd/>
              </a:ln>
            </p:spPr>
            <p:txBody>
              <a:bodyPr/>
              <a:lstStyle/>
              <a:p>
                <a:pPr>
                  <a:defRPr/>
                </a:pPr>
                <a:endParaRPr lang="en-US" sz="3200">
                  <a:latin typeface="+mn-lt"/>
                </a:endParaRPr>
              </a:p>
            </p:txBody>
          </p:sp>
          <p:sp>
            <p:nvSpPr>
              <p:cNvPr id="52987" name="Rectangle 223"/>
              <p:cNvSpPr>
                <a:spLocks noChangeAspect="1" noChangeArrowheads="1"/>
              </p:cNvSpPr>
              <p:nvPr/>
            </p:nvSpPr>
            <p:spPr bwMode="auto">
              <a:xfrm>
                <a:off x="1554" y="2602"/>
                <a:ext cx="204" cy="116"/>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988" name="Rectangle 224"/>
              <p:cNvSpPr>
                <a:spLocks noChangeAspect="1" noChangeArrowheads="1"/>
              </p:cNvSpPr>
              <p:nvPr/>
            </p:nvSpPr>
            <p:spPr bwMode="auto">
              <a:xfrm>
                <a:off x="1551" y="2695"/>
                <a:ext cx="216" cy="116"/>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grpSp>
          <p:nvGrpSpPr>
            <p:cNvPr id="33934" name="Group 225"/>
            <p:cNvGrpSpPr>
              <a:grpSpLocks noChangeAspect="1"/>
            </p:cNvGrpSpPr>
            <p:nvPr/>
          </p:nvGrpSpPr>
          <p:grpSpPr bwMode="auto">
            <a:xfrm>
              <a:off x="3682448" y="3271613"/>
              <a:ext cx="503583" cy="598696"/>
              <a:chOff x="2322" y="2363"/>
              <a:chExt cx="325" cy="450"/>
            </a:xfrm>
          </p:grpSpPr>
          <p:grpSp>
            <p:nvGrpSpPr>
              <p:cNvPr id="34518" name="Group 226"/>
              <p:cNvGrpSpPr>
                <a:grpSpLocks noChangeAspect="1"/>
              </p:cNvGrpSpPr>
              <p:nvPr/>
            </p:nvGrpSpPr>
            <p:grpSpPr bwMode="auto">
              <a:xfrm>
                <a:off x="2355" y="2363"/>
                <a:ext cx="253" cy="211"/>
                <a:chOff x="2355" y="2363"/>
                <a:chExt cx="253" cy="211"/>
              </a:xfrm>
            </p:grpSpPr>
            <p:sp>
              <p:nvSpPr>
                <p:cNvPr id="52982" name="Freeform 227"/>
                <p:cNvSpPr>
                  <a:spLocks noChangeAspect="1"/>
                </p:cNvSpPr>
                <p:nvPr/>
              </p:nvSpPr>
              <p:spPr bwMode="auto">
                <a:xfrm>
                  <a:off x="2365" y="2373"/>
                  <a:ext cx="23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83" name="Freeform 228"/>
                <p:cNvSpPr>
                  <a:spLocks noChangeAspect="1" noEditPoints="1"/>
                </p:cNvSpPr>
                <p:nvPr/>
              </p:nvSpPr>
              <p:spPr bwMode="auto">
                <a:xfrm>
                  <a:off x="2355" y="2363"/>
                  <a:ext cx="253" cy="211"/>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78" name="Rectangle 229"/>
              <p:cNvSpPr>
                <a:spLocks noChangeAspect="1" noChangeArrowheads="1"/>
              </p:cNvSpPr>
              <p:nvPr/>
            </p:nvSpPr>
            <p:spPr bwMode="auto">
              <a:xfrm>
                <a:off x="2465" y="2416"/>
                <a:ext cx="39"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79" name="Rectangle 230"/>
              <p:cNvSpPr>
                <a:spLocks noChangeAspect="1" noChangeArrowheads="1"/>
              </p:cNvSpPr>
              <p:nvPr/>
            </p:nvSpPr>
            <p:spPr bwMode="auto">
              <a:xfrm>
                <a:off x="2322" y="2573"/>
                <a:ext cx="325" cy="240"/>
              </a:xfrm>
              <a:prstGeom prst="rect">
                <a:avLst/>
              </a:prstGeom>
              <a:noFill/>
              <a:ln w="9525">
                <a:noFill/>
                <a:miter lim="800000"/>
                <a:headEnd/>
                <a:tailEnd/>
              </a:ln>
            </p:spPr>
            <p:txBody>
              <a:bodyPr/>
              <a:lstStyle/>
              <a:p>
                <a:pPr>
                  <a:defRPr/>
                </a:pPr>
                <a:endParaRPr lang="en-US" sz="3200">
                  <a:latin typeface="+mn-lt"/>
                </a:endParaRPr>
              </a:p>
            </p:txBody>
          </p:sp>
          <p:sp>
            <p:nvSpPr>
              <p:cNvPr id="52980" name="Rectangle 231"/>
              <p:cNvSpPr>
                <a:spLocks noChangeAspect="1" noChangeArrowheads="1"/>
              </p:cNvSpPr>
              <p:nvPr/>
            </p:nvSpPr>
            <p:spPr bwMode="auto">
              <a:xfrm>
                <a:off x="2383" y="2602"/>
                <a:ext cx="204" cy="116"/>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981" name="Rectangle 232"/>
              <p:cNvSpPr>
                <a:spLocks noChangeAspect="1" noChangeArrowheads="1"/>
              </p:cNvSpPr>
              <p:nvPr/>
            </p:nvSpPr>
            <p:spPr bwMode="auto">
              <a:xfrm>
                <a:off x="2393" y="2695"/>
                <a:ext cx="174" cy="116"/>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grpSp>
          <p:nvGrpSpPr>
            <p:cNvPr id="33935" name="Group 233"/>
            <p:cNvGrpSpPr>
              <a:grpSpLocks noChangeAspect="1"/>
            </p:cNvGrpSpPr>
            <p:nvPr/>
          </p:nvGrpSpPr>
          <p:grpSpPr bwMode="auto">
            <a:xfrm>
              <a:off x="4974535" y="3271613"/>
              <a:ext cx="501926" cy="598696"/>
              <a:chOff x="3165" y="2363"/>
              <a:chExt cx="324" cy="450"/>
            </a:xfrm>
          </p:grpSpPr>
          <p:grpSp>
            <p:nvGrpSpPr>
              <p:cNvPr id="34511" name="Group 234"/>
              <p:cNvGrpSpPr>
                <a:grpSpLocks noChangeAspect="1"/>
              </p:cNvGrpSpPr>
              <p:nvPr/>
            </p:nvGrpSpPr>
            <p:grpSpPr bwMode="auto">
              <a:xfrm>
                <a:off x="3198" y="2363"/>
                <a:ext cx="252" cy="211"/>
                <a:chOff x="3198" y="2363"/>
                <a:chExt cx="252" cy="211"/>
              </a:xfrm>
            </p:grpSpPr>
            <p:sp>
              <p:nvSpPr>
                <p:cNvPr id="52975" name="Freeform 235"/>
                <p:cNvSpPr>
                  <a:spLocks noChangeAspect="1"/>
                </p:cNvSpPr>
                <p:nvPr/>
              </p:nvSpPr>
              <p:spPr bwMode="auto">
                <a:xfrm>
                  <a:off x="3207" y="2373"/>
                  <a:ext cx="23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76" name="Freeform 236"/>
                <p:cNvSpPr>
                  <a:spLocks noChangeAspect="1" noEditPoints="1"/>
                </p:cNvSpPr>
                <p:nvPr/>
              </p:nvSpPr>
              <p:spPr bwMode="auto">
                <a:xfrm>
                  <a:off x="3198" y="2363"/>
                  <a:ext cx="25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71" name="Rectangle 237"/>
              <p:cNvSpPr>
                <a:spLocks noChangeAspect="1" noChangeArrowheads="1"/>
              </p:cNvSpPr>
              <p:nvPr/>
            </p:nvSpPr>
            <p:spPr bwMode="auto">
              <a:xfrm>
                <a:off x="3307" y="2416"/>
                <a:ext cx="39"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72" name="Rectangle 238"/>
              <p:cNvSpPr>
                <a:spLocks noChangeAspect="1" noChangeArrowheads="1"/>
              </p:cNvSpPr>
              <p:nvPr/>
            </p:nvSpPr>
            <p:spPr bwMode="auto">
              <a:xfrm>
                <a:off x="3165" y="2573"/>
                <a:ext cx="324" cy="240"/>
              </a:xfrm>
              <a:prstGeom prst="rect">
                <a:avLst/>
              </a:prstGeom>
              <a:noFill/>
              <a:ln w="9525">
                <a:noFill/>
                <a:miter lim="800000"/>
                <a:headEnd/>
                <a:tailEnd/>
              </a:ln>
            </p:spPr>
            <p:txBody>
              <a:bodyPr/>
              <a:lstStyle/>
              <a:p>
                <a:pPr>
                  <a:defRPr/>
                </a:pPr>
                <a:endParaRPr lang="en-US" sz="3200">
                  <a:latin typeface="+mn-lt"/>
                </a:endParaRPr>
              </a:p>
            </p:txBody>
          </p:sp>
          <p:sp>
            <p:nvSpPr>
              <p:cNvPr id="52973" name="Rectangle 239"/>
              <p:cNvSpPr>
                <a:spLocks noChangeAspect="1" noChangeArrowheads="1"/>
              </p:cNvSpPr>
              <p:nvPr/>
            </p:nvSpPr>
            <p:spPr bwMode="auto">
              <a:xfrm>
                <a:off x="3226" y="2602"/>
                <a:ext cx="203" cy="116"/>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974" name="Rectangle 240"/>
              <p:cNvSpPr>
                <a:spLocks noChangeAspect="1" noChangeArrowheads="1"/>
              </p:cNvSpPr>
              <p:nvPr/>
            </p:nvSpPr>
            <p:spPr bwMode="auto">
              <a:xfrm>
                <a:off x="3236" y="2695"/>
                <a:ext cx="174" cy="116"/>
              </a:xfrm>
              <a:prstGeom prst="rect">
                <a:avLst/>
              </a:prstGeom>
              <a:noFill/>
              <a:ln w="9525">
                <a:noFill/>
                <a:miter lim="800000"/>
                <a:headEnd/>
                <a:tailEnd/>
              </a:ln>
            </p:spPr>
            <p:txBody>
              <a:bodyPr wrap="none" lIns="0" tIns="0" rIns="0" bIns="0">
                <a:spAutoFit/>
              </a:bodyPr>
              <a:lstStyle/>
              <a:p>
                <a:pPr>
                  <a:defRPr/>
                </a:pPr>
                <a:r>
                  <a:rPr lang="de-DE" sz="1000" b="1">
                    <a:latin typeface="+mn-lt"/>
                  </a:rPr>
                  <a:t>850R</a:t>
                </a:r>
              </a:p>
            </p:txBody>
          </p:sp>
        </p:grpSp>
        <p:grpSp>
          <p:nvGrpSpPr>
            <p:cNvPr id="33936" name="Group 241"/>
            <p:cNvGrpSpPr>
              <a:grpSpLocks noChangeAspect="1"/>
            </p:cNvGrpSpPr>
            <p:nvPr/>
          </p:nvGrpSpPr>
          <p:grpSpPr bwMode="auto">
            <a:xfrm>
              <a:off x="6259996" y="3271613"/>
              <a:ext cx="503583" cy="598696"/>
              <a:chOff x="3995" y="2363"/>
              <a:chExt cx="325" cy="450"/>
            </a:xfrm>
          </p:grpSpPr>
          <p:grpSp>
            <p:nvGrpSpPr>
              <p:cNvPr id="34504" name="Group 242"/>
              <p:cNvGrpSpPr>
                <a:grpSpLocks noChangeAspect="1"/>
              </p:cNvGrpSpPr>
              <p:nvPr/>
            </p:nvGrpSpPr>
            <p:grpSpPr bwMode="auto">
              <a:xfrm>
                <a:off x="4029" y="2363"/>
                <a:ext cx="252" cy="211"/>
                <a:chOff x="4029" y="2363"/>
                <a:chExt cx="252" cy="211"/>
              </a:xfrm>
            </p:grpSpPr>
            <p:sp>
              <p:nvSpPr>
                <p:cNvPr id="52968" name="Freeform 243"/>
                <p:cNvSpPr>
                  <a:spLocks noChangeAspect="1"/>
                </p:cNvSpPr>
                <p:nvPr/>
              </p:nvSpPr>
              <p:spPr bwMode="auto">
                <a:xfrm>
                  <a:off x="4038" y="2373"/>
                  <a:ext cx="253"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69" name="Freeform 244"/>
                <p:cNvSpPr>
                  <a:spLocks noChangeAspect="1" noEditPoints="1"/>
                </p:cNvSpPr>
                <p:nvPr/>
              </p:nvSpPr>
              <p:spPr bwMode="auto">
                <a:xfrm>
                  <a:off x="4009" y="2363"/>
                  <a:ext cx="274"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64" name="Rectangle 245"/>
              <p:cNvSpPr>
                <a:spLocks noChangeAspect="1" noChangeArrowheads="1"/>
              </p:cNvSpPr>
              <p:nvPr/>
            </p:nvSpPr>
            <p:spPr bwMode="auto">
              <a:xfrm>
                <a:off x="4135" y="2416"/>
                <a:ext cx="23"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65" name="Rectangle 246"/>
              <p:cNvSpPr>
                <a:spLocks noChangeAspect="1" noChangeArrowheads="1"/>
              </p:cNvSpPr>
              <p:nvPr/>
            </p:nvSpPr>
            <p:spPr bwMode="auto">
              <a:xfrm>
                <a:off x="3995" y="2573"/>
                <a:ext cx="345" cy="240"/>
              </a:xfrm>
              <a:prstGeom prst="rect">
                <a:avLst/>
              </a:prstGeom>
              <a:noFill/>
              <a:ln w="9525">
                <a:noFill/>
                <a:miter lim="800000"/>
                <a:headEnd/>
                <a:tailEnd/>
              </a:ln>
            </p:spPr>
            <p:txBody>
              <a:bodyPr/>
              <a:lstStyle/>
              <a:p>
                <a:pPr>
                  <a:defRPr/>
                </a:pPr>
                <a:endParaRPr lang="en-US" sz="3200">
                  <a:latin typeface="+mn-lt"/>
                </a:endParaRPr>
              </a:p>
            </p:txBody>
          </p:sp>
          <p:sp>
            <p:nvSpPr>
              <p:cNvPr id="52966" name="Rectangle 247"/>
              <p:cNvSpPr>
                <a:spLocks noChangeAspect="1" noChangeArrowheads="1"/>
              </p:cNvSpPr>
              <p:nvPr/>
            </p:nvSpPr>
            <p:spPr bwMode="auto">
              <a:xfrm>
                <a:off x="4050" y="2602"/>
                <a:ext cx="205" cy="116"/>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967" name="Rectangle 248"/>
              <p:cNvSpPr>
                <a:spLocks noChangeAspect="1" noChangeArrowheads="1"/>
              </p:cNvSpPr>
              <p:nvPr/>
            </p:nvSpPr>
            <p:spPr bwMode="auto">
              <a:xfrm>
                <a:off x="4064" y="2695"/>
                <a:ext cx="177" cy="116"/>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grpSp>
          <p:nvGrpSpPr>
            <p:cNvPr id="33937" name="Group 249"/>
            <p:cNvGrpSpPr>
              <a:grpSpLocks noChangeAspect="1"/>
            </p:cNvGrpSpPr>
            <p:nvPr/>
          </p:nvGrpSpPr>
          <p:grpSpPr bwMode="auto">
            <a:xfrm>
              <a:off x="7747553" y="3246924"/>
              <a:ext cx="669235" cy="847124"/>
              <a:chOff x="4940" y="2343"/>
              <a:chExt cx="431" cy="636"/>
            </a:xfrm>
          </p:grpSpPr>
          <p:grpSp>
            <p:nvGrpSpPr>
              <p:cNvPr id="34492" name="Group 250"/>
              <p:cNvGrpSpPr>
                <a:grpSpLocks noChangeAspect="1"/>
              </p:cNvGrpSpPr>
              <p:nvPr/>
            </p:nvGrpSpPr>
            <p:grpSpPr bwMode="auto">
              <a:xfrm>
                <a:off x="4940" y="2343"/>
                <a:ext cx="431" cy="411"/>
                <a:chOff x="4940" y="2343"/>
                <a:chExt cx="431" cy="411"/>
              </a:xfrm>
            </p:grpSpPr>
            <p:grpSp>
              <p:nvGrpSpPr>
                <p:cNvPr id="34496" name="Group 251"/>
                <p:cNvGrpSpPr>
                  <a:grpSpLocks noChangeAspect="1"/>
                </p:cNvGrpSpPr>
                <p:nvPr/>
              </p:nvGrpSpPr>
              <p:grpSpPr bwMode="auto">
                <a:xfrm>
                  <a:off x="4940" y="2343"/>
                  <a:ext cx="431" cy="411"/>
                  <a:chOff x="4940" y="2343"/>
                  <a:chExt cx="431" cy="411"/>
                </a:xfrm>
              </p:grpSpPr>
              <p:sp>
                <p:nvSpPr>
                  <p:cNvPr id="52960" name="Rectangle 252"/>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61" name="Rectangle 253"/>
                  <p:cNvSpPr>
                    <a:spLocks noChangeAspect="1" noChangeArrowheads="1"/>
                  </p:cNvSpPr>
                  <p:nvPr/>
                </p:nvSpPr>
                <p:spPr bwMode="auto">
                  <a:xfrm>
                    <a:off x="4940" y="2343"/>
                    <a:ext cx="43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62" name="Rectangle 254"/>
                  <p:cNvSpPr>
                    <a:spLocks noChangeAspect="1" noChangeArrowheads="1"/>
                  </p:cNvSpPr>
                  <p:nvPr/>
                </p:nvSpPr>
                <p:spPr bwMode="auto">
                  <a:xfrm>
                    <a:off x="5006" y="2377"/>
                    <a:ext cx="281" cy="118"/>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4497" name="Group 255"/>
                <p:cNvGrpSpPr>
                  <a:grpSpLocks noChangeAspect="1"/>
                </p:cNvGrpSpPr>
                <p:nvPr/>
              </p:nvGrpSpPr>
              <p:grpSpPr bwMode="auto">
                <a:xfrm>
                  <a:off x="5013" y="2497"/>
                  <a:ext cx="278" cy="234"/>
                  <a:chOff x="5013" y="2497"/>
                  <a:chExt cx="278" cy="234"/>
                </a:xfrm>
              </p:grpSpPr>
              <p:sp>
                <p:nvSpPr>
                  <p:cNvPr id="52958" name="Freeform 256"/>
                  <p:cNvSpPr>
                    <a:spLocks noChangeAspect="1"/>
                  </p:cNvSpPr>
                  <p:nvPr/>
                </p:nvSpPr>
                <p:spPr bwMode="auto">
                  <a:xfrm>
                    <a:off x="5003" y="2506"/>
                    <a:ext cx="27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59" name="Freeform 257"/>
                  <p:cNvSpPr>
                    <a:spLocks noChangeAspect="1" noEditPoints="1"/>
                  </p:cNvSpPr>
                  <p:nvPr/>
                </p:nvSpPr>
                <p:spPr bwMode="auto">
                  <a:xfrm>
                    <a:off x="4993" y="2493"/>
                    <a:ext cx="300"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57" name="Rectangle 258"/>
                <p:cNvSpPr>
                  <a:spLocks noChangeAspect="1" noChangeArrowheads="1"/>
                </p:cNvSpPr>
                <p:nvPr/>
              </p:nvSpPr>
              <p:spPr bwMode="auto">
                <a:xfrm>
                  <a:off x="5126" y="2539"/>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952" name="Rectangle 259"/>
              <p:cNvSpPr>
                <a:spLocks noChangeAspect="1" noChangeArrowheads="1"/>
              </p:cNvSpPr>
              <p:nvPr/>
            </p:nvSpPr>
            <p:spPr bwMode="auto">
              <a:xfrm>
                <a:off x="5008" y="2738"/>
                <a:ext cx="333" cy="241"/>
              </a:xfrm>
              <a:prstGeom prst="rect">
                <a:avLst/>
              </a:prstGeom>
              <a:noFill/>
              <a:ln w="9525">
                <a:noFill/>
                <a:miter lim="800000"/>
                <a:headEnd/>
                <a:tailEnd/>
              </a:ln>
            </p:spPr>
            <p:txBody>
              <a:bodyPr/>
              <a:lstStyle/>
              <a:p>
                <a:pPr>
                  <a:defRPr/>
                </a:pPr>
                <a:endParaRPr lang="en-US" sz="3200">
                  <a:latin typeface="+mn-lt"/>
                </a:endParaRPr>
              </a:p>
            </p:txBody>
          </p:sp>
          <p:sp>
            <p:nvSpPr>
              <p:cNvPr id="52953" name="Rectangle 260"/>
              <p:cNvSpPr>
                <a:spLocks noChangeAspect="1" noChangeArrowheads="1"/>
              </p:cNvSpPr>
              <p:nvPr/>
            </p:nvSpPr>
            <p:spPr bwMode="auto">
              <a:xfrm>
                <a:off x="5059" y="2771"/>
                <a:ext cx="192" cy="118"/>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954" name="Rectangle 261"/>
              <p:cNvSpPr>
                <a:spLocks noChangeAspect="1" noChangeArrowheads="1"/>
              </p:cNvSpPr>
              <p:nvPr/>
            </p:nvSpPr>
            <p:spPr bwMode="auto">
              <a:xfrm>
                <a:off x="5059" y="2861"/>
                <a:ext cx="220" cy="116"/>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grpSp>
        <p:grpSp>
          <p:nvGrpSpPr>
            <p:cNvPr id="33938" name="Group 262"/>
            <p:cNvGrpSpPr>
              <a:grpSpLocks noChangeAspect="1"/>
            </p:cNvGrpSpPr>
            <p:nvPr/>
          </p:nvGrpSpPr>
          <p:grpSpPr bwMode="auto">
            <a:xfrm>
              <a:off x="2950265" y="3265441"/>
              <a:ext cx="707335" cy="2041429"/>
              <a:chOff x="1853" y="2343"/>
              <a:chExt cx="456" cy="1522"/>
            </a:xfrm>
          </p:grpSpPr>
          <p:sp>
            <p:nvSpPr>
              <p:cNvPr id="52928" name="Rectangle 263"/>
              <p:cNvSpPr>
                <a:spLocks noChangeAspect="1" noChangeArrowheads="1"/>
              </p:cNvSpPr>
              <p:nvPr/>
            </p:nvSpPr>
            <p:spPr bwMode="auto">
              <a:xfrm>
                <a:off x="1855" y="2857"/>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9" name="Rectangle 264"/>
              <p:cNvSpPr>
                <a:spLocks noChangeAspect="1" noChangeArrowheads="1"/>
              </p:cNvSpPr>
              <p:nvPr/>
            </p:nvSpPr>
            <p:spPr bwMode="auto">
              <a:xfrm>
                <a:off x="1921" y="2903"/>
                <a:ext cx="300" cy="115"/>
              </a:xfrm>
              <a:prstGeom prst="rect">
                <a:avLst/>
              </a:prstGeom>
              <a:noFill/>
              <a:ln w="9525">
                <a:noFill/>
                <a:miter lim="800000"/>
                <a:headEnd/>
                <a:tailEnd/>
              </a:ln>
            </p:spPr>
            <p:txBody>
              <a:bodyPr wrap="none" lIns="0" tIns="0" rIns="0" bIns="0">
                <a:spAutoFit/>
              </a:bodyPr>
              <a:lstStyle/>
              <a:p>
                <a:pPr>
                  <a:defRPr/>
                </a:pPr>
                <a:r>
                  <a:rPr lang="de-DE" sz="1000">
                    <a:latin typeface="+mn-lt"/>
                  </a:rPr>
                  <a:t>Z/T: 39 S</a:t>
                </a:r>
                <a:endParaRPr lang="de-DE" sz="1000" b="1">
                  <a:latin typeface="+mn-lt"/>
                </a:endParaRPr>
              </a:p>
            </p:txBody>
          </p:sp>
          <p:sp>
            <p:nvSpPr>
              <p:cNvPr id="52930" name="Rectangle 265"/>
              <p:cNvSpPr>
                <a:spLocks noChangeAspect="1" noChangeArrowheads="1"/>
              </p:cNvSpPr>
              <p:nvPr/>
            </p:nvSpPr>
            <p:spPr bwMode="auto">
              <a:xfrm>
                <a:off x="1855" y="3025"/>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1" name="Rectangle 266"/>
              <p:cNvSpPr>
                <a:spLocks noChangeAspect="1" noChangeArrowheads="1"/>
              </p:cNvSpPr>
              <p:nvPr/>
            </p:nvSpPr>
            <p:spPr bwMode="auto">
              <a:xfrm>
                <a:off x="1875" y="3072"/>
                <a:ext cx="411" cy="115"/>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932" name="Rectangle 267"/>
              <p:cNvSpPr>
                <a:spLocks noChangeAspect="1" noChangeArrowheads="1"/>
              </p:cNvSpPr>
              <p:nvPr/>
            </p:nvSpPr>
            <p:spPr bwMode="auto">
              <a:xfrm>
                <a:off x="1855" y="3193"/>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3" name="Rectangle 268"/>
              <p:cNvSpPr>
                <a:spLocks noChangeAspect="1" noChangeArrowheads="1"/>
              </p:cNvSpPr>
              <p:nvPr/>
            </p:nvSpPr>
            <p:spPr bwMode="auto">
              <a:xfrm>
                <a:off x="1921" y="3240"/>
                <a:ext cx="302"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934" name="Rectangle 269"/>
              <p:cNvSpPr>
                <a:spLocks noChangeAspect="1" noChangeArrowheads="1"/>
              </p:cNvSpPr>
              <p:nvPr/>
            </p:nvSpPr>
            <p:spPr bwMode="auto">
              <a:xfrm>
                <a:off x="1855" y="3361"/>
                <a:ext cx="432"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5" name="Rectangle 270"/>
              <p:cNvSpPr>
                <a:spLocks noChangeAspect="1" noChangeArrowheads="1"/>
              </p:cNvSpPr>
              <p:nvPr/>
            </p:nvSpPr>
            <p:spPr bwMode="auto">
              <a:xfrm>
                <a:off x="1904" y="3409"/>
                <a:ext cx="345" cy="115"/>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936" name="Rectangle 271"/>
              <p:cNvSpPr>
                <a:spLocks noChangeAspect="1" noChangeArrowheads="1"/>
              </p:cNvSpPr>
              <p:nvPr/>
            </p:nvSpPr>
            <p:spPr bwMode="auto">
              <a:xfrm>
                <a:off x="1855" y="3530"/>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7" name="Rectangle 272"/>
              <p:cNvSpPr>
                <a:spLocks noChangeAspect="1" noChangeArrowheads="1"/>
              </p:cNvSpPr>
              <p:nvPr/>
            </p:nvSpPr>
            <p:spPr bwMode="auto">
              <a:xfrm>
                <a:off x="1872" y="3577"/>
                <a:ext cx="437" cy="11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479" name="Group 273"/>
              <p:cNvGrpSpPr>
                <a:grpSpLocks noChangeAspect="1"/>
              </p:cNvGrpSpPr>
              <p:nvPr/>
            </p:nvGrpSpPr>
            <p:grpSpPr bwMode="auto">
              <a:xfrm>
                <a:off x="1854" y="2343"/>
                <a:ext cx="431" cy="411"/>
                <a:chOff x="1854" y="2343"/>
                <a:chExt cx="431" cy="411"/>
              </a:xfrm>
            </p:grpSpPr>
            <p:grpSp>
              <p:nvGrpSpPr>
                <p:cNvPr id="34484" name="Group 274"/>
                <p:cNvGrpSpPr>
                  <a:grpSpLocks noChangeAspect="1"/>
                </p:cNvGrpSpPr>
                <p:nvPr/>
              </p:nvGrpSpPr>
              <p:grpSpPr bwMode="auto">
                <a:xfrm>
                  <a:off x="1854" y="2343"/>
                  <a:ext cx="431" cy="411"/>
                  <a:chOff x="1854" y="2343"/>
                  <a:chExt cx="431" cy="411"/>
                </a:xfrm>
              </p:grpSpPr>
              <p:sp>
                <p:nvSpPr>
                  <p:cNvPr id="52948" name="Rectangle 275"/>
                  <p:cNvSpPr>
                    <a:spLocks noChangeAspect="1" noChangeArrowheads="1"/>
                  </p:cNvSpPr>
                  <p:nvPr/>
                </p:nvSpPr>
                <p:spPr bwMode="auto">
                  <a:xfrm>
                    <a:off x="1854" y="2343"/>
                    <a:ext cx="45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49" name="Rectangle 276"/>
                  <p:cNvSpPr>
                    <a:spLocks noChangeAspect="1" noChangeArrowheads="1"/>
                  </p:cNvSpPr>
                  <p:nvPr/>
                </p:nvSpPr>
                <p:spPr bwMode="auto">
                  <a:xfrm>
                    <a:off x="1854" y="2343"/>
                    <a:ext cx="45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50" name="Rectangle 277"/>
                  <p:cNvSpPr>
                    <a:spLocks noChangeAspect="1" noChangeArrowheads="1"/>
                  </p:cNvSpPr>
                  <p:nvPr/>
                </p:nvSpPr>
                <p:spPr bwMode="auto">
                  <a:xfrm>
                    <a:off x="1877" y="2375"/>
                    <a:ext cx="388"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485" name="Group 278"/>
                <p:cNvGrpSpPr>
                  <a:grpSpLocks noChangeAspect="1"/>
                </p:cNvGrpSpPr>
                <p:nvPr/>
              </p:nvGrpSpPr>
              <p:grpSpPr bwMode="auto">
                <a:xfrm>
                  <a:off x="1888" y="2575"/>
                  <a:ext cx="132" cy="117"/>
                  <a:chOff x="1888" y="2575"/>
                  <a:chExt cx="132" cy="117"/>
                </a:xfrm>
              </p:grpSpPr>
              <p:sp>
                <p:nvSpPr>
                  <p:cNvPr id="52945" name="Oval 279"/>
                  <p:cNvSpPr>
                    <a:spLocks noChangeAspect="1" noChangeArrowheads="1"/>
                  </p:cNvSpPr>
                  <p:nvPr/>
                </p:nvSpPr>
                <p:spPr bwMode="auto">
                  <a:xfrm>
                    <a:off x="1905"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46" name="Rectangle 280"/>
                  <p:cNvSpPr>
                    <a:spLocks noChangeAspect="1" noChangeArrowheads="1"/>
                  </p:cNvSpPr>
                  <p:nvPr/>
                </p:nvSpPr>
                <p:spPr bwMode="auto">
                  <a:xfrm>
                    <a:off x="1868"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47" name="Oval 281"/>
                  <p:cNvSpPr>
                    <a:spLocks noChangeAspect="1" noChangeArrowheads="1"/>
                  </p:cNvSpPr>
                  <p:nvPr/>
                </p:nvSpPr>
                <p:spPr bwMode="auto">
                  <a:xfrm>
                    <a:off x="1921"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939" name="Rectangle 282"/>
              <p:cNvSpPr>
                <a:spLocks noChangeAspect="1" noChangeArrowheads="1"/>
              </p:cNvSpPr>
              <p:nvPr/>
            </p:nvSpPr>
            <p:spPr bwMode="auto">
              <a:xfrm>
                <a:off x="2058" y="2560"/>
                <a:ext cx="83" cy="167"/>
              </a:xfrm>
              <a:prstGeom prst="rect">
                <a:avLst/>
              </a:prstGeom>
              <a:noFill/>
              <a:ln w="9525">
                <a:noFill/>
                <a:miter lim="800000"/>
                <a:headEnd/>
                <a:tailEnd/>
              </a:ln>
            </p:spPr>
            <p:txBody>
              <a:bodyPr/>
              <a:lstStyle/>
              <a:p>
                <a:pPr>
                  <a:defRPr/>
                </a:pPr>
                <a:endParaRPr lang="en-US" sz="3200">
                  <a:latin typeface="+mn-lt"/>
                </a:endParaRPr>
              </a:p>
            </p:txBody>
          </p:sp>
          <p:sp>
            <p:nvSpPr>
              <p:cNvPr id="52940" name="Rectangle 283"/>
              <p:cNvSpPr>
                <a:spLocks noChangeAspect="1" noChangeArrowheads="1"/>
              </p:cNvSpPr>
              <p:nvPr/>
            </p:nvSpPr>
            <p:spPr bwMode="auto">
              <a:xfrm>
                <a:off x="2058" y="2566"/>
                <a:ext cx="45"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941" name="Rectangle 284"/>
              <p:cNvSpPr>
                <a:spLocks noChangeAspect="1" noChangeArrowheads="1"/>
              </p:cNvSpPr>
              <p:nvPr/>
            </p:nvSpPr>
            <p:spPr bwMode="auto">
              <a:xfrm>
                <a:off x="1853" y="3698"/>
                <a:ext cx="434"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42" name="Rectangle 285"/>
              <p:cNvSpPr>
                <a:spLocks noChangeAspect="1" noChangeArrowheads="1"/>
              </p:cNvSpPr>
              <p:nvPr/>
            </p:nvSpPr>
            <p:spPr bwMode="auto">
              <a:xfrm>
                <a:off x="1871" y="3746"/>
                <a:ext cx="121"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3939" name="Group 286"/>
            <p:cNvGrpSpPr>
              <a:grpSpLocks noChangeAspect="1"/>
            </p:cNvGrpSpPr>
            <p:nvPr/>
          </p:nvGrpSpPr>
          <p:grpSpPr bwMode="auto">
            <a:xfrm>
              <a:off x="4257261" y="3265441"/>
              <a:ext cx="707335" cy="2041429"/>
              <a:chOff x="2696" y="2343"/>
              <a:chExt cx="456" cy="1522"/>
            </a:xfrm>
          </p:grpSpPr>
          <p:sp>
            <p:nvSpPr>
              <p:cNvPr id="52905" name="Rectangle 287"/>
              <p:cNvSpPr>
                <a:spLocks noChangeAspect="1" noChangeArrowheads="1"/>
              </p:cNvSpPr>
              <p:nvPr/>
            </p:nvSpPr>
            <p:spPr bwMode="auto">
              <a:xfrm>
                <a:off x="2697" y="2857"/>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6" name="Rectangle 288"/>
              <p:cNvSpPr>
                <a:spLocks noChangeAspect="1" noChangeArrowheads="1"/>
              </p:cNvSpPr>
              <p:nvPr/>
            </p:nvSpPr>
            <p:spPr bwMode="auto">
              <a:xfrm>
                <a:off x="2771" y="2903"/>
                <a:ext cx="292" cy="115"/>
              </a:xfrm>
              <a:prstGeom prst="rect">
                <a:avLst/>
              </a:prstGeom>
              <a:noFill/>
              <a:ln w="9525">
                <a:noFill/>
                <a:miter lim="800000"/>
                <a:headEnd/>
                <a:tailEnd/>
              </a:ln>
            </p:spPr>
            <p:txBody>
              <a:bodyPr wrap="none" lIns="0" tIns="0" rIns="0" bIns="0">
                <a:spAutoFit/>
              </a:bodyPr>
              <a:lstStyle/>
              <a:p>
                <a:pPr>
                  <a:defRPr/>
                </a:pPr>
                <a:r>
                  <a:rPr lang="de-DE" sz="1000">
                    <a:latin typeface="+mn-lt"/>
                  </a:rPr>
                  <a:t>Z/T: 46 S</a:t>
                </a:r>
                <a:endParaRPr lang="de-DE" sz="1000" b="1">
                  <a:latin typeface="+mn-lt"/>
                </a:endParaRPr>
              </a:p>
            </p:txBody>
          </p:sp>
          <p:sp>
            <p:nvSpPr>
              <p:cNvPr id="52907" name="Rectangle 289"/>
              <p:cNvSpPr>
                <a:spLocks noChangeAspect="1" noChangeArrowheads="1"/>
              </p:cNvSpPr>
              <p:nvPr/>
            </p:nvSpPr>
            <p:spPr bwMode="auto">
              <a:xfrm>
                <a:off x="2697" y="3025"/>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8" name="Rectangle 290"/>
              <p:cNvSpPr>
                <a:spLocks noChangeAspect="1" noChangeArrowheads="1"/>
              </p:cNvSpPr>
              <p:nvPr/>
            </p:nvSpPr>
            <p:spPr bwMode="auto">
              <a:xfrm>
                <a:off x="2726" y="3072"/>
                <a:ext cx="405" cy="115"/>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909" name="Rectangle 291"/>
              <p:cNvSpPr>
                <a:spLocks noChangeAspect="1" noChangeArrowheads="1"/>
              </p:cNvSpPr>
              <p:nvPr/>
            </p:nvSpPr>
            <p:spPr bwMode="auto">
              <a:xfrm>
                <a:off x="2697" y="3193"/>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0" name="Rectangle 292"/>
              <p:cNvSpPr>
                <a:spLocks noChangeAspect="1" noChangeArrowheads="1"/>
              </p:cNvSpPr>
              <p:nvPr/>
            </p:nvSpPr>
            <p:spPr bwMode="auto">
              <a:xfrm>
                <a:off x="2800" y="3240"/>
                <a:ext cx="249" cy="115"/>
              </a:xfrm>
              <a:prstGeom prst="rect">
                <a:avLst/>
              </a:prstGeom>
              <a:noFill/>
              <a:ln w="9525">
                <a:noFill/>
                <a:miter lim="800000"/>
                <a:headEnd/>
                <a:tailEnd/>
              </a:ln>
            </p:spPr>
            <p:txBody>
              <a:bodyPr wrap="none" lIns="0" tIns="0" rIns="0" bIns="0">
                <a:spAutoFit/>
              </a:bodyPr>
              <a:lstStyle/>
              <a:p>
                <a:pPr>
                  <a:defRPr/>
                </a:pPr>
                <a:r>
                  <a:rPr lang="de-DE" sz="1000">
                    <a:latin typeface="+mn-lt"/>
                  </a:rPr>
                  <a:t>V: 80 %</a:t>
                </a:r>
                <a:endParaRPr lang="de-DE" sz="1000" b="1">
                  <a:latin typeface="+mn-lt"/>
                </a:endParaRPr>
              </a:p>
            </p:txBody>
          </p:sp>
          <p:sp>
            <p:nvSpPr>
              <p:cNvPr id="52911" name="Rectangle 293"/>
              <p:cNvSpPr>
                <a:spLocks noChangeAspect="1" noChangeArrowheads="1"/>
              </p:cNvSpPr>
              <p:nvPr/>
            </p:nvSpPr>
            <p:spPr bwMode="auto">
              <a:xfrm>
                <a:off x="2697" y="3361"/>
                <a:ext cx="430"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2" name="Rectangle 294"/>
              <p:cNvSpPr>
                <a:spLocks noChangeAspect="1" noChangeArrowheads="1"/>
              </p:cNvSpPr>
              <p:nvPr/>
            </p:nvSpPr>
            <p:spPr bwMode="auto">
              <a:xfrm>
                <a:off x="2748" y="3409"/>
                <a:ext cx="341" cy="115"/>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913" name="Rectangle 295"/>
              <p:cNvSpPr>
                <a:spLocks noChangeAspect="1" noChangeArrowheads="1"/>
              </p:cNvSpPr>
              <p:nvPr/>
            </p:nvSpPr>
            <p:spPr bwMode="auto">
              <a:xfrm>
                <a:off x="2697" y="3530"/>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4" name="Rectangle 296"/>
              <p:cNvSpPr>
                <a:spLocks noChangeAspect="1" noChangeArrowheads="1"/>
              </p:cNvSpPr>
              <p:nvPr/>
            </p:nvSpPr>
            <p:spPr bwMode="auto">
              <a:xfrm>
                <a:off x="2717" y="3577"/>
                <a:ext cx="435" cy="11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456" name="Group 297"/>
              <p:cNvGrpSpPr>
                <a:grpSpLocks noChangeAspect="1"/>
              </p:cNvGrpSpPr>
              <p:nvPr/>
            </p:nvGrpSpPr>
            <p:grpSpPr bwMode="auto">
              <a:xfrm>
                <a:off x="2696" y="2343"/>
                <a:ext cx="431" cy="411"/>
                <a:chOff x="2696" y="2343"/>
                <a:chExt cx="431" cy="411"/>
              </a:xfrm>
            </p:grpSpPr>
            <p:grpSp>
              <p:nvGrpSpPr>
                <p:cNvPr id="34461" name="Group 298"/>
                <p:cNvGrpSpPr>
                  <a:grpSpLocks noChangeAspect="1"/>
                </p:cNvGrpSpPr>
                <p:nvPr/>
              </p:nvGrpSpPr>
              <p:grpSpPr bwMode="auto">
                <a:xfrm>
                  <a:off x="2696" y="2343"/>
                  <a:ext cx="431" cy="411"/>
                  <a:chOff x="2696" y="2343"/>
                  <a:chExt cx="431" cy="411"/>
                </a:xfrm>
              </p:grpSpPr>
              <p:sp>
                <p:nvSpPr>
                  <p:cNvPr id="52925" name="Rectangle 299"/>
                  <p:cNvSpPr>
                    <a:spLocks noChangeAspect="1" noChangeArrowheads="1"/>
                  </p:cNvSpPr>
                  <p:nvPr/>
                </p:nvSpPr>
                <p:spPr bwMode="auto">
                  <a:xfrm>
                    <a:off x="2696"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6" name="Rectangle 300"/>
                  <p:cNvSpPr>
                    <a:spLocks noChangeAspect="1" noChangeArrowheads="1"/>
                  </p:cNvSpPr>
                  <p:nvPr/>
                </p:nvSpPr>
                <p:spPr bwMode="auto">
                  <a:xfrm>
                    <a:off x="2696" y="2343"/>
                    <a:ext cx="43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7" name="Rectangle 301"/>
                  <p:cNvSpPr>
                    <a:spLocks noChangeAspect="1" noChangeArrowheads="1"/>
                  </p:cNvSpPr>
                  <p:nvPr/>
                </p:nvSpPr>
                <p:spPr bwMode="auto">
                  <a:xfrm>
                    <a:off x="2735"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462" name="Group 302"/>
                <p:cNvGrpSpPr>
                  <a:grpSpLocks noChangeAspect="1"/>
                </p:cNvGrpSpPr>
                <p:nvPr/>
              </p:nvGrpSpPr>
              <p:grpSpPr bwMode="auto">
                <a:xfrm>
                  <a:off x="2731" y="2575"/>
                  <a:ext cx="132" cy="117"/>
                  <a:chOff x="2731" y="2575"/>
                  <a:chExt cx="132" cy="117"/>
                </a:xfrm>
              </p:grpSpPr>
              <p:sp>
                <p:nvSpPr>
                  <p:cNvPr id="52922" name="Oval 303"/>
                  <p:cNvSpPr>
                    <a:spLocks noChangeAspect="1" noChangeArrowheads="1"/>
                  </p:cNvSpPr>
                  <p:nvPr/>
                </p:nvSpPr>
                <p:spPr bwMode="auto">
                  <a:xfrm>
                    <a:off x="2748" y="2594"/>
                    <a:ext cx="93"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23" name="Rectangle 304"/>
                  <p:cNvSpPr>
                    <a:spLocks noChangeAspect="1" noChangeArrowheads="1"/>
                  </p:cNvSpPr>
                  <p:nvPr/>
                </p:nvSpPr>
                <p:spPr bwMode="auto">
                  <a:xfrm>
                    <a:off x="2731"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24" name="Oval 305"/>
                  <p:cNvSpPr>
                    <a:spLocks noChangeAspect="1" noChangeArrowheads="1"/>
                  </p:cNvSpPr>
                  <p:nvPr/>
                </p:nvSpPr>
                <p:spPr bwMode="auto">
                  <a:xfrm>
                    <a:off x="2767" y="2611"/>
                    <a:ext cx="59"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916" name="Rectangle 306"/>
              <p:cNvSpPr>
                <a:spLocks noChangeAspect="1" noChangeArrowheads="1"/>
              </p:cNvSpPr>
              <p:nvPr/>
            </p:nvSpPr>
            <p:spPr bwMode="auto">
              <a:xfrm>
                <a:off x="2906" y="2560"/>
                <a:ext cx="77" cy="167"/>
              </a:xfrm>
              <a:prstGeom prst="rect">
                <a:avLst/>
              </a:prstGeom>
              <a:noFill/>
              <a:ln w="9525">
                <a:noFill/>
                <a:miter lim="800000"/>
                <a:headEnd/>
                <a:tailEnd/>
              </a:ln>
            </p:spPr>
            <p:txBody>
              <a:bodyPr/>
              <a:lstStyle/>
              <a:p>
                <a:pPr>
                  <a:defRPr/>
                </a:pPr>
                <a:endParaRPr lang="en-US" sz="3200">
                  <a:latin typeface="+mn-lt"/>
                </a:endParaRPr>
              </a:p>
            </p:txBody>
          </p:sp>
          <p:sp>
            <p:nvSpPr>
              <p:cNvPr id="52917" name="Rectangle 307"/>
              <p:cNvSpPr>
                <a:spLocks noChangeAspect="1" noChangeArrowheads="1"/>
              </p:cNvSpPr>
              <p:nvPr/>
            </p:nvSpPr>
            <p:spPr bwMode="auto">
              <a:xfrm>
                <a:off x="2910"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918" name="Rectangle 308"/>
              <p:cNvSpPr>
                <a:spLocks noChangeAspect="1" noChangeArrowheads="1"/>
              </p:cNvSpPr>
              <p:nvPr/>
            </p:nvSpPr>
            <p:spPr bwMode="auto">
              <a:xfrm>
                <a:off x="2696" y="3698"/>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9" name="Rectangle 309"/>
              <p:cNvSpPr>
                <a:spLocks noChangeAspect="1" noChangeArrowheads="1"/>
              </p:cNvSpPr>
              <p:nvPr/>
            </p:nvSpPr>
            <p:spPr bwMode="auto">
              <a:xfrm>
                <a:off x="2717" y="3746"/>
                <a:ext cx="125"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3940" name="Group 310"/>
            <p:cNvGrpSpPr>
              <a:grpSpLocks noChangeAspect="1"/>
            </p:cNvGrpSpPr>
            <p:nvPr/>
          </p:nvGrpSpPr>
          <p:grpSpPr bwMode="auto">
            <a:xfrm>
              <a:off x="5549348" y="3265441"/>
              <a:ext cx="699052" cy="2041429"/>
              <a:chOff x="3521" y="2343"/>
              <a:chExt cx="450" cy="1522"/>
            </a:xfrm>
          </p:grpSpPr>
          <p:sp>
            <p:nvSpPr>
              <p:cNvPr id="52882" name="Rectangle 311"/>
              <p:cNvSpPr>
                <a:spLocks noChangeAspect="1" noChangeArrowheads="1"/>
              </p:cNvSpPr>
              <p:nvPr/>
            </p:nvSpPr>
            <p:spPr bwMode="auto">
              <a:xfrm>
                <a:off x="3522" y="2857"/>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3" name="Rectangle 312"/>
              <p:cNvSpPr>
                <a:spLocks noChangeAspect="1" noChangeArrowheads="1"/>
              </p:cNvSpPr>
              <p:nvPr/>
            </p:nvSpPr>
            <p:spPr bwMode="auto">
              <a:xfrm>
                <a:off x="3591" y="2903"/>
                <a:ext cx="292" cy="115"/>
              </a:xfrm>
              <a:prstGeom prst="rect">
                <a:avLst/>
              </a:prstGeom>
              <a:noFill/>
              <a:ln w="9525">
                <a:noFill/>
                <a:miter lim="800000"/>
                <a:headEnd/>
                <a:tailEnd/>
              </a:ln>
            </p:spPr>
            <p:txBody>
              <a:bodyPr wrap="none" lIns="0" tIns="0" rIns="0" bIns="0">
                <a:spAutoFit/>
              </a:bodyPr>
              <a:lstStyle/>
              <a:p>
                <a:pPr>
                  <a:defRPr/>
                </a:pPr>
                <a:r>
                  <a:rPr lang="de-DE" sz="1000">
                    <a:latin typeface="+mn-lt"/>
                  </a:rPr>
                  <a:t>Z/T: 62 S</a:t>
                </a:r>
                <a:endParaRPr lang="de-DE" sz="1000" b="1">
                  <a:latin typeface="+mn-lt"/>
                </a:endParaRPr>
              </a:p>
            </p:txBody>
          </p:sp>
          <p:sp>
            <p:nvSpPr>
              <p:cNvPr id="52884" name="Rectangle 313"/>
              <p:cNvSpPr>
                <a:spLocks noChangeAspect="1" noChangeArrowheads="1"/>
              </p:cNvSpPr>
              <p:nvPr/>
            </p:nvSpPr>
            <p:spPr bwMode="auto">
              <a:xfrm>
                <a:off x="3522" y="3025"/>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5" name="Rectangle 314"/>
              <p:cNvSpPr>
                <a:spLocks noChangeAspect="1" noChangeArrowheads="1"/>
              </p:cNvSpPr>
              <p:nvPr/>
            </p:nvSpPr>
            <p:spPr bwMode="auto">
              <a:xfrm>
                <a:off x="3564" y="3072"/>
                <a:ext cx="371" cy="115"/>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886" name="Rectangle 315"/>
              <p:cNvSpPr>
                <a:spLocks noChangeAspect="1" noChangeArrowheads="1"/>
              </p:cNvSpPr>
              <p:nvPr/>
            </p:nvSpPr>
            <p:spPr bwMode="auto">
              <a:xfrm>
                <a:off x="3522" y="3193"/>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7" name="Rectangle 316"/>
              <p:cNvSpPr>
                <a:spLocks noChangeAspect="1" noChangeArrowheads="1"/>
              </p:cNvSpPr>
              <p:nvPr/>
            </p:nvSpPr>
            <p:spPr bwMode="auto">
              <a:xfrm>
                <a:off x="3593" y="3240"/>
                <a:ext cx="291"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888" name="Rectangle 317"/>
              <p:cNvSpPr>
                <a:spLocks noChangeAspect="1" noChangeArrowheads="1"/>
              </p:cNvSpPr>
              <p:nvPr/>
            </p:nvSpPr>
            <p:spPr bwMode="auto">
              <a:xfrm>
                <a:off x="3522" y="3361"/>
                <a:ext cx="426"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9" name="Rectangle 318"/>
              <p:cNvSpPr>
                <a:spLocks noChangeAspect="1" noChangeArrowheads="1"/>
              </p:cNvSpPr>
              <p:nvPr/>
            </p:nvSpPr>
            <p:spPr bwMode="auto">
              <a:xfrm>
                <a:off x="3566" y="3409"/>
                <a:ext cx="337" cy="115"/>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890" name="Rectangle 319"/>
              <p:cNvSpPr>
                <a:spLocks noChangeAspect="1" noChangeArrowheads="1"/>
              </p:cNvSpPr>
              <p:nvPr/>
            </p:nvSpPr>
            <p:spPr bwMode="auto">
              <a:xfrm>
                <a:off x="3522" y="3530"/>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91" name="Rectangle 320"/>
              <p:cNvSpPr>
                <a:spLocks noChangeAspect="1" noChangeArrowheads="1"/>
              </p:cNvSpPr>
              <p:nvPr/>
            </p:nvSpPr>
            <p:spPr bwMode="auto">
              <a:xfrm>
                <a:off x="3544" y="3577"/>
                <a:ext cx="427" cy="11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433" name="Group 321"/>
              <p:cNvGrpSpPr>
                <a:grpSpLocks noChangeAspect="1"/>
              </p:cNvGrpSpPr>
              <p:nvPr/>
            </p:nvGrpSpPr>
            <p:grpSpPr bwMode="auto">
              <a:xfrm>
                <a:off x="3521" y="2343"/>
                <a:ext cx="431" cy="411"/>
                <a:chOff x="3521" y="2343"/>
                <a:chExt cx="431" cy="411"/>
              </a:xfrm>
            </p:grpSpPr>
            <p:grpSp>
              <p:nvGrpSpPr>
                <p:cNvPr id="34438" name="Group 322"/>
                <p:cNvGrpSpPr>
                  <a:grpSpLocks noChangeAspect="1"/>
                </p:cNvGrpSpPr>
                <p:nvPr/>
              </p:nvGrpSpPr>
              <p:grpSpPr bwMode="auto">
                <a:xfrm>
                  <a:off x="3521" y="2343"/>
                  <a:ext cx="431" cy="411"/>
                  <a:chOff x="3521" y="2343"/>
                  <a:chExt cx="431" cy="411"/>
                </a:xfrm>
              </p:grpSpPr>
              <p:sp>
                <p:nvSpPr>
                  <p:cNvPr id="52902" name="Rectangle 323"/>
                  <p:cNvSpPr>
                    <a:spLocks noChangeAspect="1" noChangeArrowheads="1"/>
                  </p:cNvSpPr>
                  <p:nvPr/>
                </p:nvSpPr>
                <p:spPr bwMode="auto">
                  <a:xfrm>
                    <a:off x="3521"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3" name="Rectangle 324"/>
                  <p:cNvSpPr>
                    <a:spLocks noChangeAspect="1" noChangeArrowheads="1"/>
                  </p:cNvSpPr>
                  <p:nvPr/>
                </p:nvSpPr>
                <p:spPr bwMode="auto">
                  <a:xfrm>
                    <a:off x="3521" y="2343"/>
                    <a:ext cx="41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4" name="Rectangle 325"/>
                  <p:cNvSpPr>
                    <a:spLocks noChangeAspect="1" noChangeArrowheads="1"/>
                  </p:cNvSpPr>
                  <p:nvPr/>
                </p:nvSpPr>
                <p:spPr bwMode="auto">
                  <a:xfrm>
                    <a:off x="3586" y="2375"/>
                    <a:ext cx="344"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4439" name="Group 326"/>
                <p:cNvGrpSpPr>
                  <a:grpSpLocks noChangeAspect="1"/>
                </p:cNvGrpSpPr>
                <p:nvPr/>
              </p:nvGrpSpPr>
              <p:grpSpPr bwMode="auto">
                <a:xfrm>
                  <a:off x="3555" y="2575"/>
                  <a:ext cx="132" cy="117"/>
                  <a:chOff x="3555" y="2575"/>
                  <a:chExt cx="132" cy="117"/>
                </a:xfrm>
              </p:grpSpPr>
              <p:sp>
                <p:nvSpPr>
                  <p:cNvPr id="52899" name="Oval 327"/>
                  <p:cNvSpPr>
                    <a:spLocks noChangeAspect="1" noChangeArrowheads="1"/>
                  </p:cNvSpPr>
                  <p:nvPr/>
                </p:nvSpPr>
                <p:spPr bwMode="auto">
                  <a:xfrm>
                    <a:off x="3572" y="2594"/>
                    <a:ext cx="93"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00" name="Rectangle 328"/>
                  <p:cNvSpPr>
                    <a:spLocks noChangeAspect="1" noChangeArrowheads="1"/>
                  </p:cNvSpPr>
                  <p:nvPr/>
                </p:nvSpPr>
                <p:spPr bwMode="auto">
                  <a:xfrm>
                    <a:off x="3555"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01" name="Oval 329"/>
                  <p:cNvSpPr>
                    <a:spLocks noChangeAspect="1" noChangeArrowheads="1"/>
                  </p:cNvSpPr>
                  <p:nvPr/>
                </p:nvSpPr>
                <p:spPr bwMode="auto">
                  <a:xfrm>
                    <a:off x="3591" y="2611"/>
                    <a:ext cx="60"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893" name="Rectangle 330"/>
              <p:cNvSpPr>
                <a:spLocks noChangeAspect="1" noChangeArrowheads="1"/>
              </p:cNvSpPr>
              <p:nvPr/>
            </p:nvSpPr>
            <p:spPr bwMode="auto">
              <a:xfrm>
                <a:off x="3730" y="2560"/>
                <a:ext cx="84" cy="167"/>
              </a:xfrm>
              <a:prstGeom prst="rect">
                <a:avLst/>
              </a:prstGeom>
              <a:noFill/>
              <a:ln w="9525">
                <a:noFill/>
                <a:miter lim="800000"/>
                <a:headEnd/>
                <a:tailEnd/>
              </a:ln>
            </p:spPr>
            <p:txBody>
              <a:bodyPr/>
              <a:lstStyle/>
              <a:p>
                <a:pPr>
                  <a:defRPr/>
                </a:pPr>
                <a:endParaRPr lang="en-US" sz="3200">
                  <a:latin typeface="+mn-lt"/>
                </a:endParaRPr>
              </a:p>
            </p:txBody>
          </p:sp>
          <p:sp>
            <p:nvSpPr>
              <p:cNvPr id="52894" name="Rectangle 331"/>
              <p:cNvSpPr>
                <a:spLocks noChangeAspect="1" noChangeArrowheads="1"/>
              </p:cNvSpPr>
              <p:nvPr/>
            </p:nvSpPr>
            <p:spPr bwMode="auto">
              <a:xfrm>
                <a:off x="3729"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895" name="Rectangle 332"/>
              <p:cNvSpPr>
                <a:spLocks noChangeAspect="1" noChangeArrowheads="1"/>
              </p:cNvSpPr>
              <p:nvPr/>
            </p:nvSpPr>
            <p:spPr bwMode="auto">
              <a:xfrm>
                <a:off x="3523" y="3698"/>
                <a:ext cx="42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96" name="Rectangle 333"/>
              <p:cNvSpPr>
                <a:spLocks noChangeAspect="1" noChangeArrowheads="1"/>
              </p:cNvSpPr>
              <p:nvPr/>
            </p:nvSpPr>
            <p:spPr bwMode="auto">
              <a:xfrm>
                <a:off x="3544" y="3746"/>
                <a:ext cx="135"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3941" name="Group 334"/>
            <p:cNvGrpSpPr>
              <a:grpSpLocks noChangeAspect="1"/>
            </p:cNvGrpSpPr>
            <p:nvPr/>
          </p:nvGrpSpPr>
          <p:grpSpPr bwMode="auto">
            <a:xfrm>
              <a:off x="6834809" y="3265441"/>
              <a:ext cx="710648" cy="2041429"/>
              <a:chOff x="4357" y="2343"/>
              <a:chExt cx="458" cy="1522"/>
            </a:xfrm>
          </p:grpSpPr>
          <p:sp>
            <p:nvSpPr>
              <p:cNvPr id="52859" name="Rectangle 335"/>
              <p:cNvSpPr>
                <a:spLocks noChangeAspect="1" noChangeArrowheads="1"/>
              </p:cNvSpPr>
              <p:nvPr/>
            </p:nvSpPr>
            <p:spPr bwMode="auto">
              <a:xfrm>
                <a:off x="4358" y="2857"/>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0" name="Rectangle 336"/>
              <p:cNvSpPr>
                <a:spLocks noChangeAspect="1" noChangeArrowheads="1"/>
              </p:cNvSpPr>
              <p:nvPr/>
            </p:nvSpPr>
            <p:spPr bwMode="auto">
              <a:xfrm>
                <a:off x="4425" y="2903"/>
                <a:ext cx="302" cy="115"/>
              </a:xfrm>
              <a:prstGeom prst="rect">
                <a:avLst/>
              </a:prstGeom>
              <a:noFill/>
              <a:ln w="9525">
                <a:noFill/>
                <a:miter lim="800000"/>
                <a:headEnd/>
                <a:tailEnd/>
              </a:ln>
            </p:spPr>
            <p:txBody>
              <a:bodyPr wrap="none" lIns="0" tIns="0" rIns="0" bIns="0">
                <a:spAutoFit/>
              </a:bodyPr>
              <a:lstStyle/>
              <a:p>
                <a:pPr>
                  <a:defRPr/>
                </a:pPr>
                <a:r>
                  <a:rPr lang="de-DE" sz="1000">
                    <a:latin typeface="+mn-lt"/>
                  </a:rPr>
                  <a:t>Z/T: 40 S</a:t>
                </a:r>
                <a:endParaRPr lang="de-DE" sz="1000" b="1">
                  <a:latin typeface="+mn-lt"/>
                </a:endParaRPr>
              </a:p>
            </p:txBody>
          </p:sp>
          <p:sp>
            <p:nvSpPr>
              <p:cNvPr id="52861" name="Rectangle 337"/>
              <p:cNvSpPr>
                <a:spLocks noChangeAspect="1" noChangeArrowheads="1"/>
              </p:cNvSpPr>
              <p:nvPr/>
            </p:nvSpPr>
            <p:spPr bwMode="auto">
              <a:xfrm>
                <a:off x="4358" y="3025"/>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2" name="Rectangle 338"/>
              <p:cNvSpPr>
                <a:spLocks noChangeAspect="1" noChangeArrowheads="1"/>
              </p:cNvSpPr>
              <p:nvPr/>
            </p:nvSpPr>
            <p:spPr bwMode="auto">
              <a:xfrm>
                <a:off x="4409" y="3072"/>
                <a:ext cx="371" cy="115"/>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863" name="Rectangle 339"/>
              <p:cNvSpPr>
                <a:spLocks noChangeAspect="1" noChangeArrowheads="1"/>
              </p:cNvSpPr>
              <p:nvPr/>
            </p:nvSpPr>
            <p:spPr bwMode="auto">
              <a:xfrm>
                <a:off x="4358" y="3193"/>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4" name="Rectangle 340"/>
              <p:cNvSpPr>
                <a:spLocks noChangeAspect="1" noChangeArrowheads="1"/>
              </p:cNvSpPr>
              <p:nvPr/>
            </p:nvSpPr>
            <p:spPr bwMode="auto">
              <a:xfrm>
                <a:off x="4425" y="3240"/>
                <a:ext cx="303"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865" name="Rectangle 341"/>
              <p:cNvSpPr>
                <a:spLocks noChangeAspect="1" noChangeArrowheads="1"/>
              </p:cNvSpPr>
              <p:nvPr/>
            </p:nvSpPr>
            <p:spPr bwMode="auto">
              <a:xfrm>
                <a:off x="4358" y="3361"/>
                <a:ext cx="435"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6" name="Rectangle 342"/>
              <p:cNvSpPr>
                <a:spLocks noChangeAspect="1" noChangeArrowheads="1"/>
              </p:cNvSpPr>
              <p:nvPr/>
            </p:nvSpPr>
            <p:spPr bwMode="auto">
              <a:xfrm>
                <a:off x="4411" y="3409"/>
                <a:ext cx="345" cy="115"/>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867" name="Rectangle 343"/>
              <p:cNvSpPr>
                <a:spLocks noChangeAspect="1" noChangeArrowheads="1"/>
              </p:cNvSpPr>
              <p:nvPr/>
            </p:nvSpPr>
            <p:spPr bwMode="auto">
              <a:xfrm>
                <a:off x="4358" y="3530"/>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8" name="Rectangle 344"/>
              <p:cNvSpPr>
                <a:spLocks noChangeAspect="1" noChangeArrowheads="1"/>
              </p:cNvSpPr>
              <p:nvPr/>
            </p:nvSpPr>
            <p:spPr bwMode="auto">
              <a:xfrm>
                <a:off x="4378" y="3577"/>
                <a:ext cx="437" cy="11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410" name="Group 345"/>
              <p:cNvGrpSpPr>
                <a:grpSpLocks noChangeAspect="1"/>
              </p:cNvGrpSpPr>
              <p:nvPr/>
            </p:nvGrpSpPr>
            <p:grpSpPr bwMode="auto">
              <a:xfrm>
                <a:off x="4357" y="2343"/>
                <a:ext cx="431" cy="411"/>
                <a:chOff x="4357" y="2343"/>
                <a:chExt cx="431" cy="411"/>
              </a:xfrm>
            </p:grpSpPr>
            <p:grpSp>
              <p:nvGrpSpPr>
                <p:cNvPr id="34415" name="Group 346"/>
                <p:cNvGrpSpPr>
                  <a:grpSpLocks noChangeAspect="1"/>
                </p:cNvGrpSpPr>
                <p:nvPr/>
              </p:nvGrpSpPr>
              <p:grpSpPr bwMode="auto">
                <a:xfrm>
                  <a:off x="4357" y="2343"/>
                  <a:ext cx="431" cy="411"/>
                  <a:chOff x="4357" y="2343"/>
                  <a:chExt cx="431" cy="411"/>
                </a:xfrm>
              </p:grpSpPr>
              <p:sp>
                <p:nvSpPr>
                  <p:cNvPr id="52879" name="Rectangle 347"/>
                  <p:cNvSpPr>
                    <a:spLocks noChangeAspect="1" noChangeArrowheads="1"/>
                  </p:cNvSpPr>
                  <p:nvPr/>
                </p:nvSpPr>
                <p:spPr bwMode="auto">
                  <a:xfrm>
                    <a:off x="4357" y="2343"/>
                    <a:ext cx="45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0" name="Rectangle 348"/>
                  <p:cNvSpPr>
                    <a:spLocks noChangeAspect="1" noChangeArrowheads="1"/>
                  </p:cNvSpPr>
                  <p:nvPr/>
                </p:nvSpPr>
                <p:spPr bwMode="auto">
                  <a:xfrm>
                    <a:off x="4357" y="2343"/>
                    <a:ext cx="45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1" name="Rectangle 349"/>
                  <p:cNvSpPr>
                    <a:spLocks noChangeAspect="1" noChangeArrowheads="1"/>
                  </p:cNvSpPr>
                  <p:nvPr/>
                </p:nvSpPr>
                <p:spPr bwMode="auto">
                  <a:xfrm>
                    <a:off x="4417"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4416" name="Group 350"/>
                <p:cNvGrpSpPr>
                  <a:grpSpLocks noChangeAspect="1"/>
                </p:cNvGrpSpPr>
                <p:nvPr/>
              </p:nvGrpSpPr>
              <p:grpSpPr bwMode="auto">
                <a:xfrm>
                  <a:off x="4391" y="2575"/>
                  <a:ext cx="132" cy="117"/>
                  <a:chOff x="4391" y="2575"/>
                  <a:chExt cx="132" cy="117"/>
                </a:xfrm>
              </p:grpSpPr>
              <p:sp>
                <p:nvSpPr>
                  <p:cNvPr id="52876" name="Oval 351"/>
                  <p:cNvSpPr>
                    <a:spLocks noChangeAspect="1" noChangeArrowheads="1"/>
                  </p:cNvSpPr>
                  <p:nvPr/>
                </p:nvSpPr>
                <p:spPr bwMode="auto">
                  <a:xfrm>
                    <a:off x="4408"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77" name="Rectangle 352"/>
                  <p:cNvSpPr>
                    <a:spLocks noChangeAspect="1" noChangeArrowheads="1"/>
                  </p:cNvSpPr>
                  <p:nvPr/>
                </p:nvSpPr>
                <p:spPr bwMode="auto">
                  <a:xfrm>
                    <a:off x="437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78" name="Oval 353"/>
                  <p:cNvSpPr>
                    <a:spLocks noChangeAspect="1" noChangeArrowheads="1"/>
                  </p:cNvSpPr>
                  <p:nvPr/>
                </p:nvSpPr>
                <p:spPr bwMode="auto">
                  <a:xfrm>
                    <a:off x="4424"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870" name="Rectangle 354"/>
              <p:cNvSpPr>
                <a:spLocks noChangeAspect="1" noChangeArrowheads="1"/>
              </p:cNvSpPr>
              <p:nvPr/>
            </p:nvSpPr>
            <p:spPr bwMode="auto">
              <a:xfrm>
                <a:off x="4563" y="2560"/>
                <a:ext cx="81" cy="167"/>
              </a:xfrm>
              <a:prstGeom prst="rect">
                <a:avLst/>
              </a:prstGeom>
              <a:noFill/>
              <a:ln w="9525">
                <a:noFill/>
                <a:miter lim="800000"/>
                <a:headEnd/>
                <a:tailEnd/>
              </a:ln>
            </p:spPr>
            <p:txBody>
              <a:bodyPr/>
              <a:lstStyle/>
              <a:p>
                <a:pPr>
                  <a:defRPr/>
                </a:pPr>
                <a:endParaRPr lang="en-US" sz="3200">
                  <a:latin typeface="+mn-lt"/>
                </a:endParaRPr>
              </a:p>
            </p:txBody>
          </p:sp>
          <p:sp>
            <p:nvSpPr>
              <p:cNvPr id="52871" name="Rectangle 355"/>
              <p:cNvSpPr>
                <a:spLocks noChangeAspect="1" noChangeArrowheads="1"/>
              </p:cNvSpPr>
              <p:nvPr/>
            </p:nvSpPr>
            <p:spPr bwMode="auto">
              <a:xfrm>
                <a:off x="4563" y="2566"/>
                <a:ext cx="45"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872" name="Rectangle 356"/>
              <p:cNvSpPr>
                <a:spLocks noChangeAspect="1" noChangeArrowheads="1"/>
              </p:cNvSpPr>
              <p:nvPr/>
            </p:nvSpPr>
            <p:spPr bwMode="auto">
              <a:xfrm>
                <a:off x="4358" y="3698"/>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73" name="Rectangle 357"/>
              <p:cNvSpPr>
                <a:spLocks noChangeAspect="1" noChangeArrowheads="1"/>
              </p:cNvSpPr>
              <p:nvPr/>
            </p:nvSpPr>
            <p:spPr bwMode="auto">
              <a:xfrm>
                <a:off x="4379" y="3746"/>
                <a:ext cx="121"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3942" name="Group 358"/>
            <p:cNvGrpSpPr>
              <a:grpSpLocks noChangeAspect="1"/>
            </p:cNvGrpSpPr>
            <p:nvPr/>
          </p:nvGrpSpPr>
          <p:grpSpPr bwMode="auto">
            <a:xfrm>
              <a:off x="548309" y="3251553"/>
              <a:ext cx="670891" cy="549319"/>
              <a:chOff x="304" y="2343"/>
              <a:chExt cx="432" cy="411"/>
            </a:xfrm>
          </p:grpSpPr>
          <p:grpSp>
            <p:nvGrpSpPr>
              <p:cNvPr id="34392" name="Group 359"/>
              <p:cNvGrpSpPr>
                <a:grpSpLocks noChangeAspect="1"/>
              </p:cNvGrpSpPr>
              <p:nvPr/>
            </p:nvGrpSpPr>
            <p:grpSpPr bwMode="auto">
              <a:xfrm>
                <a:off x="304" y="2343"/>
                <a:ext cx="432" cy="411"/>
                <a:chOff x="304" y="2343"/>
                <a:chExt cx="432" cy="411"/>
              </a:xfrm>
            </p:grpSpPr>
            <p:sp>
              <p:nvSpPr>
                <p:cNvPr id="52856" name="Rectangle 360"/>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7" name="Rectangle 361"/>
                <p:cNvSpPr>
                  <a:spLocks noChangeAspect="1" noChangeArrowheads="1"/>
                </p:cNvSpPr>
                <p:nvPr/>
              </p:nvSpPr>
              <p:spPr bwMode="auto">
                <a:xfrm>
                  <a:off x="304" y="2343"/>
                  <a:ext cx="432"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8" name="Rectangle 362"/>
                <p:cNvSpPr>
                  <a:spLocks noChangeAspect="1" noChangeArrowheads="1"/>
                </p:cNvSpPr>
                <p:nvPr/>
              </p:nvSpPr>
              <p:spPr bwMode="auto">
                <a:xfrm>
                  <a:off x="416" y="2377"/>
                  <a:ext cx="185" cy="114"/>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4393" name="Group 363"/>
              <p:cNvGrpSpPr>
                <a:grpSpLocks noChangeAspect="1"/>
              </p:cNvGrpSpPr>
              <p:nvPr/>
            </p:nvGrpSpPr>
            <p:grpSpPr bwMode="auto">
              <a:xfrm>
                <a:off x="378" y="2497"/>
                <a:ext cx="277" cy="234"/>
                <a:chOff x="378" y="2497"/>
                <a:chExt cx="277" cy="234"/>
              </a:xfrm>
            </p:grpSpPr>
            <p:sp>
              <p:nvSpPr>
                <p:cNvPr id="52854" name="Freeform 364"/>
                <p:cNvSpPr>
                  <a:spLocks noChangeAspect="1"/>
                </p:cNvSpPr>
                <p:nvPr/>
              </p:nvSpPr>
              <p:spPr bwMode="auto">
                <a:xfrm>
                  <a:off x="367" y="2508"/>
                  <a:ext cx="278"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55" name="Freeform 365"/>
                <p:cNvSpPr>
                  <a:spLocks noChangeAspect="1" noEditPoints="1"/>
                </p:cNvSpPr>
                <p:nvPr/>
              </p:nvSpPr>
              <p:spPr bwMode="auto">
                <a:xfrm>
                  <a:off x="358" y="2497"/>
                  <a:ext cx="297" cy="234"/>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853" name="Rectangle 366"/>
              <p:cNvSpPr>
                <a:spLocks noChangeAspect="1" noChangeArrowheads="1"/>
              </p:cNvSpPr>
              <p:nvPr/>
            </p:nvSpPr>
            <p:spPr bwMode="auto">
              <a:xfrm>
                <a:off x="491" y="2540"/>
                <a:ext cx="22" cy="11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382" name="Rectangle 367"/>
            <p:cNvSpPr>
              <a:spLocks noChangeAspect="1" noChangeArrowheads="1"/>
            </p:cNvSpPr>
            <p:nvPr/>
          </p:nvSpPr>
          <p:spPr bwMode="auto">
            <a:xfrm>
              <a:off x="655638" y="3781425"/>
              <a:ext cx="511175" cy="319088"/>
            </a:xfrm>
            <a:prstGeom prst="rect">
              <a:avLst/>
            </a:prstGeom>
            <a:noFill/>
            <a:ln w="9525">
              <a:noFill/>
              <a:miter lim="800000"/>
              <a:headEnd/>
              <a:tailEnd/>
            </a:ln>
          </p:spPr>
          <p:txBody>
            <a:bodyPr/>
            <a:lstStyle/>
            <a:p>
              <a:pPr>
                <a:defRPr/>
              </a:pPr>
              <a:endParaRPr lang="en-US" sz="3200">
                <a:latin typeface="+mn-lt"/>
              </a:endParaRPr>
            </a:p>
          </p:txBody>
        </p:sp>
        <p:sp>
          <p:nvSpPr>
            <p:cNvPr id="52383" name="Rectangle 368"/>
            <p:cNvSpPr>
              <a:spLocks noChangeAspect="1" noChangeArrowheads="1"/>
            </p:cNvSpPr>
            <p:nvPr/>
          </p:nvSpPr>
          <p:spPr bwMode="auto">
            <a:xfrm>
              <a:off x="766763" y="3822700"/>
              <a:ext cx="252412" cy="153988"/>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384" name="Rectangle 369"/>
            <p:cNvSpPr>
              <a:spLocks noChangeAspect="1" noChangeArrowheads="1"/>
            </p:cNvSpPr>
            <p:nvPr/>
          </p:nvSpPr>
          <p:spPr bwMode="auto">
            <a:xfrm>
              <a:off x="741363" y="3943350"/>
              <a:ext cx="319087" cy="153988"/>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nvGrpSpPr>
            <p:cNvPr id="33946" name="Group 370"/>
            <p:cNvGrpSpPr>
              <a:grpSpLocks noChangeAspect="1"/>
            </p:cNvGrpSpPr>
            <p:nvPr/>
          </p:nvGrpSpPr>
          <p:grpSpPr bwMode="auto">
            <a:xfrm>
              <a:off x="548309" y="3251553"/>
              <a:ext cx="670891" cy="549319"/>
              <a:chOff x="304" y="2343"/>
              <a:chExt cx="432" cy="411"/>
            </a:xfrm>
          </p:grpSpPr>
          <p:sp>
            <p:nvSpPr>
              <p:cNvPr id="52848" name="Rectangle 371"/>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49" name="Rectangle 372"/>
              <p:cNvSpPr>
                <a:spLocks noChangeAspect="1" noChangeArrowheads="1"/>
              </p:cNvSpPr>
              <p:nvPr/>
            </p:nvSpPr>
            <p:spPr bwMode="auto">
              <a:xfrm>
                <a:off x="304" y="2343"/>
                <a:ext cx="432"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0" name="Rectangle 373"/>
              <p:cNvSpPr>
                <a:spLocks noChangeAspect="1" noChangeArrowheads="1"/>
              </p:cNvSpPr>
              <p:nvPr/>
            </p:nvSpPr>
            <p:spPr bwMode="auto">
              <a:xfrm>
                <a:off x="416" y="2377"/>
                <a:ext cx="185" cy="114"/>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3947" name="Group 374"/>
            <p:cNvGrpSpPr>
              <a:grpSpLocks noChangeAspect="1"/>
            </p:cNvGrpSpPr>
            <p:nvPr/>
          </p:nvGrpSpPr>
          <p:grpSpPr bwMode="auto">
            <a:xfrm>
              <a:off x="664265" y="3456776"/>
              <a:ext cx="429039" cy="313235"/>
              <a:chOff x="378" y="2497"/>
              <a:chExt cx="277" cy="234"/>
            </a:xfrm>
          </p:grpSpPr>
          <p:sp>
            <p:nvSpPr>
              <p:cNvPr id="52846" name="Freeform 375"/>
              <p:cNvSpPr>
                <a:spLocks noChangeAspect="1"/>
              </p:cNvSpPr>
              <p:nvPr/>
            </p:nvSpPr>
            <p:spPr bwMode="auto">
              <a:xfrm>
                <a:off x="387" y="2506"/>
                <a:ext cx="25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7" name="Freeform 376"/>
              <p:cNvSpPr>
                <a:spLocks noChangeAspect="1" noEditPoints="1"/>
              </p:cNvSpPr>
              <p:nvPr/>
            </p:nvSpPr>
            <p:spPr bwMode="auto">
              <a:xfrm>
                <a:off x="378" y="2493"/>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87" name="Rectangle 377"/>
            <p:cNvSpPr>
              <a:spLocks noChangeAspect="1" noChangeArrowheads="1"/>
            </p:cNvSpPr>
            <p:nvPr/>
          </p:nvSpPr>
          <p:spPr bwMode="auto">
            <a:xfrm>
              <a:off x="839788" y="3514725"/>
              <a:ext cx="33337"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388" name="Rectangle 378"/>
            <p:cNvSpPr>
              <a:spLocks noChangeAspect="1" noChangeArrowheads="1"/>
            </p:cNvSpPr>
            <p:nvPr/>
          </p:nvSpPr>
          <p:spPr bwMode="auto">
            <a:xfrm>
              <a:off x="547688" y="3251200"/>
              <a:ext cx="671512"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89" name="Rectangle 379"/>
            <p:cNvSpPr>
              <a:spLocks noChangeAspect="1" noChangeArrowheads="1"/>
            </p:cNvSpPr>
            <p:nvPr/>
          </p:nvSpPr>
          <p:spPr bwMode="auto">
            <a:xfrm>
              <a:off x="547688" y="3251200"/>
              <a:ext cx="671512"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90" name="Rectangle 380"/>
            <p:cNvSpPr>
              <a:spLocks noChangeAspect="1" noChangeArrowheads="1"/>
            </p:cNvSpPr>
            <p:nvPr/>
          </p:nvSpPr>
          <p:spPr bwMode="auto">
            <a:xfrm>
              <a:off x="722313" y="3298825"/>
              <a:ext cx="285750" cy="155575"/>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sp>
          <p:nvSpPr>
            <p:cNvPr id="52391" name="Rectangle 381"/>
            <p:cNvSpPr>
              <a:spLocks noChangeAspect="1" noChangeArrowheads="1"/>
            </p:cNvSpPr>
            <p:nvPr/>
          </p:nvSpPr>
          <p:spPr bwMode="auto">
            <a:xfrm>
              <a:off x="547688" y="3251200"/>
              <a:ext cx="671512"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92" name="Rectangle 382"/>
            <p:cNvSpPr>
              <a:spLocks noChangeAspect="1" noChangeArrowheads="1"/>
            </p:cNvSpPr>
            <p:nvPr/>
          </p:nvSpPr>
          <p:spPr bwMode="auto">
            <a:xfrm>
              <a:off x="547688" y="3251200"/>
              <a:ext cx="671512"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grpSp>
          <p:nvGrpSpPr>
            <p:cNvPr id="33954" name="Group 384"/>
            <p:cNvGrpSpPr>
              <a:grpSpLocks noChangeAspect="1"/>
            </p:cNvGrpSpPr>
            <p:nvPr/>
          </p:nvGrpSpPr>
          <p:grpSpPr bwMode="auto">
            <a:xfrm>
              <a:off x="664265" y="3456776"/>
              <a:ext cx="429039" cy="313235"/>
              <a:chOff x="378" y="2497"/>
              <a:chExt cx="277" cy="234"/>
            </a:xfrm>
          </p:grpSpPr>
          <p:sp>
            <p:nvSpPr>
              <p:cNvPr id="52844" name="Freeform 385"/>
              <p:cNvSpPr>
                <a:spLocks noChangeAspect="1"/>
              </p:cNvSpPr>
              <p:nvPr/>
            </p:nvSpPr>
            <p:spPr bwMode="auto">
              <a:xfrm>
                <a:off x="387" y="2506"/>
                <a:ext cx="25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5" name="Freeform 386"/>
              <p:cNvSpPr>
                <a:spLocks noChangeAspect="1" noEditPoints="1"/>
              </p:cNvSpPr>
              <p:nvPr/>
            </p:nvSpPr>
            <p:spPr bwMode="auto">
              <a:xfrm>
                <a:off x="378" y="2493"/>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94" name="Rectangle 387"/>
            <p:cNvSpPr>
              <a:spLocks noChangeAspect="1" noChangeArrowheads="1"/>
            </p:cNvSpPr>
            <p:nvPr/>
          </p:nvSpPr>
          <p:spPr bwMode="auto">
            <a:xfrm>
              <a:off x="839788" y="3514725"/>
              <a:ext cx="33337"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395" name="Rectangle 388"/>
            <p:cNvSpPr>
              <a:spLocks noChangeAspect="1" noChangeArrowheads="1"/>
            </p:cNvSpPr>
            <p:nvPr/>
          </p:nvSpPr>
          <p:spPr bwMode="auto">
            <a:xfrm>
              <a:off x="655638" y="3781425"/>
              <a:ext cx="511175" cy="319088"/>
            </a:xfrm>
            <a:prstGeom prst="rect">
              <a:avLst/>
            </a:prstGeom>
            <a:noFill/>
            <a:ln w="9525">
              <a:noFill/>
              <a:miter lim="800000"/>
              <a:headEnd/>
              <a:tailEnd/>
            </a:ln>
          </p:spPr>
          <p:txBody>
            <a:bodyPr/>
            <a:lstStyle/>
            <a:p>
              <a:pPr>
                <a:defRPr/>
              </a:pPr>
              <a:endParaRPr lang="en-US" sz="3200">
                <a:latin typeface="+mn-lt"/>
              </a:endParaRPr>
            </a:p>
          </p:txBody>
        </p:sp>
        <p:sp>
          <p:nvSpPr>
            <p:cNvPr id="52396" name="Rectangle 389"/>
            <p:cNvSpPr>
              <a:spLocks noChangeAspect="1" noChangeArrowheads="1"/>
            </p:cNvSpPr>
            <p:nvPr/>
          </p:nvSpPr>
          <p:spPr bwMode="auto">
            <a:xfrm>
              <a:off x="766763" y="3822700"/>
              <a:ext cx="252412" cy="153988"/>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397" name="Rectangle 390"/>
            <p:cNvSpPr>
              <a:spLocks noChangeAspect="1" noChangeArrowheads="1"/>
            </p:cNvSpPr>
            <p:nvPr/>
          </p:nvSpPr>
          <p:spPr bwMode="auto">
            <a:xfrm>
              <a:off x="741363" y="3943350"/>
              <a:ext cx="319087" cy="153988"/>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nvGrpSpPr>
            <p:cNvPr id="33959" name="Group 391"/>
            <p:cNvGrpSpPr>
              <a:grpSpLocks noChangeAspect="1"/>
            </p:cNvGrpSpPr>
            <p:nvPr/>
          </p:nvGrpSpPr>
          <p:grpSpPr bwMode="auto">
            <a:xfrm>
              <a:off x="1270552" y="3279328"/>
              <a:ext cx="390939" cy="280832"/>
              <a:chOff x="769" y="2363"/>
              <a:chExt cx="252" cy="211"/>
            </a:xfrm>
          </p:grpSpPr>
          <p:sp>
            <p:nvSpPr>
              <p:cNvPr id="52842" name="Freeform 392"/>
              <p:cNvSpPr>
                <a:spLocks noChangeAspect="1"/>
              </p:cNvSpPr>
              <p:nvPr/>
            </p:nvSpPr>
            <p:spPr bwMode="auto">
              <a:xfrm>
                <a:off x="778" y="2373"/>
                <a:ext cx="233"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3" name="Freeform 393"/>
              <p:cNvSpPr>
                <a:spLocks noChangeAspect="1" noEditPoints="1"/>
              </p:cNvSpPr>
              <p:nvPr/>
            </p:nvSpPr>
            <p:spPr bwMode="auto">
              <a:xfrm>
                <a:off x="769" y="2363"/>
                <a:ext cx="272" cy="211"/>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99" name="Rectangle 394"/>
            <p:cNvSpPr>
              <a:spLocks noChangeAspect="1" noChangeArrowheads="1"/>
            </p:cNvSpPr>
            <p:nvPr/>
          </p:nvSpPr>
          <p:spPr bwMode="auto">
            <a:xfrm>
              <a:off x="1436688" y="3346450"/>
              <a:ext cx="33337"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00" name="Rectangle 395"/>
            <p:cNvSpPr>
              <a:spLocks noChangeAspect="1" noChangeArrowheads="1"/>
            </p:cNvSpPr>
            <p:nvPr/>
          </p:nvSpPr>
          <p:spPr bwMode="auto">
            <a:xfrm>
              <a:off x="1241425" y="3559175"/>
              <a:ext cx="460375" cy="320675"/>
            </a:xfrm>
            <a:prstGeom prst="rect">
              <a:avLst/>
            </a:prstGeom>
            <a:noFill/>
            <a:ln w="9525">
              <a:noFill/>
              <a:miter lim="800000"/>
              <a:headEnd/>
              <a:tailEnd/>
            </a:ln>
          </p:spPr>
          <p:txBody>
            <a:bodyPr/>
            <a:lstStyle/>
            <a:p>
              <a:pPr>
                <a:defRPr/>
              </a:pPr>
              <a:endParaRPr lang="en-US" sz="3200">
                <a:latin typeface="+mn-lt"/>
              </a:endParaRPr>
            </a:p>
          </p:txBody>
        </p:sp>
        <p:sp>
          <p:nvSpPr>
            <p:cNvPr id="52401" name="Rectangle 396"/>
            <p:cNvSpPr>
              <a:spLocks noChangeAspect="1" noChangeArrowheads="1"/>
            </p:cNvSpPr>
            <p:nvPr/>
          </p:nvSpPr>
          <p:spPr bwMode="auto">
            <a:xfrm>
              <a:off x="1327150" y="3598863"/>
              <a:ext cx="250825" cy="153987"/>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402" name="Rectangle 397"/>
            <p:cNvSpPr>
              <a:spLocks noChangeAspect="1" noChangeArrowheads="1"/>
            </p:cNvSpPr>
            <p:nvPr/>
          </p:nvSpPr>
          <p:spPr bwMode="auto">
            <a:xfrm>
              <a:off x="1333500" y="3722688"/>
              <a:ext cx="254000" cy="153987"/>
            </a:xfrm>
            <a:prstGeom prst="rect">
              <a:avLst/>
            </a:prstGeom>
            <a:noFill/>
            <a:ln w="9525">
              <a:noFill/>
              <a:miter lim="800000"/>
              <a:headEnd/>
              <a:tailEnd/>
            </a:ln>
          </p:spPr>
          <p:txBody>
            <a:bodyPr wrap="none" lIns="0" tIns="0" rIns="0" bIns="0">
              <a:spAutoFit/>
            </a:bodyPr>
            <a:lstStyle/>
            <a:p>
              <a:pPr>
                <a:defRPr/>
              </a:pPr>
              <a:r>
                <a:rPr lang="de-DE" sz="1000" b="1">
                  <a:latin typeface="+mn-lt"/>
                </a:rPr>
                <a:t>1Tag</a:t>
              </a:r>
            </a:p>
          </p:txBody>
        </p:sp>
        <p:grpSp>
          <p:nvGrpSpPr>
            <p:cNvPr id="33964" name="Group 398"/>
            <p:cNvGrpSpPr>
              <a:grpSpLocks noChangeAspect="1"/>
            </p:cNvGrpSpPr>
            <p:nvPr/>
          </p:nvGrpSpPr>
          <p:grpSpPr bwMode="auto">
            <a:xfrm>
              <a:off x="1270552" y="3279328"/>
              <a:ext cx="390939" cy="280832"/>
              <a:chOff x="769" y="2363"/>
              <a:chExt cx="252" cy="211"/>
            </a:xfrm>
          </p:grpSpPr>
          <p:sp>
            <p:nvSpPr>
              <p:cNvPr id="52840" name="Freeform 399"/>
              <p:cNvSpPr>
                <a:spLocks noChangeAspect="1"/>
              </p:cNvSpPr>
              <p:nvPr/>
            </p:nvSpPr>
            <p:spPr bwMode="auto">
              <a:xfrm>
                <a:off x="778" y="2373"/>
                <a:ext cx="233"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1" name="Freeform 400"/>
              <p:cNvSpPr>
                <a:spLocks noChangeAspect="1" noEditPoints="1"/>
              </p:cNvSpPr>
              <p:nvPr/>
            </p:nvSpPr>
            <p:spPr bwMode="auto">
              <a:xfrm>
                <a:off x="769" y="2363"/>
                <a:ext cx="272" cy="211"/>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04" name="Rectangle 401"/>
            <p:cNvSpPr>
              <a:spLocks noChangeAspect="1" noChangeArrowheads="1"/>
            </p:cNvSpPr>
            <p:nvPr/>
          </p:nvSpPr>
          <p:spPr bwMode="auto">
            <a:xfrm>
              <a:off x="1436688" y="3346450"/>
              <a:ext cx="33337"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05" name="Rectangle 402"/>
            <p:cNvSpPr>
              <a:spLocks noChangeAspect="1" noChangeArrowheads="1"/>
            </p:cNvSpPr>
            <p:nvPr/>
          </p:nvSpPr>
          <p:spPr bwMode="auto">
            <a:xfrm>
              <a:off x="1241425" y="3559175"/>
              <a:ext cx="460375" cy="320675"/>
            </a:xfrm>
            <a:prstGeom prst="rect">
              <a:avLst/>
            </a:prstGeom>
            <a:noFill/>
            <a:ln w="9525">
              <a:noFill/>
              <a:miter lim="800000"/>
              <a:headEnd/>
              <a:tailEnd/>
            </a:ln>
          </p:spPr>
          <p:txBody>
            <a:bodyPr/>
            <a:lstStyle/>
            <a:p>
              <a:pPr>
                <a:defRPr/>
              </a:pPr>
              <a:endParaRPr lang="en-US" sz="3200">
                <a:latin typeface="+mn-lt"/>
              </a:endParaRPr>
            </a:p>
          </p:txBody>
        </p:sp>
        <p:sp>
          <p:nvSpPr>
            <p:cNvPr id="52406" name="Rectangle 403"/>
            <p:cNvSpPr>
              <a:spLocks noChangeAspect="1" noChangeArrowheads="1"/>
            </p:cNvSpPr>
            <p:nvPr/>
          </p:nvSpPr>
          <p:spPr bwMode="auto">
            <a:xfrm>
              <a:off x="1327150" y="3598863"/>
              <a:ext cx="250825" cy="153987"/>
            </a:xfrm>
            <a:prstGeom prst="rect">
              <a:avLst/>
            </a:prstGeom>
            <a:noFill/>
            <a:ln w="9525">
              <a:noFill/>
              <a:miter lim="800000"/>
              <a:headEnd/>
              <a:tailEnd/>
            </a:ln>
          </p:spPr>
          <p:txBody>
            <a:bodyPr wrap="none" lIns="0" tIns="0" rIns="0" bIns="0">
              <a:spAutoFit/>
            </a:bodyPr>
            <a:lstStyle/>
            <a:p>
              <a:pPr>
                <a:defRPr/>
              </a:pPr>
              <a:r>
                <a:rPr lang="de-DE" sz="1000" b="1" dirty="0">
                  <a:latin typeface="+mn-lt"/>
                </a:rPr>
                <a:t>Coils</a:t>
              </a:r>
            </a:p>
          </p:txBody>
        </p:sp>
        <p:sp>
          <p:nvSpPr>
            <p:cNvPr id="52408" name="Rectangle 405"/>
            <p:cNvSpPr>
              <a:spLocks noChangeAspect="1" noChangeArrowheads="1"/>
            </p:cNvSpPr>
            <p:nvPr/>
          </p:nvSpPr>
          <p:spPr bwMode="auto">
            <a:xfrm>
              <a:off x="1708150" y="39385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09" name="Rectangle 406"/>
            <p:cNvSpPr>
              <a:spLocks noChangeAspect="1" noChangeArrowheads="1"/>
            </p:cNvSpPr>
            <p:nvPr/>
          </p:nvSpPr>
          <p:spPr bwMode="auto">
            <a:xfrm>
              <a:off x="1731963" y="4000500"/>
              <a:ext cx="360362" cy="153988"/>
            </a:xfrm>
            <a:prstGeom prst="rect">
              <a:avLst/>
            </a:prstGeom>
            <a:noFill/>
            <a:ln w="9525">
              <a:noFill/>
              <a:miter lim="800000"/>
              <a:headEnd/>
              <a:tailEnd/>
            </a:ln>
          </p:spPr>
          <p:txBody>
            <a:bodyPr wrap="none" lIns="0" tIns="0" rIns="0" bIns="0">
              <a:spAutoFit/>
            </a:bodyPr>
            <a:lstStyle/>
            <a:p>
              <a:pPr>
                <a:defRPr/>
              </a:pPr>
              <a:r>
                <a:rPr lang="de-DE" sz="1000">
                  <a:latin typeface="+mn-lt"/>
                </a:rPr>
                <a:t>Z/T: 1S</a:t>
              </a:r>
              <a:endParaRPr lang="de-DE" sz="1000" b="1">
                <a:latin typeface="+mn-lt"/>
              </a:endParaRPr>
            </a:p>
          </p:txBody>
        </p:sp>
        <p:sp>
          <p:nvSpPr>
            <p:cNvPr id="52410" name="Rectangle 407"/>
            <p:cNvSpPr>
              <a:spLocks noChangeAspect="1" noChangeArrowheads="1"/>
            </p:cNvSpPr>
            <p:nvPr/>
          </p:nvSpPr>
          <p:spPr bwMode="auto">
            <a:xfrm>
              <a:off x="1708150" y="4162425"/>
              <a:ext cx="665163"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1" name="Rectangle 408"/>
            <p:cNvSpPr>
              <a:spLocks noChangeAspect="1" noChangeArrowheads="1"/>
            </p:cNvSpPr>
            <p:nvPr/>
          </p:nvSpPr>
          <p:spPr bwMode="auto">
            <a:xfrm>
              <a:off x="1731963" y="4225925"/>
              <a:ext cx="641350" cy="153988"/>
            </a:xfrm>
            <a:prstGeom prst="rect">
              <a:avLst/>
            </a:prstGeom>
            <a:noFill/>
            <a:ln w="9525">
              <a:noFill/>
              <a:miter lim="800000"/>
              <a:headEnd/>
              <a:tailEnd/>
            </a:ln>
          </p:spPr>
          <p:txBody>
            <a:bodyPr wrap="none" lIns="0" tIns="0" rIns="0" bIns="0">
              <a:spAutoFit/>
            </a:bodyPr>
            <a:lstStyle/>
            <a:p>
              <a:pPr>
                <a:defRPr/>
              </a:pPr>
              <a:r>
                <a:rPr lang="de-DE" sz="1000">
                  <a:latin typeface="+mn-lt"/>
                </a:rPr>
                <a:t>R/T: 60 Min.</a:t>
              </a:r>
              <a:endParaRPr lang="de-DE" sz="1000" b="1">
                <a:latin typeface="+mn-lt"/>
              </a:endParaRPr>
            </a:p>
          </p:txBody>
        </p:sp>
        <p:sp>
          <p:nvSpPr>
            <p:cNvPr id="52412" name="Rectangle 409"/>
            <p:cNvSpPr>
              <a:spLocks noChangeAspect="1" noChangeArrowheads="1"/>
            </p:cNvSpPr>
            <p:nvPr/>
          </p:nvSpPr>
          <p:spPr bwMode="auto">
            <a:xfrm>
              <a:off x="1708150" y="43862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3" name="Rectangle 410"/>
            <p:cNvSpPr>
              <a:spLocks noChangeAspect="1" noChangeArrowheads="1"/>
            </p:cNvSpPr>
            <p:nvPr/>
          </p:nvSpPr>
          <p:spPr bwMode="auto">
            <a:xfrm>
              <a:off x="1731963" y="4448175"/>
              <a:ext cx="387350" cy="155575"/>
            </a:xfrm>
            <a:prstGeom prst="rect">
              <a:avLst/>
            </a:prstGeom>
            <a:noFill/>
            <a:ln w="9525">
              <a:noFill/>
              <a:miter lim="800000"/>
              <a:headEnd/>
              <a:tailEnd/>
            </a:ln>
          </p:spPr>
          <p:txBody>
            <a:bodyPr wrap="none" lIns="0" tIns="0" rIns="0" bIns="0">
              <a:spAutoFit/>
            </a:bodyPr>
            <a:lstStyle/>
            <a:p>
              <a:pPr>
                <a:defRPr/>
              </a:pPr>
              <a:r>
                <a:rPr lang="de-DE" sz="1000">
                  <a:latin typeface="+mn-lt"/>
                </a:rPr>
                <a:t>V: 85 %</a:t>
              </a:r>
              <a:endParaRPr lang="de-DE" sz="1000" b="1">
                <a:latin typeface="+mn-lt"/>
              </a:endParaRPr>
            </a:p>
          </p:txBody>
        </p:sp>
        <p:sp>
          <p:nvSpPr>
            <p:cNvPr id="52414" name="Rectangle 411"/>
            <p:cNvSpPr>
              <a:spLocks noChangeAspect="1" noChangeArrowheads="1"/>
            </p:cNvSpPr>
            <p:nvPr/>
          </p:nvSpPr>
          <p:spPr bwMode="auto">
            <a:xfrm>
              <a:off x="1708150" y="46116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5" name="Rectangle 412"/>
            <p:cNvSpPr>
              <a:spLocks noChangeAspect="1" noChangeArrowheads="1"/>
            </p:cNvSpPr>
            <p:nvPr/>
          </p:nvSpPr>
          <p:spPr bwMode="auto">
            <a:xfrm>
              <a:off x="1731963" y="4672013"/>
              <a:ext cx="601662" cy="155575"/>
            </a:xfrm>
            <a:prstGeom prst="rect">
              <a:avLst/>
            </a:prstGeom>
            <a:noFill/>
            <a:ln w="9525">
              <a:noFill/>
              <a:miter lim="800000"/>
              <a:headEnd/>
              <a:tailEnd/>
            </a:ln>
          </p:spPr>
          <p:txBody>
            <a:bodyPr wrap="none" lIns="0" tIns="0" rIns="0" bIns="0">
              <a:spAutoFit/>
            </a:bodyPr>
            <a:lstStyle/>
            <a:p>
              <a:pPr>
                <a:defRPr/>
              </a:pPr>
              <a:r>
                <a:rPr lang="de-DE" sz="1000">
                  <a:latin typeface="+mn-lt"/>
                </a:rPr>
                <a:t>Q: 0,01 % A</a:t>
              </a:r>
              <a:endParaRPr lang="de-DE" sz="1000" b="1">
                <a:latin typeface="+mn-lt"/>
              </a:endParaRPr>
            </a:p>
          </p:txBody>
        </p:sp>
        <p:sp>
          <p:nvSpPr>
            <p:cNvPr id="52416" name="Rectangle 413"/>
            <p:cNvSpPr>
              <a:spLocks noChangeAspect="1" noChangeArrowheads="1"/>
            </p:cNvSpPr>
            <p:nvPr/>
          </p:nvSpPr>
          <p:spPr bwMode="auto">
            <a:xfrm>
              <a:off x="1708150" y="4835525"/>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7" name="Rectangle 414"/>
            <p:cNvSpPr>
              <a:spLocks noChangeAspect="1" noChangeArrowheads="1"/>
            </p:cNvSpPr>
            <p:nvPr/>
          </p:nvSpPr>
          <p:spPr bwMode="auto">
            <a:xfrm>
              <a:off x="1731963" y="4899025"/>
              <a:ext cx="677862" cy="15557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sp>
          <p:nvSpPr>
            <p:cNvPr id="52418" name="Rectangle 415"/>
            <p:cNvSpPr>
              <a:spLocks noChangeAspect="1" noChangeArrowheads="1"/>
            </p:cNvSpPr>
            <p:nvPr/>
          </p:nvSpPr>
          <p:spPr bwMode="auto">
            <a:xfrm>
              <a:off x="1708150" y="50593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9" name="Rectangle 416"/>
            <p:cNvSpPr>
              <a:spLocks noChangeAspect="1" noChangeArrowheads="1"/>
            </p:cNvSpPr>
            <p:nvPr/>
          </p:nvSpPr>
          <p:spPr bwMode="auto">
            <a:xfrm>
              <a:off x="1731963"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3980" name="Group 417"/>
            <p:cNvGrpSpPr>
              <a:grpSpLocks noChangeAspect="1"/>
            </p:cNvGrpSpPr>
            <p:nvPr/>
          </p:nvGrpSpPr>
          <p:grpSpPr bwMode="auto">
            <a:xfrm>
              <a:off x="1706217" y="3251553"/>
              <a:ext cx="669235" cy="549319"/>
              <a:chOff x="1049" y="2343"/>
              <a:chExt cx="431" cy="411"/>
            </a:xfrm>
          </p:grpSpPr>
          <p:grpSp>
            <p:nvGrpSpPr>
              <p:cNvPr id="34373" name="Group 418"/>
              <p:cNvGrpSpPr>
                <a:grpSpLocks noChangeAspect="1"/>
              </p:cNvGrpSpPr>
              <p:nvPr/>
            </p:nvGrpSpPr>
            <p:grpSpPr bwMode="auto">
              <a:xfrm>
                <a:off x="1049" y="2343"/>
                <a:ext cx="431" cy="411"/>
                <a:chOff x="1049" y="2343"/>
                <a:chExt cx="431" cy="411"/>
              </a:xfrm>
            </p:grpSpPr>
            <p:sp>
              <p:nvSpPr>
                <p:cNvPr id="52837" name="Rectangle 419"/>
                <p:cNvSpPr>
                  <a:spLocks noChangeAspect="1" noChangeArrowheads="1"/>
                </p:cNvSpPr>
                <p:nvPr/>
              </p:nvSpPr>
              <p:spPr bwMode="auto">
                <a:xfrm>
                  <a:off x="1049"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8" name="Rectangle 420"/>
                <p:cNvSpPr>
                  <a:spLocks noChangeAspect="1" noChangeArrowheads="1"/>
                </p:cNvSpPr>
                <p:nvPr/>
              </p:nvSpPr>
              <p:spPr bwMode="auto">
                <a:xfrm>
                  <a:off x="1049"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9" name="Rectangle 421"/>
                <p:cNvSpPr>
                  <a:spLocks noChangeAspect="1" noChangeArrowheads="1"/>
                </p:cNvSpPr>
                <p:nvPr/>
              </p:nvSpPr>
              <p:spPr bwMode="auto">
                <a:xfrm>
                  <a:off x="1132" y="2377"/>
                  <a:ext cx="272" cy="114"/>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4374" name="Group 422"/>
              <p:cNvGrpSpPr>
                <a:grpSpLocks noChangeAspect="1"/>
              </p:cNvGrpSpPr>
              <p:nvPr/>
            </p:nvGrpSpPr>
            <p:grpSpPr bwMode="auto">
              <a:xfrm>
                <a:off x="1083" y="2575"/>
                <a:ext cx="132" cy="117"/>
                <a:chOff x="1083" y="2575"/>
                <a:chExt cx="132" cy="117"/>
              </a:xfrm>
            </p:grpSpPr>
            <p:sp>
              <p:nvSpPr>
                <p:cNvPr id="52834" name="Oval 423"/>
                <p:cNvSpPr>
                  <a:spLocks noChangeAspect="1" noChangeArrowheads="1"/>
                </p:cNvSpPr>
                <p:nvPr/>
              </p:nvSpPr>
              <p:spPr bwMode="auto">
                <a:xfrm>
                  <a:off x="1100" y="2591"/>
                  <a:ext cx="93"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35" name="Rectangle 424"/>
                <p:cNvSpPr>
                  <a:spLocks noChangeAspect="1" noChangeArrowheads="1"/>
                </p:cNvSpPr>
                <p:nvPr/>
              </p:nvSpPr>
              <p:spPr bwMode="auto">
                <a:xfrm>
                  <a:off x="1083"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36" name="Oval 425"/>
                <p:cNvSpPr>
                  <a:spLocks noChangeAspect="1" noChangeArrowheads="1"/>
                </p:cNvSpPr>
                <p:nvPr/>
              </p:nvSpPr>
              <p:spPr bwMode="auto">
                <a:xfrm>
                  <a:off x="1119"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421" name="Rectangle 426"/>
            <p:cNvSpPr>
              <a:spLocks noChangeAspect="1" noChangeArrowheads="1"/>
            </p:cNvSpPr>
            <p:nvPr/>
          </p:nvSpPr>
          <p:spPr bwMode="auto">
            <a:xfrm>
              <a:off x="1946275" y="3505200"/>
              <a:ext cx="290513" cy="295275"/>
            </a:xfrm>
            <a:prstGeom prst="rect">
              <a:avLst/>
            </a:prstGeom>
            <a:noFill/>
            <a:ln w="9525">
              <a:noFill/>
              <a:miter lim="800000"/>
              <a:headEnd/>
              <a:tailEnd/>
            </a:ln>
          </p:spPr>
          <p:txBody>
            <a:bodyPr/>
            <a:lstStyle/>
            <a:p>
              <a:pPr>
                <a:defRPr/>
              </a:pPr>
              <a:endParaRPr lang="en-US" sz="3200">
                <a:latin typeface="+mn-lt"/>
              </a:endParaRPr>
            </a:p>
          </p:txBody>
        </p:sp>
        <p:sp>
          <p:nvSpPr>
            <p:cNvPr id="52422" name="Rectangle 427"/>
            <p:cNvSpPr>
              <a:spLocks noChangeAspect="1" noChangeArrowheads="1"/>
            </p:cNvSpPr>
            <p:nvPr/>
          </p:nvSpPr>
          <p:spPr bwMode="auto">
            <a:xfrm>
              <a:off x="2030413"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423" name="Rectangle 428"/>
            <p:cNvSpPr>
              <a:spLocks noChangeAspect="1" noChangeArrowheads="1"/>
            </p:cNvSpPr>
            <p:nvPr/>
          </p:nvSpPr>
          <p:spPr bwMode="auto">
            <a:xfrm>
              <a:off x="1708150" y="39385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4" name="Rectangle 429"/>
            <p:cNvSpPr>
              <a:spLocks noChangeAspect="1" noChangeArrowheads="1"/>
            </p:cNvSpPr>
            <p:nvPr/>
          </p:nvSpPr>
          <p:spPr bwMode="auto">
            <a:xfrm>
              <a:off x="1731963" y="4000500"/>
              <a:ext cx="360362" cy="153988"/>
            </a:xfrm>
            <a:prstGeom prst="rect">
              <a:avLst/>
            </a:prstGeom>
            <a:noFill/>
            <a:ln w="9525">
              <a:noFill/>
              <a:miter lim="800000"/>
              <a:headEnd/>
              <a:tailEnd/>
            </a:ln>
          </p:spPr>
          <p:txBody>
            <a:bodyPr wrap="none" lIns="0" tIns="0" rIns="0" bIns="0">
              <a:spAutoFit/>
            </a:bodyPr>
            <a:lstStyle/>
            <a:p>
              <a:pPr>
                <a:defRPr/>
              </a:pPr>
              <a:r>
                <a:rPr lang="de-DE" sz="1000">
                  <a:latin typeface="+mn-lt"/>
                </a:rPr>
                <a:t>C/T: 1s</a:t>
              </a:r>
              <a:endParaRPr lang="de-DE" sz="1000" b="1">
                <a:latin typeface="+mn-lt"/>
              </a:endParaRPr>
            </a:p>
          </p:txBody>
        </p:sp>
        <p:sp>
          <p:nvSpPr>
            <p:cNvPr id="52425" name="Rectangle 430"/>
            <p:cNvSpPr>
              <a:spLocks noChangeAspect="1" noChangeArrowheads="1"/>
            </p:cNvSpPr>
            <p:nvPr/>
          </p:nvSpPr>
          <p:spPr bwMode="auto">
            <a:xfrm>
              <a:off x="1708150" y="4162425"/>
              <a:ext cx="665163"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6" name="Rectangle 431"/>
            <p:cNvSpPr>
              <a:spLocks noChangeAspect="1" noChangeArrowheads="1"/>
            </p:cNvSpPr>
            <p:nvPr/>
          </p:nvSpPr>
          <p:spPr bwMode="auto">
            <a:xfrm>
              <a:off x="1731963" y="4225925"/>
              <a:ext cx="658812" cy="153988"/>
            </a:xfrm>
            <a:prstGeom prst="rect">
              <a:avLst/>
            </a:prstGeom>
            <a:noFill/>
            <a:ln w="9525">
              <a:noFill/>
              <a:miter lim="800000"/>
              <a:headEnd/>
              <a:tailEnd/>
            </a:ln>
          </p:spPr>
          <p:txBody>
            <a:bodyPr wrap="none" lIns="0" tIns="0" rIns="0" bIns="0">
              <a:spAutoFit/>
            </a:bodyPr>
            <a:lstStyle/>
            <a:p>
              <a:pPr>
                <a:defRPr/>
              </a:pPr>
              <a:r>
                <a:rPr lang="de-DE" sz="1000">
                  <a:latin typeface="+mn-lt"/>
                </a:rPr>
                <a:t>C/O: 60 min.</a:t>
              </a:r>
              <a:endParaRPr lang="de-DE" sz="1000" b="1">
                <a:latin typeface="+mn-lt"/>
              </a:endParaRPr>
            </a:p>
          </p:txBody>
        </p:sp>
        <p:sp>
          <p:nvSpPr>
            <p:cNvPr id="52427" name="Rectangle 432"/>
            <p:cNvSpPr>
              <a:spLocks noChangeAspect="1" noChangeArrowheads="1"/>
            </p:cNvSpPr>
            <p:nvPr/>
          </p:nvSpPr>
          <p:spPr bwMode="auto">
            <a:xfrm>
              <a:off x="1708150" y="43862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8" name="Rectangle 433"/>
            <p:cNvSpPr>
              <a:spLocks noChangeAspect="1" noChangeArrowheads="1"/>
            </p:cNvSpPr>
            <p:nvPr/>
          </p:nvSpPr>
          <p:spPr bwMode="auto">
            <a:xfrm>
              <a:off x="1731963" y="4448175"/>
              <a:ext cx="503237" cy="155575"/>
            </a:xfrm>
            <a:prstGeom prst="rect">
              <a:avLst/>
            </a:prstGeom>
            <a:noFill/>
            <a:ln w="9525">
              <a:noFill/>
              <a:miter lim="800000"/>
              <a:headEnd/>
              <a:tailEnd/>
            </a:ln>
          </p:spPr>
          <p:txBody>
            <a:bodyPr wrap="none" lIns="0" tIns="0" rIns="0" bIns="0">
              <a:spAutoFit/>
            </a:bodyPr>
            <a:lstStyle/>
            <a:p>
              <a:pPr>
                <a:defRPr/>
              </a:pPr>
              <a:r>
                <a:rPr lang="de-DE" sz="1000">
                  <a:latin typeface="+mn-lt"/>
                </a:rPr>
                <a:t>s. r.: 80 %</a:t>
              </a:r>
              <a:endParaRPr lang="de-DE" sz="1000" b="1">
                <a:latin typeface="+mn-lt"/>
              </a:endParaRPr>
            </a:p>
          </p:txBody>
        </p:sp>
        <p:sp>
          <p:nvSpPr>
            <p:cNvPr id="52429" name="Rectangle 434"/>
            <p:cNvSpPr>
              <a:spLocks noChangeAspect="1" noChangeArrowheads="1"/>
            </p:cNvSpPr>
            <p:nvPr/>
          </p:nvSpPr>
          <p:spPr bwMode="auto">
            <a:xfrm>
              <a:off x="1708150" y="46116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0" name="Rectangle 435"/>
            <p:cNvSpPr>
              <a:spLocks noChangeAspect="1" noChangeArrowheads="1"/>
            </p:cNvSpPr>
            <p:nvPr/>
          </p:nvSpPr>
          <p:spPr bwMode="auto">
            <a:xfrm>
              <a:off x="1731963" y="4672013"/>
              <a:ext cx="601662" cy="155575"/>
            </a:xfrm>
            <a:prstGeom prst="rect">
              <a:avLst/>
            </a:prstGeom>
            <a:noFill/>
            <a:ln w="9525">
              <a:noFill/>
              <a:miter lim="800000"/>
              <a:headEnd/>
              <a:tailEnd/>
            </a:ln>
          </p:spPr>
          <p:txBody>
            <a:bodyPr wrap="none" lIns="0" tIns="0" rIns="0" bIns="0">
              <a:spAutoFit/>
            </a:bodyPr>
            <a:lstStyle/>
            <a:p>
              <a:pPr>
                <a:defRPr/>
              </a:pPr>
              <a:r>
                <a:rPr lang="de-DE" sz="1000" dirty="0">
                  <a:latin typeface="+mn-lt"/>
                </a:rPr>
                <a:t>Q: 0,01 % A</a:t>
              </a:r>
              <a:endParaRPr lang="de-DE" sz="1000" b="1" dirty="0">
                <a:latin typeface="+mn-lt"/>
              </a:endParaRPr>
            </a:p>
          </p:txBody>
        </p:sp>
        <p:sp>
          <p:nvSpPr>
            <p:cNvPr id="52431" name="Rectangle 436"/>
            <p:cNvSpPr>
              <a:spLocks noChangeAspect="1" noChangeArrowheads="1"/>
            </p:cNvSpPr>
            <p:nvPr/>
          </p:nvSpPr>
          <p:spPr bwMode="auto">
            <a:xfrm>
              <a:off x="1708150" y="4835525"/>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2" name="Rectangle 437"/>
            <p:cNvSpPr>
              <a:spLocks noChangeAspect="1" noChangeArrowheads="1"/>
            </p:cNvSpPr>
            <p:nvPr/>
          </p:nvSpPr>
          <p:spPr bwMode="auto">
            <a:xfrm>
              <a:off x="1731963" y="4899025"/>
              <a:ext cx="715962" cy="155575"/>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sp>
          <p:nvSpPr>
            <p:cNvPr id="52433" name="Rectangle 438"/>
            <p:cNvSpPr>
              <a:spLocks noChangeAspect="1" noChangeArrowheads="1"/>
            </p:cNvSpPr>
            <p:nvPr/>
          </p:nvSpPr>
          <p:spPr bwMode="auto">
            <a:xfrm>
              <a:off x="1708150" y="50593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4" name="Rectangle 439"/>
            <p:cNvSpPr>
              <a:spLocks noChangeAspect="1" noChangeArrowheads="1"/>
            </p:cNvSpPr>
            <p:nvPr/>
          </p:nvSpPr>
          <p:spPr bwMode="auto">
            <a:xfrm>
              <a:off x="1731963"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3995" name="Group 440"/>
            <p:cNvGrpSpPr>
              <a:grpSpLocks noChangeAspect="1"/>
            </p:cNvGrpSpPr>
            <p:nvPr/>
          </p:nvGrpSpPr>
          <p:grpSpPr bwMode="auto">
            <a:xfrm>
              <a:off x="1706217" y="3251553"/>
              <a:ext cx="669235" cy="549319"/>
              <a:chOff x="1049" y="2343"/>
              <a:chExt cx="431" cy="411"/>
            </a:xfrm>
          </p:grpSpPr>
          <p:sp>
            <p:nvSpPr>
              <p:cNvPr id="52829" name="Rectangle 441"/>
              <p:cNvSpPr>
                <a:spLocks noChangeAspect="1" noChangeArrowheads="1"/>
              </p:cNvSpPr>
              <p:nvPr/>
            </p:nvSpPr>
            <p:spPr bwMode="auto">
              <a:xfrm>
                <a:off x="1049"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0" name="Rectangle 442"/>
              <p:cNvSpPr>
                <a:spLocks noChangeAspect="1" noChangeArrowheads="1"/>
              </p:cNvSpPr>
              <p:nvPr/>
            </p:nvSpPr>
            <p:spPr bwMode="auto">
              <a:xfrm>
                <a:off x="1049"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1" name="Rectangle 443"/>
              <p:cNvSpPr>
                <a:spLocks noChangeAspect="1" noChangeArrowheads="1"/>
              </p:cNvSpPr>
              <p:nvPr/>
            </p:nvSpPr>
            <p:spPr bwMode="auto">
              <a:xfrm>
                <a:off x="1132" y="2377"/>
                <a:ext cx="272" cy="114"/>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3996" name="Group 444"/>
            <p:cNvGrpSpPr>
              <a:grpSpLocks noChangeAspect="1"/>
            </p:cNvGrpSpPr>
            <p:nvPr/>
          </p:nvGrpSpPr>
          <p:grpSpPr bwMode="auto">
            <a:xfrm>
              <a:off x="1757570" y="3561702"/>
              <a:ext cx="205409" cy="155846"/>
              <a:chOff x="1083" y="2575"/>
              <a:chExt cx="132" cy="117"/>
            </a:xfrm>
          </p:grpSpPr>
          <p:sp>
            <p:nvSpPr>
              <p:cNvPr id="52826" name="Oval 445"/>
              <p:cNvSpPr>
                <a:spLocks noChangeAspect="1" noChangeArrowheads="1"/>
              </p:cNvSpPr>
              <p:nvPr/>
            </p:nvSpPr>
            <p:spPr bwMode="auto">
              <a:xfrm>
                <a:off x="1100" y="2597"/>
                <a:ext cx="98" cy="99"/>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27" name="Rectangle 446"/>
              <p:cNvSpPr>
                <a:spLocks noChangeAspect="1" noChangeArrowheads="1"/>
              </p:cNvSpPr>
              <p:nvPr/>
            </p:nvSpPr>
            <p:spPr bwMode="auto">
              <a:xfrm>
                <a:off x="1083"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28" name="Oval 447"/>
              <p:cNvSpPr>
                <a:spLocks noChangeAspect="1" noChangeArrowheads="1"/>
              </p:cNvSpPr>
              <p:nvPr/>
            </p:nvSpPr>
            <p:spPr bwMode="auto">
              <a:xfrm>
                <a:off x="1119" y="2611"/>
                <a:ext cx="64"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437" name="Rectangle 448"/>
            <p:cNvSpPr>
              <a:spLocks noChangeAspect="1" noChangeArrowheads="1"/>
            </p:cNvSpPr>
            <p:nvPr/>
          </p:nvSpPr>
          <p:spPr bwMode="auto">
            <a:xfrm>
              <a:off x="1706563"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8" name="Rectangle 449"/>
            <p:cNvSpPr>
              <a:spLocks noChangeAspect="1" noChangeArrowheads="1"/>
            </p:cNvSpPr>
            <p:nvPr/>
          </p:nvSpPr>
          <p:spPr bwMode="auto">
            <a:xfrm>
              <a:off x="1706563"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9" name="Rectangle 450"/>
            <p:cNvSpPr>
              <a:spLocks noChangeAspect="1" noChangeArrowheads="1"/>
            </p:cNvSpPr>
            <p:nvPr/>
          </p:nvSpPr>
          <p:spPr bwMode="auto">
            <a:xfrm>
              <a:off x="1833563" y="3298825"/>
              <a:ext cx="422275" cy="155575"/>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sp>
          <p:nvSpPr>
            <p:cNvPr id="52440" name="Rectangle 451"/>
            <p:cNvSpPr>
              <a:spLocks noChangeAspect="1" noChangeArrowheads="1"/>
            </p:cNvSpPr>
            <p:nvPr/>
          </p:nvSpPr>
          <p:spPr bwMode="auto">
            <a:xfrm>
              <a:off x="1706563"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41" name="Rectangle 452"/>
            <p:cNvSpPr>
              <a:spLocks noChangeAspect="1" noChangeArrowheads="1"/>
            </p:cNvSpPr>
            <p:nvPr/>
          </p:nvSpPr>
          <p:spPr bwMode="auto">
            <a:xfrm>
              <a:off x="1706563"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42" name="Rectangle 453"/>
            <p:cNvSpPr>
              <a:spLocks noChangeAspect="1" noChangeArrowheads="1"/>
            </p:cNvSpPr>
            <p:nvPr/>
          </p:nvSpPr>
          <p:spPr bwMode="auto">
            <a:xfrm>
              <a:off x="1839913" y="3298825"/>
              <a:ext cx="493712" cy="155575"/>
            </a:xfrm>
            <a:prstGeom prst="rect">
              <a:avLst/>
            </a:prstGeom>
            <a:noFill/>
            <a:ln w="9525">
              <a:noFill/>
              <a:miter lim="800000"/>
              <a:headEnd/>
              <a:tailEnd/>
            </a:ln>
          </p:spPr>
          <p:txBody>
            <a:bodyPr wrap="none" lIns="0" tIns="0" rIns="0" bIns="0">
              <a:spAutoFit/>
            </a:bodyPr>
            <a:lstStyle/>
            <a:p>
              <a:pPr>
                <a:defRPr/>
              </a:pPr>
              <a:r>
                <a:rPr lang="de-DE" sz="1000" b="1">
                  <a:latin typeface="+mn-lt"/>
                </a:rPr>
                <a:t>stamping</a:t>
              </a:r>
            </a:p>
          </p:txBody>
        </p:sp>
        <p:sp>
          <p:nvSpPr>
            <p:cNvPr id="52443" name="Oval 454"/>
            <p:cNvSpPr>
              <a:spLocks noChangeAspect="1" noChangeArrowheads="1"/>
            </p:cNvSpPr>
            <p:nvPr/>
          </p:nvSpPr>
          <p:spPr bwMode="auto">
            <a:xfrm>
              <a:off x="1784350"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444" name="Rectangle 455"/>
            <p:cNvSpPr>
              <a:spLocks noChangeAspect="1" noChangeArrowheads="1"/>
            </p:cNvSpPr>
            <p:nvPr/>
          </p:nvSpPr>
          <p:spPr bwMode="auto">
            <a:xfrm>
              <a:off x="1757363" y="3562350"/>
              <a:ext cx="206375"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445" name="Oval 456"/>
            <p:cNvSpPr>
              <a:spLocks noChangeAspect="1" noChangeArrowheads="1"/>
            </p:cNvSpPr>
            <p:nvPr/>
          </p:nvSpPr>
          <p:spPr bwMode="auto">
            <a:xfrm>
              <a:off x="1814513" y="3609975"/>
              <a:ext cx="92075"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446" name="Oval 457"/>
            <p:cNvSpPr>
              <a:spLocks noChangeAspect="1" noChangeArrowheads="1"/>
            </p:cNvSpPr>
            <p:nvPr/>
          </p:nvSpPr>
          <p:spPr bwMode="auto">
            <a:xfrm>
              <a:off x="1784350"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447" name="Rectangle 458"/>
            <p:cNvSpPr>
              <a:spLocks noChangeAspect="1" noChangeArrowheads="1"/>
            </p:cNvSpPr>
            <p:nvPr/>
          </p:nvSpPr>
          <p:spPr bwMode="auto">
            <a:xfrm>
              <a:off x="1757363" y="3562350"/>
              <a:ext cx="206375"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448" name="Oval 459"/>
            <p:cNvSpPr>
              <a:spLocks noChangeAspect="1" noChangeArrowheads="1"/>
            </p:cNvSpPr>
            <p:nvPr/>
          </p:nvSpPr>
          <p:spPr bwMode="auto">
            <a:xfrm>
              <a:off x="1814513" y="3609975"/>
              <a:ext cx="92075"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449" name="Rectangle 460"/>
            <p:cNvSpPr>
              <a:spLocks noChangeAspect="1" noChangeArrowheads="1"/>
            </p:cNvSpPr>
            <p:nvPr/>
          </p:nvSpPr>
          <p:spPr bwMode="auto">
            <a:xfrm>
              <a:off x="1946275" y="3505200"/>
              <a:ext cx="290513" cy="295275"/>
            </a:xfrm>
            <a:prstGeom prst="rect">
              <a:avLst/>
            </a:prstGeom>
            <a:noFill/>
            <a:ln w="9525">
              <a:noFill/>
              <a:miter lim="800000"/>
              <a:headEnd/>
              <a:tailEnd/>
            </a:ln>
          </p:spPr>
          <p:txBody>
            <a:bodyPr/>
            <a:lstStyle/>
            <a:p>
              <a:pPr>
                <a:defRPr/>
              </a:pPr>
              <a:endParaRPr lang="en-US" sz="3200">
                <a:latin typeface="+mn-lt"/>
              </a:endParaRPr>
            </a:p>
          </p:txBody>
        </p:sp>
        <p:sp>
          <p:nvSpPr>
            <p:cNvPr id="52450" name="Rectangle 461"/>
            <p:cNvSpPr>
              <a:spLocks noChangeAspect="1" noChangeArrowheads="1"/>
            </p:cNvSpPr>
            <p:nvPr/>
          </p:nvSpPr>
          <p:spPr bwMode="auto">
            <a:xfrm>
              <a:off x="2030413"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grpSp>
          <p:nvGrpSpPr>
            <p:cNvPr id="34011" name="Group 462"/>
            <p:cNvGrpSpPr>
              <a:grpSpLocks noChangeAspect="1"/>
            </p:cNvGrpSpPr>
            <p:nvPr/>
          </p:nvGrpSpPr>
          <p:grpSpPr bwMode="auto">
            <a:xfrm>
              <a:off x="2454965" y="3279328"/>
              <a:ext cx="392596" cy="280832"/>
              <a:chOff x="1532" y="2363"/>
              <a:chExt cx="253" cy="211"/>
            </a:xfrm>
          </p:grpSpPr>
          <p:sp>
            <p:nvSpPr>
              <p:cNvPr id="52824" name="Freeform 463"/>
              <p:cNvSpPr>
                <a:spLocks noChangeAspect="1"/>
              </p:cNvSpPr>
              <p:nvPr/>
            </p:nvSpPr>
            <p:spPr bwMode="auto">
              <a:xfrm>
                <a:off x="1542" y="2373"/>
                <a:ext cx="232" cy="198"/>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5" name="Freeform 464"/>
              <p:cNvSpPr>
                <a:spLocks noChangeAspect="1" noEditPoints="1"/>
              </p:cNvSpPr>
              <p:nvPr/>
            </p:nvSpPr>
            <p:spPr bwMode="auto">
              <a:xfrm>
                <a:off x="1532" y="2363"/>
                <a:ext cx="273" cy="211"/>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52" name="Rectangle 465"/>
            <p:cNvSpPr>
              <a:spLocks noChangeAspect="1" noChangeArrowheads="1"/>
            </p:cNvSpPr>
            <p:nvPr/>
          </p:nvSpPr>
          <p:spPr bwMode="auto">
            <a:xfrm>
              <a:off x="262255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53" name="Rectangle 466"/>
            <p:cNvSpPr>
              <a:spLocks noChangeAspect="1" noChangeArrowheads="1"/>
            </p:cNvSpPr>
            <p:nvPr/>
          </p:nvSpPr>
          <p:spPr bwMode="auto">
            <a:xfrm>
              <a:off x="2398713" y="3559175"/>
              <a:ext cx="517525" cy="320675"/>
            </a:xfrm>
            <a:prstGeom prst="rect">
              <a:avLst/>
            </a:prstGeom>
            <a:noFill/>
            <a:ln w="9525">
              <a:noFill/>
              <a:miter lim="800000"/>
              <a:headEnd/>
              <a:tailEnd/>
            </a:ln>
          </p:spPr>
          <p:txBody>
            <a:bodyPr/>
            <a:lstStyle/>
            <a:p>
              <a:pPr>
                <a:defRPr/>
              </a:pPr>
              <a:endParaRPr lang="en-US" sz="3200">
                <a:latin typeface="+mn-lt"/>
              </a:endParaRPr>
            </a:p>
          </p:txBody>
        </p:sp>
        <p:sp>
          <p:nvSpPr>
            <p:cNvPr id="52454" name="Rectangle 467"/>
            <p:cNvSpPr>
              <a:spLocks noChangeAspect="1" noChangeArrowheads="1"/>
            </p:cNvSpPr>
            <p:nvPr/>
          </p:nvSpPr>
          <p:spPr bwMode="auto">
            <a:xfrm>
              <a:off x="2489200" y="3598863"/>
              <a:ext cx="319088" cy="153987"/>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455" name="Rectangle 468"/>
            <p:cNvSpPr>
              <a:spLocks noChangeAspect="1" noChangeArrowheads="1"/>
            </p:cNvSpPr>
            <p:nvPr/>
          </p:nvSpPr>
          <p:spPr bwMode="auto">
            <a:xfrm>
              <a:off x="2482850" y="3722688"/>
              <a:ext cx="334963" cy="153987"/>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nvGrpSpPr>
            <p:cNvPr id="34016" name="Group 469"/>
            <p:cNvGrpSpPr>
              <a:grpSpLocks noChangeAspect="1"/>
            </p:cNvGrpSpPr>
            <p:nvPr/>
          </p:nvGrpSpPr>
          <p:grpSpPr bwMode="auto">
            <a:xfrm>
              <a:off x="2454965" y="3279328"/>
              <a:ext cx="392596" cy="280832"/>
              <a:chOff x="1532" y="2363"/>
              <a:chExt cx="253" cy="211"/>
            </a:xfrm>
          </p:grpSpPr>
          <p:sp>
            <p:nvSpPr>
              <p:cNvPr id="52822" name="Freeform 470"/>
              <p:cNvSpPr>
                <a:spLocks noChangeAspect="1"/>
              </p:cNvSpPr>
              <p:nvPr/>
            </p:nvSpPr>
            <p:spPr bwMode="auto">
              <a:xfrm>
                <a:off x="1542" y="2373"/>
                <a:ext cx="232" cy="198"/>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3" name="Freeform 471"/>
              <p:cNvSpPr>
                <a:spLocks noChangeAspect="1" noEditPoints="1"/>
              </p:cNvSpPr>
              <p:nvPr/>
            </p:nvSpPr>
            <p:spPr bwMode="auto">
              <a:xfrm>
                <a:off x="1532" y="2363"/>
                <a:ext cx="273" cy="211"/>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57" name="Rectangle 472"/>
            <p:cNvSpPr>
              <a:spLocks noChangeAspect="1" noChangeArrowheads="1"/>
            </p:cNvSpPr>
            <p:nvPr/>
          </p:nvSpPr>
          <p:spPr bwMode="auto">
            <a:xfrm>
              <a:off x="262255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58" name="Rectangle 473"/>
            <p:cNvSpPr>
              <a:spLocks noChangeAspect="1" noChangeArrowheads="1"/>
            </p:cNvSpPr>
            <p:nvPr/>
          </p:nvSpPr>
          <p:spPr bwMode="auto">
            <a:xfrm>
              <a:off x="2398713" y="3559175"/>
              <a:ext cx="517525" cy="320675"/>
            </a:xfrm>
            <a:prstGeom prst="rect">
              <a:avLst/>
            </a:prstGeom>
            <a:noFill/>
            <a:ln w="9525">
              <a:noFill/>
              <a:miter lim="800000"/>
              <a:headEnd/>
              <a:tailEnd/>
            </a:ln>
          </p:spPr>
          <p:txBody>
            <a:bodyPr/>
            <a:lstStyle/>
            <a:p>
              <a:pPr>
                <a:defRPr/>
              </a:pPr>
              <a:endParaRPr lang="en-US" sz="3200">
                <a:latin typeface="+mn-lt"/>
              </a:endParaRPr>
            </a:p>
          </p:txBody>
        </p:sp>
        <p:sp>
          <p:nvSpPr>
            <p:cNvPr id="52459" name="Rectangle 474"/>
            <p:cNvSpPr>
              <a:spLocks noChangeAspect="1" noChangeArrowheads="1"/>
            </p:cNvSpPr>
            <p:nvPr/>
          </p:nvSpPr>
          <p:spPr bwMode="auto">
            <a:xfrm>
              <a:off x="2489200" y="3598863"/>
              <a:ext cx="319088" cy="153987"/>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460" name="Rectangle 475"/>
            <p:cNvSpPr>
              <a:spLocks noChangeAspect="1" noChangeArrowheads="1"/>
            </p:cNvSpPr>
            <p:nvPr/>
          </p:nvSpPr>
          <p:spPr bwMode="auto">
            <a:xfrm>
              <a:off x="2482850" y="3722688"/>
              <a:ext cx="334963" cy="153987"/>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nvGrpSpPr>
            <p:cNvPr id="34021" name="Group 476"/>
            <p:cNvGrpSpPr>
              <a:grpSpLocks noChangeAspect="1"/>
            </p:cNvGrpSpPr>
            <p:nvPr/>
          </p:nvGrpSpPr>
          <p:grpSpPr bwMode="auto">
            <a:xfrm>
              <a:off x="3733800" y="3279328"/>
              <a:ext cx="392596" cy="280832"/>
              <a:chOff x="2355" y="2363"/>
              <a:chExt cx="253" cy="211"/>
            </a:xfrm>
          </p:grpSpPr>
          <p:sp>
            <p:nvSpPr>
              <p:cNvPr id="52820" name="Freeform 477"/>
              <p:cNvSpPr>
                <a:spLocks noChangeAspect="1"/>
              </p:cNvSpPr>
              <p:nvPr/>
            </p:nvSpPr>
            <p:spPr bwMode="auto">
              <a:xfrm>
                <a:off x="2365" y="2373"/>
                <a:ext cx="221"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1" name="Freeform 478"/>
              <p:cNvSpPr>
                <a:spLocks noChangeAspect="1" noEditPoints="1"/>
              </p:cNvSpPr>
              <p:nvPr/>
            </p:nvSpPr>
            <p:spPr bwMode="auto">
              <a:xfrm>
                <a:off x="2355" y="2363"/>
                <a:ext cx="253" cy="211"/>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62" name="Rectangle 479"/>
            <p:cNvSpPr>
              <a:spLocks noChangeAspect="1" noChangeArrowheads="1"/>
            </p:cNvSpPr>
            <p:nvPr/>
          </p:nvSpPr>
          <p:spPr bwMode="auto">
            <a:xfrm>
              <a:off x="389890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63" name="Rectangle 480"/>
            <p:cNvSpPr>
              <a:spLocks noChangeAspect="1" noChangeArrowheads="1"/>
            </p:cNvSpPr>
            <p:nvPr/>
          </p:nvSpPr>
          <p:spPr bwMode="auto">
            <a:xfrm>
              <a:off x="3683000" y="3559175"/>
              <a:ext cx="503238" cy="320675"/>
            </a:xfrm>
            <a:prstGeom prst="rect">
              <a:avLst/>
            </a:prstGeom>
            <a:noFill/>
            <a:ln w="9525">
              <a:noFill/>
              <a:miter lim="800000"/>
              <a:headEnd/>
              <a:tailEnd/>
            </a:ln>
          </p:spPr>
          <p:txBody>
            <a:bodyPr/>
            <a:lstStyle/>
            <a:p>
              <a:pPr>
                <a:defRPr/>
              </a:pPr>
              <a:endParaRPr lang="en-US" sz="3200">
                <a:latin typeface="+mn-lt"/>
              </a:endParaRPr>
            </a:p>
          </p:txBody>
        </p:sp>
        <p:sp>
          <p:nvSpPr>
            <p:cNvPr id="52464" name="Rectangle 481"/>
            <p:cNvSpPr>
              <a:spLocks noChangeAspect="1" noChangeArrowheads="1"/>
            </p:cNvSpPr>
            <p:nvPr/>
          </p:nvSpPr>
          <p:spPr bwMode="auto">
            <a:xfrm>
              <a:off x="3767138" y="3598863"/>
              <a:ext cx="317500" cy="153987"/>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465" name="Rectangle 482"/>
            <p:cNvSpPr>
              <a:spLocks noChangeAspect="1" noChangeArrowheads="1"/>
            </p:cNvSpPr>
            <p:nvPr/>
          </p:nvSpPr>
          <p:spPr bwMode="auto">
            <a:xfrm>
              <a:off x="3792538" y="3722688"/>
              <a:ext cx="269875" cy="153987"/>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nvGrpSpPr>
            <p:cNvPr id="34026" name="Group 483"/>
            <p:cNvGrpSpPr>
              <a:grpSpLocks noChangeAspect="1"/>
            </p:cNvGrpSpPr>
            <p:nvPr/>
          </p:nvGrpSpPr>
          <p:grpSpPr bwMode="auto">
            <a:xfrm>
              <a:off x="3733800" y="3279328"/>
              <a:ext cx="392596" cy="280832"/>
              <a:chOff x="2355" y="2363"/>
              <a:chExt cx="253" cy="211"/>
            </a:xfrm>
          </p:grpSpPr>
          <p:sp>
            <p:nvSpPr>
              <p:cNvPr id="52818" name="Freeform 484"/>
              <p:cNvSpPr>
                <a:spLocks noChangeAspect="1"/>
              </p:cNvSpPr>
              <p:nvPr/>
            </p:nvSpPr>
            <p:spPr bwMode="auto">
              <a:xfrm>
                <a:off x="2365" y="2373"/>
                <a:ext cx="221"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9" name="Freeform 485"/>
              <p:cNvSpPr>
                <a:spLocks noChangeAspect="1" noEditPoints="1"/>
              </p:cNvSpPr>
              <p:nvPr/>
            </p:nvSpPr>
            <p:spPr bwMode="auto">
              <a:xfrm>
                <a:off x="2355" y="2363"/>
                <a:ext cx="253" cy="211"/>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67" name="Rectangle 486"/>
            <p:cNvSpPr>
              <a:spLocks noChangeAspect="1" noChangeArrowheads="1"/>
            </p:cNvSpPr>
            <p:nvPr/>
          </p:nvSpPr>
          <p:spPr bwMode="auto">
            <a:xfrm>
              <a:off x="389890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68" name="Rectangle 487"/>
            <p:cNvSpPr>
              <a:spLocks noChangeAspect="1" noChangeArrowheads="1"/>
            </p:cNvSpPr>
            <p:nvPr/>
          </p:nvSpPr>
          <p:spPr bwMode="auto">
            <a:xfrm>
              <a:off x="3683000" y="3559175"/>
              <a:ext cx="503238" cy="320675"/>
            </a:xfrm>
            <a:prstGeom prst="rect">
              <a:avLst/>
            </a:prstGeom>
            <a:noFill/>
            <a:ln w="9525">
              <a:noFill/>
              <a:miter lim="800000"/>
              <a:headEnd/>
              <a:tailEnd/>
            </a:ln>
          </p:spPr>
          <p:txBody>
            <a:bodyPr/>
            <a:lstStyle/>
            <a:p>
              <a:pPr>
                <a:defRPr/>
              </a:pPr>
              <a:endParaRPr lang="en-US" sz="3200">
                <a:latin typeface="+mn-lt"/>
              </a:endParaRPr>
            </a:p>
          </p:txBody>
        </p:sp>
        <p:sp>
          <p:nvSpPr>
            <p:cNvPr id="52469" name="Rectangle 488"/>
            <p:cNvSpPr>
              <a:spLocks noChangeAspect="1" noChangeArrowheads="1"/>
            </p:cNvSpPr>
            <p:nvPr/>
          </p:nvSpPr>
          <p:spPr bwMode="auto">
            <a:xfrm>
              <a:off x="3767138" y="3598863"/>
              <a:ext cx="317500" cy="153987"/>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470" name="Rectangle 489"/>
            <p:cNvSpPr>
              <a:spLocks noChangeAspect="1" noChangeArrowheads="1"/>
            </p:cNvSpPr>
            <p:nvPr/>
          </p:nvSpPr>
          <p:spPr bwMode="auto">
            <a:xfrm>
              <a:off x="3792538" y="3722688"/>
              <a:ext cx="269875" cy="153987"/>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nvGrpSpPr>
            <p:cNvPr id="34031" name="Group 490"/>
            <p:cNvGrpSpPr>
              <a:grpSpLocks noChangeAspect="1"/>
            </p:cNvGrpSpPr>
            <p:nvPr/>
          </p:nvGrpSpPr>
          <p:grpSpPr bwMode="auto">
            <a:xfrm>
              <a:off x="5042452" y="3279328"/>
              <a:ext cx="390939" cy="280832"/>
              <a:chOff x="3198" y="2363"/>
              <a:chExt cx="252" cy="211"/>
            </a:xfrm>
          </p:grpSpPr>
          <p:sp>
            <p:nvSpPr>
              <p:cNvPr id="52816" name="Freeform 491"/>
              <p:cNvSpPr>
                <a:spLocks noChangeAspect="1"/>
              </p:cNvSpPr>
              <p:nvPr/>
            </p:nvSpPr>
            <p:spPr bwMode="auto">
              <a:xfrm>
                <a:off x="3207" y="2373"/>
                <a:ext cx="23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7" name="Freeform 492"/>
              <p:cNvSpPr>
                <a:spLocks noChangeAspect="1" noEditPoints="1"/>
              </p:cNvSpPr>
              <p:nvPr/>
            </p:nvSpPr>
            <p:spPr bwMode="auto">
              <a:xfrm>
                <a:off x="3198" y="2363"/>
                <a:ext cx="27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72" name="Rectangle 493"/>
            <p:cNvSpPr>
              <a:spLocks noChangeAspect="1" noChangeArrowheads="1"/>
            </p:cNvSpPr>
            <p:nvPr/>
          </p:nvSpPr>
          <p:spPr bwMode="auto">
            <a:xfrm>
              <a:off x="520700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73" name="Rectangle 494"/>
            <p:cNvSpPr>
              <a:spLocks noChangeAspect="1" noChangeArrowheads="1"/>
            </p:cNvSpPr>
            <p:nvPr/>
          </p:nvSpPr>
          <p:spPr bwMode="auto">
            <a:xfrm>
              <a:off x="4991100" y="3559175"/>
              <a:ext cx="503238" cy="320675"/>
            </a:xfrm>
            <a:prstGeom prst="rect">
              <a:avLst/>
            </a:prstGeom>
            <a:noFill/>
            <a:ln w="9525">
              <a:noFill/>
              <a:miter lim="800000"/>
              <a:headEnd/>
              <a:tailEnd/>
            </a:ln>
          </p:spPr>
          <p:txBody>
            <a:bodyPr/>
            <a:lstStyle/>
            <a:p>
              <a:pPr>
                <a:defRPr/>
              </a:pPr>
              <a:endParaRPr lang="en-US" sz="3200">
                <a:latin typeface="+mn-lt"/>
              </a:endParaRPr>
            </a:p>
          </p:txBody>
        </p:sp>
        <p:sp>
          <p:nvSpPr>
            <p:cNvPr id="52474" name="Rectangle 495"/>
            <p:cNvSpPr>
              <a:spLocks noChangeAspect="1" noChangeArrowheads="1"/>
            </p:cNvSpPr>
            <p:nvPr/>
          </p:nvSpPr>
          <p:spPr bwMode="auto">
            <a:xfrm>
              <a:off x="5076825" y="3598863"/>
              <a:ext cx="319088" cy="153987"/>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475" name="Rectangle 496"/>
            <p:cNvSpPr>
              <a:spLocks noChangeAspect="1" noChangeArrowheads="1"/>
            </p:cNvSpPr>
            <p:nvPr/>
          </p:nvSpPr>
          <p:spPr bwMode="auto">
            <a:xfrm>
              <a:off x="5102225" y="3722688"/>
              <a:ext cx="269875" cy="153987"/>
            </a:xfrm>
            <a:prstGeom prst="rect">
              <a:avLst/>
            </a:prstGeom>
            <a:noFill/>
            <a:ln w="9525">
              <a:noFill/>
              <a:miter lim="800000"/>
              <a:headEnd/>
              <a:tailEnd/>
            </a:ln>
          </p:spPr>
          <p:txBody>
            <a:bodyPr wrap="none" lIns="0" tIns="0" rIns="0" bIns="0">
              <a:spAutoFit/>
            </a:bodyPr>
            <a:lstStyle/>
            <a:p>
              <a:pPr>
                <a:defRPr/>
              </a:pPr>
              <a:r>
                <a:rPr lang="de-DE" sz="1000" b="1">
                  <a:latin typeface="+mn-lt"/>
                </a:rPr>
                <a:t>850R</a:t>
              </a:r>
            </a:p>
          </p:txBody>
        </p:sp>
        <p:grpSp>
          <p:nvGrpSpPr>
            <p:cNvPr id="34036" name="Group 497"/>
            <p:cNvGrpSpPr>
              <a:grpSpLocks noChangeAspect="1"/>
            </p:cNvGrpSpPr>
            <p:nvPr/>
          </p:nvGrpSpPr>
          <p:grpSpPr bwMode="auto">
            <a:xfrm>
              <a:off x="5042452" y="3279328"/>
              <a:ext cx="390939" cy="280832"/>
              <a:chOff x="3198" y="2363"/>
              <a:chExt cx="252" cy="211"/>
            </a:xfrm>
          </p:grpSpPr>
          <p:sp>
            <p:nvSpPr>
              <p:cNvPr id="52814" name="Freeform 498"/>
              <p:cNvSpPr>
                <a:spLocks noChangeAspect="1"/>
              </p:cNvSpPr>
              <p:nvPr/>
            </p:nvSpPr>
            <p:spPr bwMode="auto">
              <a:xfrm>
                <a:off x="3207" y="2373"/>
                <a:ext cx="23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5" name="Freeform 499"/>
              <p:cNvSpPr>
                <a:spLocks noChangeAspect="1" noEditPoints="1"/>
              </p:cNvSpPr>
              <p:nvPr/>
            </p:nvSpPr>
            <p:spPr bwMode="auto">
              <a:xfrm>
                <a:off x="3198" y="2363"/>
                <a:ext cx="27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77" name="Rectangle 500"/>
            <p:cNvSpPr>
              <a:spLocks noChangeAspect="1" noChangeArrowheads="1"/>
            </p:cNvSpPr>
            <p:nvPr/>
          </p:nvSpPr>
          <p:spPr bwMode="auto">
            <a:xfrm>
              <a:off x="5207000" y="3346450"/>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78" name="Rectangle 501"/>
            <p:cNvSpPr>
              <a:spLocks noChangeAspect="1" noChangeArrowheads="1"/>
            </p:cNvSpPr>
            <p:nvPr/>
          </p:nvSpPr>
          <p:spPr bwMode="auto">
            <a:xfrm>
              <a:off x="4991100" y="3559175"/>
              <a:ext cx="503238" cy="320675"/>
            </a:xfrm>
            <a:prstGeom prst="rect">
              <a:avLst/>
            </a:prstGeom>
            <a:noFill/>
            <a:ln w="9525">
              <a:noFill/>
              <a:miter lim="800000"/>
              <a:headEnd/>
              <a:tailEnd/>
            </a:ln>
          </p:spPr>
          <p:txBody>
            <a:bodyPr/>
            <a:lstStyle/>
            <a:p>
              <a:pPr>
                <a:defRPr/>
              </a:pPr>
              <a:endParaRPr lang="en-US" sz="3200">
                <a:latin typeface="+mn-lt"/>
              </a:endParaRPr>
            </a:p>
          </p:txBody>
        </p:sp>
        <p:sp>
          <p:nvSpPr>
            <p:cNvPr id="52479" name="Rectangle 502"/>
            <p:cNvSpPr>
              <a:spLocks noChangeAspect="1" noChangeArrowheads="1"/>
            </p:cNvSpPr>
            <p:nvPr/>
          </p:nvSpPr>
          <p:spPr bwMode="auto">
            <a:xfrm>
              <a:off x="5076825" y="3598863"/>
              <a:ext cx="319088" cy="153987"/>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480" name="Rectangle 503"/>
            <p:cNvSpPr>
              <a:spLocks noChangeAspect="1" noChangeArrowheads="1"/>
            </p:cNvSpPr>
            <p:nvPr/>
          </p:nvSpPr>
          <p:spPr bwMode="auto">
            <a:xfrm>
              <a:off x="5102225" y="3722688"/>
              <a:ext cx="269875" cy="153987"/>
            </a:xfrm>
            <a:prstGeom prst="rect">
              <a:avLst/>
            </a:prstGeom>
            <a:noFill/>
            <a:ln w="9525">
              <a:noFill/>
              <a:miter lim="800000"/>
              <a:headEnd/>
              <a:tailEnd/>
            </a:ln>
          </p:spPr>
          <p:txBody>
            <a:bodyPr wrap="none" lIns="0" tIns="0" rIns="0" bIns="0">
              <a:spAutoFit/>
            </a:bodyPr>
            <a:lstStyle/>
            <a:p>
              <a:pPr>
                <a:defRPr/>
              </a:pPr>
              <a:r>
                <a:rPr lang="de-DE" sz="1000" b="1" dirty="0">
                  <a:latin typeface="+mn-lt"/>
                </a:rPr>
                <a:t>850R</a:t>
              </a:r>
            </a:p>
          </p:txBody>
        </p:sp>
        <p:grpSp>
          <p:nvGrpSpPr>
            <p:cNvPr id="34041" name="Group 504"/>
            <p:cNvGrpSpPr>
              <a:grpSpLocks noChangeAspect="1"/>
            </p:cNvGrpSpPr>
            <p:nvPr/>
          </p:nvGrpSpPr>
          <p:grpSpPr bwMode="auto">
            <a:xfrm>
              <a:off x="6332883" y="3279328"/>
              <a:ext cx="390939" cy="280832"/>
              <a:chOff x="4029" y="2363"/>
              <a:chExt cx="252" cy="211"/>
            </a:xfrm>
          </p:grpSpPr>
          <p:sp>
            <p:nvSpPr>
              <p:cNvPr id="52812" name="Freeform 505"/>
              <p:cNvSpPr>
                <a:spLocks noChangeAspect="1"/>
              </p:cNvSpPr>
              <p:nvPr/>
            </p:nvSpPr>
            <p:spPr bwMode="auto">
              <a:xfrm>
                <a:off x="4038" y="2373"/>
                <a:ext cx="222"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3" name="Freeform 506"/>
              <p:cNvSpPr>
                <a:spLocks noChangeAspect="1" noEditPoints="1"/>
              </p:cNvSpPr>
              <p:nvPr/>
            </p:nvSpPr>
            <p:spPr bwMode="auto">
              <a:xfrm>
                <a:off x="4029" y="2363"/>
                <a:ext cx="25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82" name="Rectangle 507"/>
            <p:cNvSpPr>
              <a:spLocks noChangeAspect="1" noChangeArrowheads="1"/>
            </p:cNvSpPr>
            <p:nvPr/>
          </p:nvSpPr>
          <p:spPr bwMode="auto">
            <a:xfrm>
              <a:off x="6497638" y="3346450"/>
              <a:ext cx="31750"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83" name="Rectangle 508"/>
            <p:cNvSpPr>
              <a:spLocks noChangeAspect="1" noChangeArrowheads="1"/>
            </p:cNvSpPr>
            <p:nvPr/>
          </p:nvSpPr>
          <p:spPr bwMode="auto">
            <a:xfrm>
              <a:off x="6280150" y="3559175"/>
              <a:ext cx="504825" cy="320675"/>
            </a:xfrm>
            <a:prstGeom prst="rect">
              <a:avLst/>
            </a:prstGeom>
            <a:noFill/>
            <a:ln w="9525">
              <a:noFill/>
              <a:miter lim="800000"/>
              <a:headEnd/>
              <a:tailEnd/>
            </a:ln>
          </p:spPr>
          <p:txBody>
            <a:bodyPr/>
            <a:lstStyle/>
            <a:p>
              <a:pPr>
                <a:defRPr/>
              </a:pPr>
              <a:endParaRPr lang="en-US" sz="3200">
                <a:latin typeface="+mn-lt"/>
              </a:endParaRPr>
            </a:p>
          </p:txBody>
        </p:sp>
        <p:sp>
          <p:nvSpPr>
            <p:cNvPr id="52484" name="Rectangle 509"/>
            <p:cNvSpPr>
              <a:spLocks noChangeAspect="1" noChangeArrowheads="1"/>
            </p:cNvSpPr>
            <p:nvPr/>
          </p:nvSpPr>
          <p:spPr bwMode="auto">
            <a:xfrm>
              <a:off x="6364288" y="3598863"/>
              <a:ext cx="317500" cy="153987"/>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485" name="Rectangle 510"/>
            <p:cNvSpPr>
              <a:spLocks noChangeAspect="1" noChangeArrowheads="1"/>
            </p:cNvSpPr>
            <p:nvPr/>
          </p:nvSpPr>
          <p:spPr bwMode="auto">
            <a:xfrm>
              <a:off x="6391275" y="3722688"/>
              <a:ext cx="269875" cy="153987"/>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nvGrpSpPr>
            <p:cNvPr id="34046" name="Group 511"/>
            <p:cNvGrpSpPr>
              <a:grpSpLocks noChangeAspect="1"/>
            </p:cNvGrpSpPr>
            <p:nvPr/>
          </p:nvGrpSpPr>
          <p:grpSpPr bwMode="auto">
            <a:xfrm>
              <a:off x="6332883" y="3279328"/>
              <a:ext cx="390939" cy="280832"/>
              <a:chOff x="4029" y="2363"/>
              <a:chExt cx="252" cy="211"/>
            </a:xfrm>
          </p:grpSpPr>
          <p:sp>
            <p:nvSpPr>
              <p:cNvPr id="52810" name="Freeform 512"/>
              <p:cNvSpPr>
                <a:spLocks noChangeAspect="1"/>
              </p:cNvSpPr>
              <p:nvPr/>
            </p:nvSpPr>
            <p:spPr bwMode="auto">
              <a:xfrm>
                <a:off x="4038" y="2373"/>
                <a:ext cx="222"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1" name="Freeform 513"/>
              <p:cNvSpPr>
                <a:spLocks noChangeAspect="1" noEditPoints="1"/>
              </p:cNvSpPr>
              <p:nvPr/>
            </p:nvSpPr>
            <p:spPr bwMode="auto">
              <a:xfrm>
                <a:off x="4029" y="2363"/>
                <a:ext cx="25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87" name="Rectangle 514"/>
            <p:cNvSpPr>
              <a:spLocks noChangeAspect="1" noChangeArrowheads="1"/>
            </p:cNvSpPr>
            <p:nvPr/>
          </p:nvSpPr>
          <p:spPr bwMode="auto">
            <a:xfrm>
              <a:off x="6497638" y="3346450"/>
              <a:ext cx="31750"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88" name="Rectangle 515"/>
            <p:cNvSpPr>
              <a:spLocks noChangeAspect="1" noChangeArrowheads="1"/>
            </p:cNvSpPr>
            <p:nvPr/>
          </p:nvSpPr>
          <p:spPr bwMode="auto">
            <a:xfrm>
              <a:off x="6280150" y="3559175"/>
              <a:ext cx="504825" cy="320675"/>
            </a:xfrm>
            <a:prstGeom prst="rect">
              <a:avLst/>
            </a:prstGeom>
            <a:noFill/>
            <a:ln w="9525">
              <a:noFill/>
              <a:miter lim="800000"/>
              <a:headEnd/>
              <a:tailEnd/>
            </a:ln>
          </p:spPr>
          <p:txBody>
            <a:bodyPr/>
            <a:lstStyle/>
            <a:p>
              <a:pPr>
                <a:defRPr/>
              </a:pPr>
              <a:endParaRPr lang="en-US" sz="3200">
                <a:latin typeface="+mn-lt"/>
              </a:endParaRPr>
            </a:p>
          </p:txBody>
        </p:sp>
        <p:sp>
          <p:nvSpPr>
            <p:cNvPr id="52489" name="Rectangle 516"/>
            <p:cNvSpPr>
              <a:spLocks noChangeAspect="1" noChangeArrowheads="1"/>
            </p:cNvSpPr>
            <p:nvPr/>
          </p:nvSpPr>
          <p:spPr bwMode="auto">
            <a:xfrm>
              <a:off x="6364288" y="3598863"/>
              <a:ext cx="317500" cy="153987"/>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490" name="Rectangle 517"/>
            <p:cNvSpPr>
              <a:spLocks noChangeAspect="1" noChangeArrowheads="1"/>
            </p:cNvSpPr>
            <p:nvPr/>
          </p:nvSpPr>
          <p:spPr bwMode="auto">
            <a:xfrm>
              <a:off x="6391275" y="3722688"/>
              <a:ext cx="269875" cy="153987"/>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nvGrpSpPr>
            <p:cNvPr id="34051" name="Group 518"/>
            <p:cNvGrpSpPr>
              <a:grpSpLocks noChangeAspect="1"/>
            </p:cNvGrpSpPr>
            <p:nvPr/>
          </p:nvGrpSpPr>
          <p:grpSpPr bwMode="auto">
            <a:xfrm>
              <a:off x="7747553" y="3251553"/>
              <a:ext cx="669235" cy="549319"/>
              <a:chOff x="4940" y="2343"/>
              <a:chExt cx="431" cy="411"/>
            </a:xfrm>
          </p:grpSpPr>
          <p:grpSp>
            <p:nvGrpSpPr>
              <p:cNvPr id="34343" name="Group 519"/>
              <p:cNvGrpSpPr>
                <a:grpSpLocks noChangeAspect="1"/>
              </p:cNvGrpSpPr>
              <p:nvPr/>
            </p:nvGrpSpPr>
            <p:grpSpPr bwMode="auto">
              <a:xfrm>
                <a:off x="4940" y="2343"/>
                <a:ext cx="431" cy="411"/>
                <a:chOff x="4940" y="2343"/>
                <a:chExt cx="431" cy="411"/>
              </a:xfrm>
            </p:grpSpPr>
            <p:sp>
              <p:nvSpPr>
                <p:cNvPr id="52807" name="Rectangle 520"/>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8" name="Rectangle 521"/>
                <p:cNvSpPr>
                  <a:spLocks noChangeAspect="1" noChangeArrowheads="1"/>
                </p:cNvSpPr>
                <p:nvPr/>
              </p:nvSpPr>
              <p:spPr bwMode="auto">
                <a:xfrm>
                  <a:off x="4940"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9" name="Rectangle 522"/>
                <p:cNvSpPr>
                  <a:spLocks noChangeAspect="1" noChangeArrowheads="1"/>
                </p:cNvSpPr>
                <p:nvPr/>
              </p:nvSpPr>
              <p:spPr bwMode="auto">
                <a:xfrm>
                  <a:off x="5006" y="2377"/>
                  <a:ext cx="281" cy="114"/>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4344" name="Group 523"/>
              <p:cNvGrpSpPr>
                <a:grpSpLocks noChangeAspect="1"/>
              </p:cNvGrpSpPr>
              <p:nvPr/>
            </p:nvGrpSpPr>
            <p:grpSpPr bwMode="auto">
              <a:xfrm>
                <a:off x="5013" y="2497"/>
                <a:ext cx="278" cy="234"/>
                <a:chOff x="5013" y="2497"/>
                <a:chExt cx="278" cy="234"/>
              </a:xfrm>
            </p:grpSpPr>
            <p:sp>
              <p:nvSpPr>
                <p:cNvPr id="52805" name="Freeform 524"/>
                <p:cNvSpPr>
                  <a:spLocks noChangeAspect="1"/>
                </p:cNvSpPr>
                <p:nvPr/>
              </p:nvSpPr>
              <p:spPr bwMode="auto">
                <a:xfrm>
                  <a:off x="5003" y="2508"/>
                  <a:ext cx="278"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06" name="Freeform 525"/>
                <p:cNvSpPr>
                  <a:spLocks noChangeAspect="1" noEditPoints="1"/>
                </p:cNvSpPr>
                <p:nvPr/>
              </p:nvSpPr>
              <p:spPr bwMode="auto">
                <a:xfrm>
                  <a:off x="4993" y="2497"/>
                  <a:ext cx="300" cy="234"/>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804" name="Rectangle 526"/>
              <p:cNvSpPr>
                <a:spLocks noChangeAspect="1" noChangeArrowheads="1"/>
              </p:cNvSpPr>
              <p:nvPr/>
            </p:nvSpPr>
            <p:spPr bwMode="auto">
              <a:xfrm>
                <a:off x="5126" y="2540"/>
                <a:ext cx="22" cy="11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492" name="Rectangle 527"/>
            <p:cNvSpPr>
              <a:spLocks noChangeAspect="1" noChangeArrowheads="1"/>
            </p:cNvSpPr>
            <p:nvPr/>
          </p:nvSpPr>
          <p:spPr bwMode="auto">
            <a:xfrm>
              <a:off x="7851775" y="3781425"/>
              <a:ext cx="519113" cy="319088"/>
            </a:xfrm>
            <a:prstGeom prst="rect">
              <a:avLst/>
            </a:prstGeom>
            <a:noFill/>
            <a:ln w="9525">
              <a:noFill/>
              <a:miter lim="800000"/>
              <a:headEnd/>
              <a:tailEnd/>
            </a:ln>
          </p:spPr>
          <p:txBody>
            <a:bodyPr/>
            <a:lstStyle/>
            <a:p>
              <a:pPr>
                <a:defRPr/>
              </a:pPr>
              <a:endParaRPr lang="en-US" sz="3200">
                <a:latin typeface="+mn-lt"/>
              </a:endParaRPr>
            </a:p>
          </p:txBody>
        </p:sp>
        <p:sp>
          <p:nvSpPr>
            <p:cNvPr id="52493" name="Rectangle 528"/>
            <p:cNvSpPr>
              <a:spLocks noChangeAspect="1" noChangeArrowheads="1"/>
            </p:cNvSpPr>
            <p:nvPr/>
          </p:nvSpPr>
          <p:spPr bwMode="auto">
            <a:xfrm>
              <a:off x="7945438" y="3822700"/>
              <a:ext cx="317500" cy="153988"/>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494" name="Rectangle 529"/>
            <p:cNvSpPr>
              <a:spLocks noChangeAspect="1" noChangeArrowheads="1"/>
            </p:cNvSpPr>
            <p:nvPr/>
          </p:nvSpPr>
          <p:spPr bwMode="auto">
            <a:xfrm>
              <a:off x="7937500" y="3943350"/>
              <a:ext cx="334963" cy="153988"/>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grpSp>
          <p:nvGrpSpPr>
            <p:cNvPr id="34055" name="Group 530"/>
            <p:cNvGrpSpPr>
              <a:grpSpLocks noChangeAspect="1"/>
            </p:cNvGrpSpPr>
            <p:nvPr/>
          </p:nvGrpSpPr>
          <p:grpSpPr bwMode="auto">
            <a:xfrm>
              <a:off x="7747553" y="3251553"/>
              <a:ext cx="669235" cy="549319"/>
              <a:chOff x="4940" y="2343"/>
              <a:chExt cx="431" cy="411"/>
            </a:xfrm>
          </p:grpSpPr>
          <p:sp>
            <p:nvSpPr>
              <p:cNvPr id="52799" name="Rectangle 531"/>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0" name="Rectangle 532"/>
              <p:cNvSpPr>
                <a:spLocks noChangeAspect="1" noChangeArrowheads="1"/>
              </p:cNvSpPr>
              <p:nvPr/>
            </p:nvSpPr>
            <p:spPr bwMode="auto">
              <a:xfrm>
                <a:off x="4940"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1" name="Rectangle 533"/>
              <p:cNvSpPr>
                <a:spLocks noChangeAspect="1" noChangeArrowheads="1"/>
              </p:cNvSpPr>
              <p:nvPr/>
            </p:nvSpPr>
            <p:spPr bwMode="auto">
              <a:xfrm>
                <a:off x="5006" y="2377"/>
                <a:ext cx="281" cy="114"/>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4056" name="Group 534"/>
            <p:cNvGrpSpPr>
              <a:grpSpLocks noChangeAspect="1"/>
            </p:cNvGrpSpPr>
            <p:nvPr/>
          </p:nvGrpSpPr>
          <p:grpSpPr bwMode="auto">
            <a:xfrm>
              <a:off x="7860196" y="3456776"/>
              <a:ext cx="432352" cy="313235"/>
              <a:chOff x="5013" y="2497"/>
              <a:chExt cx="278" cy="234"/>
            </a:xfrm>
          </p:grpSpPr>
          <p:sp>
            <p:nvSpPr>
              <p:cNvPr id="52797" name="Freeform 535"/>
              <p:cNvSpPr>
                <a:spLocks noChangeAspect="1"/>
              </p:cNvSpPr>
              <p:nvPr/>
            </p:nvSpPr>
            <p:spPr bwMode="auto">
              <a:xfrm>
                <a:off x="5023" y="2506"/>
                <a:ext cx="25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798" name="Freeform 536"/>
              <p:cNvSpPr>
                <a:spLocks noChangeAspect="1" noEditPoints="1"/>
              </p:cNvSpPr>
              <p:nvPr/>
            </p:nvSpPr>
            <p:spPr bwMode="auto">
              <a:xfrm>
                <a:off x="5013" y="2493"/>
                <a:ext cx="298"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97" name="Rectangle 537"/>
            <p:cNvSpPr>
              <a:spLocks noChangeAspect="1" noChangeArrowheads="1"/>
            </p:cNvSpPr>
            <p:nvPr/>
          </p:nvSpPr>
          <p:spPr bwMode="auto">
            <a:xfrm>
              <a:off x="8035925" y="3514725"/>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98" name="Rectangle 538"/>
            <p:cNvSpPr>
              <a:spLocks noChangeAspect="1" noChangeArrowheads="1"/>
            </p:cNvSpPr>
            <p:nvPr/>
          </p:nvSpPr>
          <p:spPr bwMode="auto">
            <a:xfrm>
              <a:off x="7747000" y="3251200"/>
              <a:ext cx="669925"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99" name="Rectangle 539"/>
            <p:cNvSpPr>
              <a:spLocks noChangeAspect="1" noChangeArrowheads="1"/>
            </p:cNvSpPr>
            <p:nvPr/>
          </p:nvSpPr>
          <p:spPr bwMode="auto">
            <a:xfrm>
              <a:off x="7747000" y="3251200"/>
              <a:ext cx="669925"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0" name="Rectangle 540"/>
            <p:cNvSpPr>
              <a:spLocks noChangeAspect="1" noChangeArrowheads="1"/>
            </p:cNvSpPr>
            <p:nvPr/>
          </p:nvSpPr>
          <p:spPr bwMode="auto">
            <a:xfrm>
              <a:off x="7850188" y="3298825"/>
              <a:ext cx="434975" cy="155575"/>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sp>
          <p:nvSpPr>
            <p:cNvPr id="52501" name="Rectangle 541"/>
            <p:cNvSpPr>
              <a:spLocks noChangeAspect="1" noChangeArrowheads="1"/>
            </p:cNvSpPr>
            <p:nvPr/>
          </p:nvSpPr>
          <p:spPr bwMode="auto">
            <a:xfrm>
              <a:off x="7747000" y="3251200"/>
              <a:ext cx="669925"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2" name="Rectangle 542"/>
            <p:cNvSpPr>
              <a:spLocks noChangeAspect="1" noChangeArrowheads="1"/>
            </p:cNvSpPr>
            <p:nvPr/>
          </p:nvSpPr>
          <p:spPr bwMode="auto">
            <a:xfrm>
              <a:off x="7747000" y="3251200"/>
              <a:ext cx="669925"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3" name="Rectangle 543"/>
            <p:cNvSpPr>
              <a:spLocks noChangeAspect="1" noChangeArrowheads="1"/>
            </p:cNvSpPr>
            <p:nvPr/>
          </p:nvSpPr>
          <p:spPr bwMode="auto">
            <a:xfrm>
              <a:off x="7850188" y="3298825"/>
              <a:ext cx="452437" cy="155575"/>
            </a:xfrm>
            <a:prstGeom prst="rect">
              <a:avLst/>
            </a:prstGeom>
            <a:noFill/>
            <a:ln w="9525">
              <a:noFill/>
              <a:miter lim="800000"/>
              <a:headEnd/>
              <a:tailEnd/>
            </a:ln>
          </p:spPr>
          <p:txBody>
            <a:bodyPr wrap="none" lIns="0" tIns="0" rIns="0" bIns="0">
              <a:spAutoFit/>
            </a:bodyPr>
            <a:lstStyle/>
            <a:p>
              <a:pPr>
                <a:defRPr/>
              </a:pPr>
              <a:r>
                <a:rPr lang="de-DE" sz="1000" b="1">
                  <a:latin typeface="+mn-lt"/>
                </a:rPr>
                <a:t>shipping</a:t>
              </a:r>
            </a:p>
          </p:txBody>
        </p:sp>
        <p:grpSp>
          <p:nvGrpSpPr>
            <p:cNvPr id="34064" name="Group 544"/>
            <p:cNvGrpSpPr>
              <a:grpSpLocks noChangeAspect="1"/>
            </p:cNvGrpSpPr>
            <p:nvPr/>
          </p:nvGrpSpPr>
          <p:grpSpPr bwMode="auto">
            <a:xfrm>
              <a:off x="7860196" y="3456776"/>
              <a:ext cx="432352" cy="313235"/>
              <a:chOff x="5013" y="2497"/>
              <a:chExt cx="278" cy="234"/>
            </a:xfrm>
          </p:grpSpPr>
          <p:sp>
            <p:nvSpPr>
              <p:cNvPr id="52795" name="Freeform 545"/>
              <p:cNvSpPr>
                <a:spLocks noChangeAspect="1"/>
              </p:cNvSpPr>
              <p:nvPr/>
            </p:nvSpPr>
            <p:spPr bwMode="auto">
              <a:xfrm>
                <a:off x="5023" y="2506"/>
                <a:ext cx="25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796" name="Freeform 546"/>
              <p:cNvSpPr>
                <a:spLocks noChangeAspect="1" noEditPoints="1"/>
              </p:cNvSpPr>
              <p:nvPr/>
            </p:nvSpPr>
            <p:spPr bwMode="auto">
              <a:xfrm>
                <a:off x="5013" y="2493"/>
                <a:ext cx="298"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505" name="Rectangle 547"/>
            <p:cNvSpPr>
              <a:spLocks noChangeAspect="1" noChangeArrowheads="1"/>
            </p:cNvSpPr>
            <p:nvPr/>
          </p:nvSpPr>
          <p:spPr bwMode="auto">
            <a:xfrm>
              <a:off x="8035925" y="3514725"/>
              <a:ext cx="33338" cy="15557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506" name="Rectangle 548"/>
            <p:cNvSpPr>
              <a:spLocks noChangeAspect="1" noChangeArrowheads="1"/>
            </p:cNvSpPr>
            <p:nvPr/>
          </p:nvSpPr>
          <p:spPr bwMode="auto">
            <a:xfrm>
              <a:off x="7851775" y="3781425"/>
              <a:ext cx="519113" cy="319088"/>
            </a:xfrm>
            <a:prstGeom prst="rect">
              <a:avLst/>
            </a:prstGeom>
            <a:noFill/>
            <a:ln w="9525">
              <a:noFill/>
              <a:miter lim="800000"/>
              <a:headEnd/>
              <a:tailEnd/>
            </a:ln>
          </p:spPr>
          <p:txBody>
            <a:bodyPr/>
            <a:lstStyle/>
            <a:p>
              <a:pPr>
                <a:defRPr/>
              </a:pPr>
              <a:endParaRPr lang="en-US" sz="3200">
                <a:latin typeface="+mn-lt"/>
              </a:endParaRPr>
            </a:p>
          </p:txBody>
        </p:sp>
        <p:sp>
          <p:nvSpPr>
            <p:cNvPr id="52507" name="Rectangle 549"/>
            <p:cNvSpPr>
              <a:spLocks noChangeAspect="1" noChangeArrowheads="1"/>
            </p:cNvSpPr>
            <p:nvPr/>
          </p:nvSpPr>
          <p:spPr bwMode="auto">
            <a:xfrm>
              <a:off x="7945438" y="3822700"/>
              <a:ext cx="317500" cy="153988"/>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508" name="Rectangle 550"/>
            <p:cNvSpPr>
              <a:spLocks noChangeAspect="1" noChangeArrowheads="1"/>
            </p:cNvSpPr>
            <p:nvPr/>
          </p:nvSpPr>
          <p:spPr bwMode="auto">
            <a:xfrm>
              <a:off x="7937500" y="3943350"/>
              <a:ext cx="334963" cy="153988"/>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sp>
          <p:nvSpPr>
            <p:cNvPr id="52509" name="Rectangle 551"/>
            <p:cNvSpPr>
              <a:spLocks noChangeAspect="1" noChangeArrowheads="1"/>
            </p:cNvSpPr>
            <p:nvPr/>
          </p:nvSpPr>
          <p:spPr bwMode="auto">
            <a:xfrm>
              <a:off x="2957513" y="39385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0" name="Rectangle 552"/>
            <p:cNvSpPr>
              <a:spLocks noChangeAspect="1" noChangeArrowheads="1"/>
            </p:cNvSpPr>
            <p:nvPr/>
          </p:nvSpPr>
          <p:spPr bwMode="auto">
            <a:xfrm>
              <a:off x="3071813"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Z/T: 39 S</a:t>
              </a:r>
              <a:endParaRPr lang="de-DE" sz="1000" b="1">
                <a:latin typeface="+mn-lt"/>
              </a:endParaRPr>
            </a:p>
          </p:txBody>
        </p:sp>
        <p:sp>
          <p:nvSpPr>
            <p:cNvPr id="52511" name="Rectangle 553"/>
            <p:cNvSpPr>
              <a:spLocks noChangeAspect="1" noChangeArrowheads="1"/>
            </p:cNvSpPr>
            <p:nvPr/>
          </p:nvSpPr>
          <p:spPr bwMode="auto">
            <a:xfrm>
              <a:off x="2957513" y="4162425"/>
              <a:ext cx="665162"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2" name="Rectangle 554"/>
            <p:cNvSpPr>
              <a:spLocks noChangeAspect="1" noChangeArrowheads="1"/>
            </p:cNvSpPr>
            <p:nvPr/>
          </p:nvSpPr>
          <p:spPr bwMode="auto">
            <a:xfrm>
              <a:off x="3000375" y="4225925"/>
              <a:ext cx="641350" cy="153988"/>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513" name="Rectangle 555"/>
            <p:cNvSpPr>
              <a:spLocks noChangeAspect="1" noChangeArrowheads="1"/>
            </p:cNvSpPr>
            <p:nvPr/>
          </p:nvSpPr>
          <p:spPr bwMode="auto">
            <a:xfrm>
              <a:off x="2957513" y="43862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4" name="Rectangle 556"/>
            <p:cNvSpPr>
              <a:spLocks noChangeAspect="1" noChangeArrowheads="1"/>
            </p:cNvSpPr>
            <p:nvPr/>
          </p:nvSpPr>
          <p:spPr bwMode="auto">
            <a:xfrm>
              <a:off x="3073400" y="4448175"/>
              <a:ext cx="452438" cy="15557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515" name="Rectangle 557"/>
            <p:cNvSpPr>
              <a:spLocks noChangeAspect="1" noChangeArrowheads="1"/>
            </p:cNvSpPr>
            <p:nvPr/>
          </p:nvSpPr>
          <p:spPr bwMode="auto">
            <a:xfrm>
              <a:off x="2957513" y="46116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6" name="Rectangle 558"/>
            <p:cNvSpPr>
              <a:spLocks noChangeAspect="1" noChangeArrowheads="1"/>
            </p:cNvSpPr>
            <p:nvPr/>
          </p:nvSpPr>
          <p:spPr bwMode="auto">
            <a:xfrm>
              <a:off x="3032125" y="4672013"/>
              <a:ext cx="534988" cy="155575"/>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517" name="Rectangle 559"/>
            <p:cNvSpPr>
              <a:spLocks noChangeAspect="1" noChangeArrowheads="1"/>
            </p:cNvSpPr>
            <p:nvPr/>
          </p:nvSpPr>
          <p:spPr bwMode="auto">
            <a:xfrm>
              <a:off x="2957513" y="4835525"/>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8" name="Rectangle 560"/>
            <p:cNvSpPr>
              <a:spLocks noChangeAspect="1" noChangeArrowheads="1"/>
            </p:cNvSpPr>
            <p:nvPr/>
          </p:nvSpPr>
          <p:spPr bwMode="auto">
            <a:xfrm>
              <a:off x="2981325" y="4899025"/>
              <a:ext cx="677863" cy="15557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079" name="Group 561"/>
            <p:cNvGrpSpPr>
              <a:grpSpLocks noChangeAspect="1"/>
            </p:cNvGrpSpPr>
            <p:nvPr/>
          </p:nvGrpSpPr>
          <p:grpSpPr bwMode="auto">
            <a:xfrm>
              <a:off x="2955235" y="3251553"/>
              <a:ext cx="669235" cy="549319"/>
              <a:chOff x="1854" y="2343"/>
              <a:chExt cx="431" cy="411"/>
            </a:xfrm>
          </p:grpSpPr>
          <p:grpSp>
            <p:nvGrpSpPr>
              <p:cNvPr id="34328" name="Group 562"/>
              <p:cNvGrpSpPr>
                <a:grpSpLocks noChangeAspect="1"/>
              </p:cNvGrpSpPr>
              <p:nvPr/>
            </p:nvGrpSpPr>
            <p:grpSpPr bwMode="auto">
              <a:xfrm>
                <a:off x="1854" y="2343"/>
                <a:ext cx="431" cy="411"/>
                <a:chOff x="1854" y="2343"/>
                <a:chExt cx="431" cy="411"/>
              </a:xfrm>
            </p:grpSpPr>
            <p:sp>
              <p:nvSpPr>
                <p:cNvPr id="52792" name="Rectangle 563"/>
                <p:cNvSpPr>
                  <a:spLocks noChangeAspect="1" noChangeArrowheads="1"/>
                </p:cNvSpPr>
                <p:nvPr/>
              </p:nvSpPr>
              <p:spPr bwMode="auto">
                <a:xfrm>
                  <a:off x="1854"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93" name="Rectangle 564"/>
                <p:cNvSpPr>
                  <a:spLocks noChangeAspect="1" noChangeArrowheads="1"/>
                </p:cNvSpPr>
                <p:nvPr/>
              </p:nvSpPr>
              <p:spPr bwMode="auto">
                <a:xfrm>
                  <a:off x="1854"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94" name="Rectangle 565"/>
                <p:cNvSpPr>
                  <a:spLocks noChangeAspect="1" noChangeArrowheads="1"/>
                </p:cNvSpPr>
                <p:nvPr/>
              </p:nvSpPr>
              <p:spPr bwMode="auto">
                <a:xfrm>
                  <a:off x="1890"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329" name="Group 566"/>
              <p:cNvGrpSpPr>
                <a:grpSpLocks noChangeAspect="1"/>
              </p:cNvGrpSpPr>
              <p:nvPr/>
            </p:nvGrpSpPr>
            <p:grpSpPr bwMode="auto">
              <a:xfrm>
                <a:off x="1888" y="2575"/>
                <a:ext cx="132" cy="117"/>
                <a:chOff x="1888" y="2575"/>
                <a:chExt cx="132" cy="117"/>
              </a:xfrm>
            </p:grpSpPr>
            <p:sp>
              <p:nvSpPr>
                <p:cNvPr id="52789" name="Oval 567"/>
                <p:cNvSpPr>
                  <a:spLocks noChangeAspect="1" noChangeArrowheads="1"/>
                </p:cNvSpPr>
                <p:nvPr/>
              </p:nvSpPr>
              <p:spPr bwMode="auto">
                <a:xfrm>
                  <a:off x="1911" y="2591"/>
                  <a:ext cx="92"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90" name="Rectangle 568"/>
                <p:cNvSpPr>
                  <a:spLocks noChangeAspect="1" noChangeArrowheads="1"/>
                </p:cNvSpPr>
                <p:nvPr/>
              </p:nvSpPr>
              <p:spPr bwMode="auto">
                <a:xfrm>
                  <a:off x="1888"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91" name="Oval 569"/>
                <p:cNvSpPr>
                  <a:spLocks noChangeAspect="1" noChangeArrowheads="1"/>
                </p:cNvSpPr>
                <p:nvPr/>
              </p:nvSpPr>
              <p:spPr bwMode="auto">
                <a:xfrm>
                  <a:off x="1924"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520" name="Rectangle 570"/>
            <p:cNvSpPr>
              <a:spLocks noChangeAspect="1" noChangeArrowheads="1"/>
            </p:cNvSpPr>
            <p:nvPr/>
          </p:nvSpPr>
          <p:spPr bwMode="auto">
            <a:xfrm>
              <a:off x="3281363" y="3541713"/>
              <a:ext cx="119062" cy="220662"/>
            </a:xfrm>
            <a:prstGeom prst="rect">
              <a:avLst/>
            </a:prstGeom>
            <a:noFill/>
            <a:ln w="9525">
              <a:noFill/>
              <a:miter lim="800000"/>
              <a:headEnd/>
              <a:tailEnd/>
            </a:ln>
          </p:spPr>
          <p:txBody>
            <a:bodyPr/>
            <a:lstStyle/>
            <a:p>
              <a:pPr>
                <a:defRPr/>
              </a:pPr>
              <a:endParaRPr lang="en-US" sz="3200">
                <a:latin typeface="+mn-lt"/>
              </a:endParaRPr>
            </a:p>
          </p:txBody>
        </p:sp>
        <p:sp>
          <p:nvSpPr>
            <p:cNvPr id="52521" name="Rectangle 571"/>
            <p:cNvSpPr>
              <a:spLocks noChangeAspect="1" noChangeArrowheads="1"/>
            </p:cNvSpPr>
            <p:nvPr/>
          </p:nvSpPr>
          <p:spPr bwMode="auto">
            <a:xfrm>
              <a:off x="3281363"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22" name="Rectangle 572"/>
            <p:cNvSpPr>
              <a:spLocks noChangeAspect="1" noChangeArrowheads="1"/>
            </p:cNvSpPr>
            <p:nvPr/>
          </p:nvSpPr>
          <p:spPr bwMode="auto">
            <a:xfrm>
              <a:off x="2954338" y="50593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3" name="Rectangle 573"/>
            <p:cNvSpPr>
              <a:spLocks noChangeAspect="1" noChangeArrowheads="1"/>
            </p:cNvSpPr>
            <p:nvPr/>
          </p:nvSpPr>
          <p:spPr bwMode="auto">
            <a:xfrm>
              <a:off x="2978150"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24" name="Rectangle 574"/>
            <p:cNvSpPr>
              <a:spLocks noChangeAspect="1" noChangeArrowheads="1"/>
            </p:cNvSpPr>
            <p:nvPr/>
          </p:nvSpPr>
          <p:spPr bwMode="auto">
            <a:xfrm>
              <a:off x="2957513" y="39385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5" name="Rectangle 575"/>
            <p:cNvSpPr>
              <a:spLocks noChangeAspect="1" noChangeArrowheads="1"/>
            </p:cNvSpPr>
            <p:nvPr/>
          </p:nvSpPr>
          <p:spPr bwMode="auto">
            <a:xfrm>
              <a:off x="3071813"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C/T: 39 s</a:t>
              </a:r>
              <a:endParaRPr lang="de-DE" sz="1000" b="1">
                <a:latin typeface="+mn-lt"/>
              </a:endParaRPr>
            </a:p>
          </p:txBody>
        </p:sp>
        <p:sp>
          <p:nvSpPr>
            <p:cNvPr id="52526" name="Rectangle 576"/>
            <p:cNvSpPr>
              <a:spLocks noChangeAspect="1" noChangeArrowheads="1"/>
            </p:cNvSpPr>
            <p:nvPr/>
          </p:nvSpPr>
          <p:spPr bwMode="auto">
            <a:xfrm>
              <a:off x="2957513" y="4162425"/>
              <a:ext cx="665162"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7" name="Rectangle 577"/>
            <p:cNvSpPr>
              <a:spLocks noChangeAspect="1" noChangeArrowheads="1"/>
            </p:cNvSpPr>
            <p:nvPr/>
          </p:nvSpPr>
          <p:spPr bwMode="auto">
            <a:xfrm>
              <a:off x="3000375" y="4225925"/>
              <a:ext cx="657225" cy="153988"/>
            </a:xfrm>
            <a:prstGeom prst="rect">
              <a:avLst/>
            </a:prstGeom>
            <a:noFill/>
            <a:ln w="9525">
              <a:noFill/>
              <a:miter lim="800000"/>
              <a:headEnd/>
              <a:tailEnd/>
            </a:ln>
          </p:spPr>
          <p:txBody>
            <a:bodyPr wrap="none" lIns="0" tIns="0" rIns="0" bIns="0">
              <a:spAutoFit/>
            </a:bodyPr>
            <a:lstStyle/>
            <a:p>
              <a:pPr>
                <a:defRPr/>
              </a:pPr>
              <a:r>
                <a:rPr lang="de-DE" sz="1000">
                  <a:latin typeface="+mn-lt"/>
                </a:rPr>
                <a:t>C/O: 10 min.</a:t>
              </a:r>
              <a:endParaRPr lang="de-DE" sz="1000" b="1">
                <a:latin typeface="+mn-lt"/>
              </a:endParaRPr>
            </a:p>
          </p:txBody>
        </p:sp>
        <p:sp>
          <p:nvSpPr>
            <p:cNvPr id="52528" name="Rectangle 578"/>
            <p:cNvSpPr>
              <a:spLocks noChangeAspect="1" noChangeArrowheads="1"/>
            </p:cNvSpPr>
            <p:nvPr/>
          </p:nvSpPr>
          <p:spPr bwMode="auto">
            <a:xfrm>
              <a:off x="2957513" y="43862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9" name="Rectangle 579"/>
            <p:cNvSpPr>
              <a:spLocks noChangeAspect="1" noChangeArrowheads="1"/>
            </p:cNvSpPr>
            <p:nvPr/>
          </p:nvSpPr>
          <p:spPr bwMode="auto">
            <a:xfrm>
              <a:off x="3073400" y="4448175"/>
              <a:ext cx="501650" cy="155575"/>
            </a:xfrm>
            <a:prstGeom prst="rect">
              <a:avLst/>
            </a:prstGeom>
            <a:noFill/>
            <a:ln w="9525">
              <a:noFill/>
              <a:miter lim="800000"/>
              <a:headEnd/>
              <a:tailEnd/>
            </a:ln>
          </p:spPr>
          <p:txBody>
            <a:bodyPr wrap="none" lIns="0" tIns="0" rIns="0" bIns="0">
              <a:spAutoFit/>
            </a:bodyPr>
            <a:lstStyle/>
            <a:p>
              <a:pPr>
                <a:defRPr/>
              </a:pPr>
              <a:r>
                <a:rPr lang="de-DE" sz="1000">
                  <a:latin typeface="+mn-lt"/>
                </a:rPr>
                <a:t>s. r.: 90 %</a:t>
              </a:r>
              <a:endParaRPr lang="de-DE" sz="1000" b="1">
                <a:latin typeface="+mn-lt"/>
              </a:endParaRPr>
            </a:p>
          </p:txBody>
        </p:sp>
        <p:sp>
          <p:nvSpPr>
            <p:cNvPr id="52530" name="Rectangle 580"/>
            <p:cNvSpPr>
              <a:spLocks noChangeAspect="1" noChangeArrowheads="1"/>
            </p:cNvSpPr>
            <p:nvPr/>
          </p:nvSpPr>
          <p:spPr bwMode="auto">
            <a:xfrm>
              <a:off x="2957513" y="46116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1" name="Rectangle 581"/>
            <p:cNvSpPr>
              <a:spLocks noChangeAspect="1" noChangeArrowheads="1"/>
            </p:cNvSpPr>
            <p:nvPr/>
          </p:nvSpPr>
          <p:spPr bwMode="auto">
            <a:xfrm>
              <a:off x="3032125" y="4672013"/>
              <a:ext cx="534988" cy="155575"/>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532" name="Rectangle 582"/>
            <p:cNvSpPr>
              <a:spLocks noChangeAspect="1" noChangeArrowheads="1"/>
            </p:cNvSpPr>
            <p:nvPr/>
          </p:nvSpPr>
          <p:spPr bwMode="auto">
            <a:xfrm>
              <a:off x="2957513" y="4835525"/>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3" name="Rectangle 583"/>
            <p:cNvSpPr>
              <a:spLocks noChangeAspect="1" noChangeArrowheads="1"/>
            </p:cNvSpPr>
            <p:nvPr/>
          </p:nvSpPr>
          <p:spPr bwMode="auto">
            <a:xfrm>
              <a:off x="2981325" y="4899025"/>
              <a:ext cx="715963" cy="155575"/>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4094" name="Group 584"/>
            <p:cNvGrpSpPr>
              <a:grpSpLocks noChangeAspect="1"/>
            </p:cNvGrpSpPr>
            <p:nvPr/>
          </p:nvGrpSpPr>
          <p:grpSpPr bwMode="auto">
            <a:xfrm>
              <a:off x="2955235" y="3251553"/>
              <a:ext cx="669235" cy="549319"/>
              <a:chOff x="1854" y="2343"/>
              <a:chExt cx="431" cy="411"/>
            </a:xfrm>
          </p:grpSpPr>
          <p:sp>
            <p:nvSpPr>
              <p:cNvPr id="52784" name="Rectangle 585"/>
              <p:cNvSpPr>
                <a:spLocks noChangeAspect="1" noChangeArrowheads="1"/>
              </p:cNvSpPr>
              <p:nvPr/>
            </p:nvSpPr>
            <p:spPr bwMode="auto">
              <a:xfrm>
                <a:off x="1854"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5" name="Rectangle 586"/>
              <p:cNvSpPr>
                <a:spLocks noChangeAspect="1" noChangeArrowheads="1"/>
              </p:cNvSpPr>
              <p:nvPr/>
            </p:nvSpPr>
            <p:spPr bwMode="auto">
              <a:xfrm>
                <a:off x="1854"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6" name="Rectangle 587"/>
              <p:cNvSpPr>
                <a:spLocks noChangeAspect="1" noChangeArrowheads="1"/>
              </p:cNvSpPr>
              <p:nvPr/>
            </p:nvSpPr>
            <p:spPr bwMode="auto">
              <a:xfrm>
                <a:off x="1890"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095" name="Group 588"/>
            <p:cNvGrpSpPr>
              <a:grpSpLocks noChangeAspect="1"/>
            </p:cNvGrpSpPr>
            <p:nvPr/>
          </p:nvGrpSpPr>
          <p:grpSpPr bwMode="auto">
            <a:xfrm>
              <a:off x="3008244" y="3561702"/>
              <a:ext cx="205409" cy="155846"/>
              <a:chOff x="1888" y="2575"/>
              <a:chExt cx="132" cy="117"/>
            </a:xfrm>
          </p:grpSpPr>
          <p:sp>
            <p:nvSpPr>
              <p:cNvPr id="52781" name="Oval 589"/>
              <p:cNvSpPr>
                <a:spLocks noChangeAspect="1" noChangeArrowheads="1"/>
              </p:cNvSpPr>
              <p:nvPr/>
            </p:nvSpPr>
            <p:spPr bwMode="auto">
              <a:xfrm>
                <a:off x="1905" y="2597"/>
                <a:ext cx="93" cy="99"/>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82" name="Rectangle 590"/>
              <p:cNvSpPr>
                <a:spLocks noChangeAspect="1" noChangeArrowheads="1"/>
              </p:cNvSpPr>
              <p:nvPr/>
            </p:nvSpPr>
            <p:spPr bwMode="auto">
              <a:xfrm>
                <a:off x="1888"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83" name="Oval 591"/>
              <p:cNvSpPr>
                <a:spLocks noChangeAspect="1" noChangeArrowheads="1"/>
              </p:cNvSpPr>
              <p:nvPr/>
            </p:nvSpPr>
            <p:spPr bwMode="auto">
              <a:xfrm>
                <a:off x="1924" y="2611"/>
                <a:ext cx="60"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536" name="Rectangle 592"/>
            <p:cNvSpPr>
              <a:spLocks noChangeAspect="1" noChangeArrowheads="1"/>
            </p:cNvSpPr>
            <p:nvPr/>
          </p:nvSpPr>
          <p:spPr bwMode="auto">
            <a:xfrm>
              <a:off x="2955925" y="3251200"/>
              <a:ext cx="668338"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7" name="Rectangle 593"/>
            <p:cNvSpPr>
              <a:spLocks noChangeAspect="1" noChangeArrowheads="1"/>
            </p:cNvSpPr>
            <p:nvPr/>
          </p:nvSpPr>
          <p:spPr bwMode="auto">
            <a:xfrm>
              <a:off x="2955925" y="3251200"/>
              <a:ext cx="668338"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8" name="Rectangle 594"/>
            <p:cNvSpPr>
              <a:spLocks noChangeAspect="1" noChangeArrowheads="1"/>
            </p:cNvSpPr>
            <p:nvPr/>
          </p:nvSpPr>
          <p:spPr bwMode="auto">
            <a:xfrm>
              <a:off x="3011488" y="3294063"/>
              <a:ext cx="577850" cy="15557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sp>
          <p:nvSpPr>
            <p:cNvPr id="52539" name="Rectangle 595"/>
            <p:cNvSpPr>
              <a:spLocks noChangeAspect="1" noChangeArrowheads="1"/>
            </p:cNvSpPr>
            <p:nvPr/>
          </p:nvSpPr>
          <p:spPr bwMode="auto">
            <a:xfrm>
              <a:off x="2955925" y="3251200"/>
              <a:ext cx="668338"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40" name="Rectangle 596"/>
            <p:cNvSpPr>
              <a:spLocks noChangeAspect="1" noChangeArrowheads="1"/>
            </p:cNvSpPr>
            <p:nvPr/>
          </p:nvSpPr>
          <p:spPr bwMode="auto">
            <a:xfrm>
              <a:off x="2955925" y="3251200"/>
              <a:ext cx="668338"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41" name="Rectangle 597"/>
            <p:cNvSpPr>
              <a:spLocks noChangeAspect="1" noChangeArrowheads="1"/>
            </p:cNvSpPr>
            <p:nvPr/>
          </p:nvSpPr>
          <p:spPr bwMode="auto">
            <a:xfrm>
              <a:off x="2951163" y="3294063"/>
              <a:ext cx="539750" cy="155575"/>
            </a:xfrm>
            <a:prstGeom prst="rect">
              <a:avLst/>
            </a:prstGeom>
            <a:noFill/>
            <a:ln w="9525">
              <a:noFill/>
              <a:miter lim="800000"/>
              <a:headEnd/>
              <a:tailEnd/>
            </a:ln>
          </p:spPr>
          <p:txBody>
            <a:bodyPr wrap="none" lIns="0" tIns="0" rIns="0" bIns="0">
              <a:spAutoFit/>
            </a:bodyPr>
            <a:lstStyle/>
            <a:p>
              <a:pPr>
                <a:defRPr/>
              </a:pPr>
              <a:r>
                <a:rPr lang="de-DE" sz="1000" b="1">
                  <a:latin typeface="+mn-lt"/>
                </a:rPr>
                <a:t>    welding</a:t>
              </a:r>
            </a:p>
          </p:txBody>
        </p:sp>
        <p:sp>
          <p:nvSpPr>
            <p:cNvPr id="52542" name="Oval 598"/>
            <p:cNvSpPr>
              <a:spLocks noChangeAspect="1" noChangeArrowheads="1"/>
            </p:cNvSpPr>
            <p:nvPr/>
          </p:nvSpPr>
          <p:spPr bwMode="auto">
            <a:xfrm>
              <a:off x="3035300"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43" name="Rectangle 599"/>
            <p:cNvSpPr>
              <a:spLocks noChangeAspect="1" noChangeArrowheads="1"/>
            </p:cNvSpPr>
            <p:nvPr/>
          </p:nvSpPr>
          <p:spPr bwMode="auto">
            <a:xfrm>
              <a:off x="3008313" y="3562350"/>
              <a:ext cx="204787"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44" name="Oval 600"/>
            <p:cNvSpPr>
              <a:spLocks noChangeAspect="1" noChangeArrowheads="1"/>
            </p:cNvSpPr>
            <p:nvPr/>
          </p:nvSpPr>
          <p:spPr bwMode="auto">
            <a:xfrm>
              <a:off x="3063875" y="3609975"/>
              <a:ext cx="93663"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45" name="Oval 601"/>
            <p:cNvSpPr>
              <a:spLocks noChangeAspect="1" noChangeArrowheads="1"/>
            </p:cNvSpPr>
            <p:nvPr/>
          </p:nvSpPr>
          <p:spPr bwMode="auto">
            <a:xfrm>
              <a:off x="3035300"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46" name="Rectangle 602"/>
            <p:cNvSpPr>
              <a:spLocks noChangeAspect="1" noChangeArrowheads="1"/>
            </p:cNvSpPr>
            <p:nvPr/>
          </p:nvSpPr>
          <p:spPr bwMode="auto">
            <a:xfrm>
              <a:off x="3008313" y="3562350"/>
              <a:ext cx="204787"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47" name="Oval 603"/>
            <p:cNvSpPr>
              <a:spLocks noChangeAspect="1" noChangeArrowheads="1"/>
            </p:cNvSpPr>
            <p:nvPr/>
          </p:nvSpPr>
          <p:spPr bwMode="auto">
            <a:xfrm>
              <a:off x="3063875" y="3609975"/>
              <a:ext cx="93663"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48" name="Rectangle 604"/>
            <p:cNvSpPr>
              <a:spLocks noChangeAspect="1" noChangeArrowheads="1"/>
            </p:cNvSpPr>
            <p:nvPr/>
          </p:nvSpPr>
          <p:spPr bwMode="auto">
            <a:xfrm>
              <a:off x="3281363" y="3541713"/>
              <a:ext cx="119062" cy="220662"/>
            </a:xfrm>
            <a:prstGeom prst="rect">
              <a:avLst/>
            </a:prstGeom>
            <a:noFill/>
            <a:ln w="9525">
              <a:noFill/>
              <a:miter lim="800000"/>
              <a:headEnd/>
              <a:tailEnd/>
            </a:ln>
          </p:spPr>
          <p:txBody>
            <a:bodyPr/>
            <a:lstStyle/>
            <a:p>
              <a:pPr>
                <a:defRPr/>
              </a:pPr>
              <a:endParaRPr lang="en-US" sz="3200">
                <a:latin typeface="+mn-lt"/>
              </a:endParaRPr>
            </a:p>
          </p:txBody>
        </p:sp>
        <p:sp>
          <p:nvSpPr>
            <p:cNvPr id="52549" name="Rectangle 605"/>
            <p:cNvSpPr>
              <a:spLocks noChangeAspect="1" noChangeArrowheads="1"/>
            </p:cNvSpPr>
            <p:nvPr/>
          </p:nvSpPr>
          <p:spPr bwMode="auto">
            <a:xfrm>
              <a:off x="3281363"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50" name="Rectangle 606"/>
            <p:cNvSpPr>
              <a:spLocks noChangeAspect="1" noChangeArrowheads="1"/>
            </p:cNvSpPr>
            <p:nvPr/>
          </p:nvSpPr>
          <p:spPr bwMode="auto">
            <a:xfrm>
              <a:off x="2954338" y="50593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1" name="Rectangle 607"/>
            <p:cNvSpPr>
              <a:spLocks noChangeAspect="1" noChangeArrowheads="1"/>
            </p:cNvSpPr>
            <p:nvPr/>
          </p:nvSpPr>
          <p:spPr bwMode="auto">
            <a:xfrm>
              <a:off x="2978150"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52" name="Rectangle 608"/>
            <p:cNvSpPr>
              <a:spLocks noChangeAspect="1" noChangeArrowheads="1"/>
            </p:cNvSpPr>
            <p:nvPr/>
          </p:nvSpPr>
          <p:spPr bwMode="auto">
            <a:xfrm>
              <a:off x="4264025" y="3938588"/>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3" name="Rectangle 609"/>
            <p:cNvSpPr>
              <a:spLocks noChangeAspect="1" noChangeArrowheads="1"/>
            </p:cNvSpPr>
            <p:nvPr/>
          </p:nvSpPr>
          <p:spPr bwMode="auto">
            <a:xfrm>
              <a:off x="4378325"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Z/T: 46 S</a:t>
              </a:r>
              <a:endParaRPr lang="de-DE" sz="1000" b="1">
                <a:latin typeface="+mn-lt"/>
              </a:endParaRPr>
            </a:p>
          </p:txBody>
        </p:sp>
        <p:sp>
          <p:nvSpPr>
            <p:cNvPr id="52554" name="Rectangle 610"/>
            <p:cNvSpPr>
              <a:spLocks noChangeAspect="1" noChangeArrowheads="1"/>
            </p:cNvSpPr>
            <p:nvPr/>
          </p:nvSpPr>
          <p:spPr bwMode="auto">
            <a:xfrm>
              <a:off x="4264025" y="4162425"/>
              <a:ext cx="666750"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5" name="Rectangle 611"/>
            <p:cNvSpPr>
              <a:spLocks noChangeAspect="1" noChangeArrowheads="1"/>
            </p:cNvSpPr>
            <p:nvPr/>
          </p:nvSpPr>
          <p:spPr bwMode="auto">
            <a:xfrm>
              <a:off x="4308475" y="4225925"/>
              <a:ext cx="641350" cy="153988"/>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556" name="Rectangle 612"/>
            <p:cNvSpPr>
              <a:spLocks noChangeAspect="1" noChangeArrowheads="1"/>
            </p:cNvSpPr>
            <p:nvPr/>
          </p:nvSpPr>
          <p:spPr bwMode="auto">
            <a:xfrm>
              <a:off x="4264025" y="4386263"/>
              <a:ext cx="666750"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7" name="Rectangle 613"/>
            <p:cNvSpPr>
              <a:spLocks noChangeAspect="1" noChangeArrowheads="1"/>
            </p:cNvSpPr>
            <p:nvPr/>
          </p:nvSpPr>
          <p:spPr bwMode="auto">
            <a:xfrm>
              <a:off x="4410075" y="4448175"/>
              <a:ext cx="385763" cy="155575"/>
            </a:xfrm>
            <a:prstGeom prst="rect">
              <a:avLst/>
            </a:prstGeom>
            <a:noFill/>
            <a:ln w="9525">
              <a:noFill/>
              <a:miter lim="800000"/>
              <a:headEnd/>
              <a:tailEnd/>
            </a:ln>
          </p:spPr>
          <p:txBody>
            <a:bodyPr wrap="none" lIns="0" tIns="0" rIns="0" bIns="0">
              <a:spAutoFit/>
            </a:bodyPr>
            <a:lstStyle/>
            <a:p>
              <a:pPr>
                <a:defRPr/>
              </a:pPr>
              <a:r>
                <a:rPr lang="de-DE" sz="1000">
                  <a:latin typeface="+mn-lt"/>
                </a:rPr>
                <a:t>V: 80 %</a:t>
              </a:r>
              <a:endParaRPr lang="de-DE" sz="1000" b="1">
                <a:latin typeface="+mn-lt"/>
              </a:endParaRPr>
            </a:p>
          </p:txBody>
        </p:sp>
        <p:sp>
          <p:nvSpPr>
            <p:cNvPr id="52558" name="Rectangle 614"/>
            <p:cNvSpPr>
              <a:spLocks noChangeAspect="1" noChangeArrowheads="1"/>
            </p:cNvSpPr>
            <p:nvPr/>
          </p:nvSpPr>
          <p:spPr bwMode="auto">
            <a:xfrm>
              <a:off x="4264025" y="4611688"/>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9" name="Rectangle 615"/>
            <p:cNvSpPr>
              <a:spLocks noChangeAspect="1" noChangeArrowheads="1"/>
            </p:cNvSpPr>
            <p:nvPr/>
          </p:nvSpPr>
          <p:spPr bwMode="auto">
            <a:xfrm>
              <a:off x="4340225" y="4672013"/>
              <a:ext cx="534988" cy="155575"/>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560" name="Rectangle 616"/>
            <p:cNvSpPr>
              <a:spLocks noChangeAspect="1" noChangeArrowheads="1"/>
            </p:cNvSpPr>
            <p:nvPr/>
          </p:nvSpPr>
          <p:spPr bwMode="auto">
            <a:xfrm>
              <a:off x="4264025" y="4835525"/>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1" name="Rectangle 617"/>
            <p:cNvSpPr>
              <a:spLocks noChangeAspect="1" noChangeArrowheads="1"/>
            </p:cNvSpPr>
            <p:nvPr/>
          </p:nvSpPr>
          <p:spPr bwMode="auto">
            <a:xfrm>
              <a:off x="4289425" y="4899025"/>
              <a:ext cx="676275" cy="15557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122" name="Group 618"/>
            <p:cNvGrpSpPr>
              <a:grpSpLocks noChangeAspect="1"/>
            </p:cNvGrpSpPr>
            <p:nvPr/>
          </p:nvGrpSpPr>
          <p:grpSpPr bwMode="auto">
            <a:xfrm>
              <a:off x="4262231" y="3251553"/>
              <a:ext cx="669235" cy="549319"/>
              <a:chOff x="2696" y="2343"/>
              <a:chExt cx="431" cy="411"/>
            </a:xfrm>
          </p:grpSpPr>
          <p:grpSp>
            <p:nvGrpSpPr>
              <p:cNvPr id="34314" name="Group 619"/>
              <p:cNvGrpSpPr>
                <a:grpSpLocks noChangeAspect="1"/>
              </p:cNvGrpSpPr>
              <p:nvPr/>
            </p:nvGrpSpPr>
            <p:grpSpPr bwMode="auto">
              <a:xfrm>
                <a:off x="2696" y="2343"/>
                <a:ext cx="431" cy="411"/>
                <a:chOff x="2696" y="2343"/>
                <a:chExt cx="431" cy="411"/>
              </a:xfrm>
            </p:grpSpPr>
            <p:sp>
              <p:nvSpPr>
                <p:cNvPr id="52778" name="Rectangle 620"/>
                <p:cNvSpPr>
                  <a:spLocks noChangeAspect="1" noChangeArrowheads="1"/>
                </p:cNvSpPr>
                <p:nvPr/>
              </p:nvSpPr>
              <p:spPr bwMode="auto">
                <a:xfrm>
                  <a:off x="2696"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9" name="Rectangle 621"/>
                <p:cNvSpPr>
                  <a:spLocks noChangeAspect="1" noChangeArrowheads="1"/>
                </p:cNvSpPr>
                <p:nvPr/>
              </p:nvSpPr>
              <p:spPr bwMode="auto">
                <a:xfrm>
                  <a:off x="2696"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0" name="Rectangle 622"/>
                <p:cNvSpPr>
                  <a:spLocks noChangeAspect="1" noChangeArrowheads="1"/>
                </p:cNvSpPr>
                <p:nvPr/>
              </p:nvSpPr>
              <p:spPr bwMode="auto">
                <a:xfrm>
                  <a:off x="2732"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315" name="Group 623"/>
              <p:cNvGrpSpPr>
                <a:grpSpLocks noChangeAspect="1"/>
              </p:cNvGrpSpPr>
              <p:nvPr/>
            </p:nvGrpSpPr>
            <p:grpSpPr bwMode="auto">
              <a:xfrm>
                <a:off x="2731" y="2575"/>
                <a:ext cx="132" cy="117"/>
                <a:chOff x="2731" y="2575"/>
                <a:chExt cx="132" cy="117"/>
              </a:xfrm>
            </p:grpSpPr>
            <p:sp>
              <p:nvSpPr>
                <p:cNvPr id="52775" name="Oval 624"/>
                <p:cNvSpPr>
                  <a:spLocks noChangeAspect="1" noChangeArrowheads="1"/>
                </p:cNvSpPr>
                <p:nvPr/>
              </p:nvSpPr>
              <p:spPr bwMode="auto">
                <a:xfrm>
                  <a:off x="2748" y="2591"/>
                  <a:ext cx="93"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76" name="Rectangle 625"/>
                <p:cNvSpPr>
                  <a:spLocks noChangeAspect="1" noChangeArrowheads="1"/>
                </p:cNvSpPr>
                <p:nvPr/>
              </p:nvSpPr>
              <p:spPr bwMode="auto">
                <a:xfrm>
                  <a:off x="2731"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77" name="Oval 626"/>
                <p:cNvSpPr>
                  <a:spLocks noChangeAspect="1" noChangeArrowheads="1"/>
                </p:cNvSpPr>
                <p:nvPr/>
              </p:nvSpPr>
              <p:spPr bwMode="auto">
                <a:xfrm>
                  <a:off x="2767" y="2610"/>
                  <a:ext cx="59"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563" name="Rectangle 627"/>
            <p:cNvSpPr>
              <a:spLocks noChangeAspect="1" noChangeArrowheads="1"/>
            </p:cNvSpPr>
            <p:nvPr/>
          </p:nvSpPr>
          <p:spPr bwMode="auto">
            <a:xfrm>
              <a:off x="4587875" y="3541713"/>
              <a:ext cx="120650" cy="220662"/>
            </a:xfrm>
            <a:prstGeom prst="rect">
              <a:avLst/>
            </a:prstGeom>
            <a:noFill/>
            <a:ln w="9525">
              <a:noFill/>
              <a:miter lim="800000"/>
              <a:headEnd/>
              <a:tailEnd/>
            </a:ln>
          </p:spPr>
          <p:txBody>
            <a:bodyPr/>
            <a:lstStyle/>
            <a:p>
              <a:pPr>
                <a:defRPr/>
              </a:pPr>
              <a:endParaRPr lang="en-US" sz="3200">
                <a:latin typeface="+mn-lt"/>
              </a:endParaRPr>
            </a:p>
          </p:txBody>
        </p:sp>
        <p:sp>
          <p:nvSpPr>
            <p:cNvPr id="52564" name="Rectangle 628"/>
            <p:cNvSpPr>
              <a:spLocks noChangeAspect="1" noChangeArrowheads="1"/>
            </p:cNvSpPr>
            <p:nvPr/>
          </p:nvSpPr>
          <p:spPr bwMode="auto">
            <a:xfrm>
              <a:off x="4587875"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65" name="Rectangle 629"/>
            <p:cNvSpPr>
              <a:spLocks noChangeAspect="1" noChangeArrowheads="1"/>
            </p:cNvSpPr>
            <p:nvPr/>
          </p:nvSpPr>
          <p:spPr bwMode="auto">
            <a:xfrm>
              <a:off x="4262438" y="5059363"/>
              <a:ext cx="666750"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6" name="Rectangle 630"/>
            <p:cNvSpPr>
              <a:spLocks noChangeAspect="1" noChangeArrowheads="1"/>
            </p:cNvSpPr>
            <p:nvPr/>
          </p:nvSpPr>
          <p:spPr bwMode="auto">
            <a:xfrm>
              <a:off x="4289425" y="5122863"/>
              <a:ext cx="185738"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67" name="Rectangle 631"/>
            <p:cNvSpPr>
              <a:spLocks noChangeAspect="1" noChangeArrowheads="1"/>
            </p:cNvSpPr>
            <p:nvPr/>
          </p:nvSpPr>
          <p:spPr bwMode="auto">
            <a:xfrm>
              <a:off x="4264025" y="3938588"/>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8" name="Rectangle 632"/>
            <p:cNvSpPr>
              <a:spLocks noChangeAspect="1" noChangeArrowheads="1"/>
            </p:cNvSpPr>
            <p:nvPr/>
          </p:nvSpPr>
          <p:spPr bwMode="auto">
            <a:xfrm>
              <a:off x="4378325"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C/T: 46 s</a:t>
              </a:r>
              <a:endParaRPr lang="de-DE" sz="1000" b="1">
                <a:latin typeface="+mn-lt"/>
              </a:endParaRPr>
            </a:p>
          </p:txBody>
        </p:sp>
        <p:sp>
          <p:nvSpPr>
            <p:cNvPr id="52569" name="Rectangle 633"/>
            <p:cNvSpPr>
              <a:spLocks noChangeAspect="1" noChangeArrowheads="1"/>
            </p:cNvSpPr>
            <p:nvPr/>
          </p:nvSpPr>
          <p:spPr bwMode="auto">
            <a:xfrm>
              <a:off x="4264025" y="4162425"/>
              <a:ext cx="666750"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0" name="Rectangle 634"/>
            <p:cNvSpPr>
              <a:spLocks noChangeAspect="1" noChangeArrowheads="1"/>
            </p:cNvSpPr>
            <p:nvPr/>
          </p:nvSpPr>
          <p:spPr bwMode="auto">
            <a:xfrm>
              <a:off x="4308475" y="4225925"/>
              <a:ext cx="657225" cy="153988"/>
            </a:xfrm>
            <a:prstGeom prst="rect">
              <a:avLst/>
            </a:prstGeom>
            <a:noFill/>
            <a:ln w="9525">
              <a:noFill/>
              <a:miter lim="800000"/>
              <a:headEnd/>
              <a:tailEnd/>
            </a:ln>
          </p:spPr>
          <p:txBody>
            <a:bodyPr wrap="none" lIns="0" tIns="0" rIns="0" bIns="0">
              <a:spAutoFit/>
            </a:bodyPr>
            <a:lstStyle/>
            <a:p>
              <a:pPr>
                <a:defRPr/>
              </a:pPr>
              <a:r>
                <a:rPr lang="de-DE" sz="1000">
                  <a:latin typeface="+mn-lt"/>
                </a:rPr>
                <a:t>C/O: 10 min.</a:t>
              </a:r>
              <a:endParaRPr lang="de-DE" sz="1000" b="1">
                <a:latin typeface="+mn-lt"/>
              </a:endParaRPr>
            </a:p>
          </p:txBody>
        </p:sp>
        <p:sp>
          <p:nvSpPr>
            <p:cNvPr id="52571" name="Rectangle 635"/>
            <p:cNvSpPr>
              <a:spLocks noChangeAspect="1" noChangeArrowheads="1"/>
            </p:cNvSpPr>
            <p:nvPr/>
          </p:nvSpPr>
          <p:spPr bwMode="auto">
            <a:xfrm>
              <a:off x="4264025" y="4386263"/>
              <a:ext cx="666750"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2" name="Rectangle 636"/>
            <p:cNvSpPr>
              <a:spLocks noChangeAspect="1" noChangeArrowheads="1"/>
            </p:cNvSpPr>
            <p:nvPr/>
          </p:nvSpPr>
          <p:spPr bwMode="auto">
            <a:xfrm>
              <a:off x="4410075" y="4448175"/>
              <a:ext cx="501650" cy="155575"/>
            </a:xfrm>
            <a:prstGeom prst="rect">
              <a:avLst/>
            </a:prstGeom>
            <a:noFill/>
            <a:ln w="9525">
              <a:noFill/>
              <a:miter lim="800000"/>
              <a:headEnd/>
              <a:tailEnd/>
            </a:ln>
          </p:spPr>
          <p:txBody>
            <a:bodyPr wrap="none" lIns="0" tIns="0" rIns="0" bIns="0">
              <a:spAutoFit/>
            </a:bodyPr>
            <a:lstStyle/>
            <a:p>
              <a:pPr>
                <a:defRPr/>
              </a:pPr>
              <a:r>
                <a:rPr lang="de-DE" sz="1000">
                  <a:latin typeface="+mn-lt"/>
                </a:rPr>
                <a:t>s. r.: 80 %</a:t>
              </a:r>
              <a:endParaRPr lang="de-DE" sz="1000" b="1">
                <a:latin typeface="+mn-lt"/>
              </a:endParaRPr>
            </a:p>
          </p:txBody>
        </p:sp>
        <p:sp>
          <p:nvSpPr>
            <p:cNvPr id="52573" name="Rectangle 637"/>
            <p:cNvSpPr>
              <a:spLocks noChangeAspect="1" noChangeArrowheads="1"/>
            </p:cNvSpPr>
            <p:nvPr/>
          </p:nvSpPr>
          <p:spPr bwMode="auto">
            <a:xfrm>
              <a:off x="4264025" y="4611688"/>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4" name="Rectangle 638"/>
            <p:cNvSpPr>
              <a:spLocks noChangeAspect="1" noChangeArrowheads="1"/>
            </p:cNvSpPr>
            <p:nvPr/>
          </p:nvSpPr>
          <p:spPr bwMode="auto">
            <a:xfrm>
              <a:off x="4340225" y="4672013"/>
              <a:ext cx="534988" cy="155575"/>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575" name="Rectangle 639"/>
            <p:cNvSpPr>
              <a:spLocks noChangeAspect="1" noChangeArrowheads="1"/>
            </p:cNvSpPr>
            <p:nvPr/>
          </p:nvSpPr>
          <p:spPr bwMode="auto">
            <a:xfrm>
              <a:off x="4264025" y="4835525"/>
              <a:ext cx="666750"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6" name="Rectangle 640"/>
            <p:cNvSpPr>
              <a:spLocks noChangeAspect="1" noChangeArrowheads="1"/>
            </p:cNvSpPr>
            <p:nvPr/>
          </p:nvSpPr>
          <p:spPr bwMode="auto">
            <a:xfrm>
              <a:off x="4289425" y="4899025"/>
              <a:ext cx="714375" cy="155575"/>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4137" name="Group 641"/>
            <p:cNvGrpSpPr>
              <a:grpSpLocks noChangeAspect="1"/>
            </p:cNvGrpSpPr>
            <p:nvPr/>
          </p:nvGrpSpPr>
          <p:grpSpPr bwMode="auto">
            <a:xfrm>
              <a:off x="4262231" y="3251553"/>
              <a:ext cx="669235" cy="549319"/>
              <a:chOff x="2696" y="2343"/>
              <a:chExt cx="431" cy="411"/>
            </a:xfrm>
          </p:grpSpPr>
          <p:sp>
            <p:nvSpPr>
              <p:cNvPr id="52770" name="Rectangle 642"/>
              <p:cNvSpPr>
                <a:spLocks noChangeAspect="1" noChangeArrowheads="1"/>
              </p:cNvSpPr>
              <p:nvPr/>
            </p:nvSpPr>
            <p:spPr bwMode="auto">
              <a:xfrm>
                <a:off x="2696"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1" name="Rectangle 643"/>
              <p:cNvSpPr>
                <a:spLocks noChangeAspect="1" noChangeArrowheads="1"/>
              </p:cNvSpPr>
              <p:nvPr/>
            </p:nvSpPr>
            <p:spPr bwMode="auto">
              <a:xfrm>
                <a:off x="2696"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2" name="Rectangle 644"/>
              <p:cNvSpPr>
                <a:spLocks noChangeAspect="1" noChangeArrowheads="1"/>
              </p:cNvSpPr>
              <p:nvPr/>
            </p:nvSpPr>
            <p:spPr bwMode="auto">
              <a:xfrm>
                <a:off x="2732"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4138" name="Group 645"/>
            <p:cNvGrpSpPr>
              <a:grpSpLocks noChangeAspect="1"/>
            </p:cNvGrpSpPr>
            <p:nvPr/>
          </p:nvGrpSpPr>
          <p:grpSpPr bwMode="auto">
            <a:xfrm>
              <a:off x="4316896" y="3561702"/>
              <a:ext cx="205409" cy="155846"/>
              <a:chOff x="2731" y="2575"/>
              <a:chExt cx="132" cy="117"/>
            </a:xfrm>
          </p:grpSpPr>
          <p:sp>
            <p:nvSpPr>
              <p:cNvPr id="52767" name="Oval 646"/>
              <p:cNvSpPr>
                <a:spLocks noChangeAspect="1" noChangeArrowheads="1"/>
              </p:cNvSpPr>
              <p:nvPr/>
            </p:nvSpPr>
            <p:spPr bwMode="auto">
              <a:xfrm>
                <a:off x="2748" y="2597"/>
                <a:ext cx="97" cy="99"/>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68" name="Rectangle 647"/>
              <p:cNvSpPr>
                <a:spLocks noChangeAspect="1" noChangeArrowheads="1"/>
              </p:cNvSpPr>
              <p:nvPr/>
            </p:nvSpPr>
            <p:spPr bwMode="auto">
              <a:xfrm>
                <a:off x="273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69" name="Oval 648"/>
              <p:cNvSpPr>
                <a:spLocks noChangeAspect="1" noChangeArrowheads="1"/>
              </p:cNvSpPr>
              <p:nvPr/>
            </p:nvSpPr>
            <p:spPr bwMode="auto">
              <a:xfrm>
                <a:off x="2764" y="2611"/>
                <a:ext cx="62"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579" name="Rectangle 649"/>
            <p:cNvSpPr>
              <a:spLocks noChangeAspect="1" noChangeArrowheads="1"/>
            </p:cNvSpPr>
            <p:nvPr/>
          </p:nvSpPr>
          <p:spPr bwMode="auto">
            <a:xfrm>
              <a:off x="4262438"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0" name="Rectangle 650"/>
            <p:cNvSpPr>
              <a:spLocks noChangeAspect="1" noChangeArrowheads="1"/>
            </p:cNvSpPr>
            <p:nvPr/>
          </p:nvSpPr>
          <p:spPr bwMode="auto">
            <a:xfrm>
              <a:off x="4262438"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1" name="Rectangle 651"/>
            <p:cNvSpPr>
              <a:spLocks noChangeAspect="1" noChangeArrowheads="1"/>
            </p:cNvSpPr>
            <p:nvPr/>
          </p:nvSpPr>
          <p:spPr bwMode="auto">
            <a:xfrm>
              <a:off x="4318000" y="3294063"/>
              <a:ext cx="579438" cy="15557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sp>
          <p:nvSpPr>
            <p:cNvPr id="52582" name="Rectangle 652"/>
            <p:cNvSpPr>
              <a:spLocks noChangeAspect="1" noChangeArrowheads="1"/>
            </p:cNvSpPr>
            <p:nvPr/>
          </p:nvSpPr>
          <p:spPr bwMode="auto">
            <a:xfrm>
              <a:off x="4262438"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3" name="Rectangle 653"/>
            <p:cNvSpPr>
              <a:spLocks noChangeAspect="1" noChangeArrowheads="1"/>
            </p:cNvSpPr>
            <p:nvPr/>
          </p:nvSpPr>
          <p:spPr bwMode="auto">
            <a:xfrm>
              <a:off x="4262438"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4" name="Rectangle 654"/>
            <p:cNvSpPr>
              <a:spLocks noChangeAspect="1" noChangeArrowheads="1"/>
            </p:cNvSpPr>
            <p:nvPr/>
          </p:nvSpPr>
          <p:spPr bwMode="auto">
            <a:xfrm>
              <a:off x="4243388" y="3294063"/>
              <a:ext cx="568325" cy="155575"/>
            </a:xfrm>
            <a:prstGeom prst="rect">
              <a:avLst/>
            </a:prstGeom>
            <a:noFill/>
            <a:ln w="9525">
              <a:noFill/>
              <a:miter lim="800000"/>
              <a:headEnd/>
              <a:tailEnd/>
            </a:ln>
          </p:spPr>
          <p:txBody>
            <a:bodyPr wrap="none" lIns="0" tIns="0" rIns="0" bIns="0">
              <a:spAutoFit/>
            </a:bodyPr>
            <a:lstStyle/>
            <a:p>
              <a:pPr>
                <a:defRPr/>
              </a:pPr>
              <a:r>
                <a:rPr lang="de-DE" sz="1000" b="1">
                  <a:latin typeface="+mn-lt"/>
                </a:rPr>
                <a:t>     welding</a:t>
              </a:r>
            </a:p>
          </p:txBody>
        </p:sp>
        <p:sp>
          <p:nvSpPr>
            <p:cNvPr id="52585" name="Oval 655"/>
            <p:cNvSpPr>
              <a:spLocks noChangeAspect="1" noChangeArrowheads="1"/>
            </p:cNvSpPr>
            <p:nvPr/>
          </p:nvSpPr>
          <p:spPr bwMode="auto">
            <a:xfrm>
              <a:off x="4343400" y="3586163"/>
              <a:ext cx="150813"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86" name="Rectangle 656"/>
            <p:cNvSpPr>
              <a:spLocks noChangeAspect="1" noChangeArrowheads="1"/>
            </p:cNvSpPr>
            <p:nvPr/>
          </p:nvSpPr>
          <p:spPr bwMode="auto">
            <a:xfrm>
              <a:off x="4316413" y="3562350"/>
              <a:ext cx="206375"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87" name="Oval 657"/>
            <p:cNvSpPr>
              <a:spLocks noChangeAspect="1" noChangeArrowheads="1"/>
            </p:cNvSpPr>
            <p:nvPr/>
          </p:nvSpPr>
          <p:spPr bwMode="auto">
            <a:xfrm>
              <a:off x="4373563" y="3609975"/>
              <a:ext cx="90487"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88" name="Oval 658"/>
            <p:cNvSpPr>
              <a:spLocks noChangeAspect="1" noChangeArrowheads="1"/>
            </p:cNvSpPr>
            <p:nvPr/>
          </p:nvSpPr>
          <p:spPr bwMode="auto">
            <a:xfrm>
              <a:off x="4343400" y="3586163"/>
              <a:ext cx="150813"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89" name="Rectangle 659"/>
            <p:cNvSpPr>
              <a:spLocks noChangeAspect="1" noChangeArrowheads="1"/>
            </p:cNvSpPr>
            <p:nvPr/>
          </p:nvSpPr>
          <p:spPr bwMode="auto">
            <a:xfrm>
              <a:off x="4316413" y="3562350"/>
              <a:ext cx="206375"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90" name="Oval 660"/>
            <p:cNvSpPr>
              <a:spLocks noChangeAspect="1" noChangeArrowheads="1"/>
            </p:cNvSpPr>
            <p:nvPr/>
          </p:nvSpPr>
          <p:spPr bwMode="auto">
            <a:xfrm>
              <a:off x="4373563" y="3609975"/>
              <a:ext cx="90487"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91" name="Rectangle 661"/>
            <p:cNvSpPr>
              <a:spLocks noChangeAspect="1" noChangeArrowheads="1"/>
            </p:cNvSpPr>
            <p:nvPr/>
          </p:nvSpPr>
          <p:spPr bwMode="auto">
            <a:xfrm>
              <a:off x="4587875" y="3541713"/>
              <a:ext cx="120650" cy="220662"/>
            </a:xfrm>
            <a:prstGeom prst="rect">
              <a:avLst/>
            </a:prstGeom>
            <a:noFill/>
            <a:ln w="9525">
              <a:noFill/>
              <a:miter lim="800000"/>
              <a:headEnd/>
              <a:tailEnd/>
            </a:ln>
          </p:spPr>
          <p:txBody>
            <a:bodyPr/>
            <a:lstStyle/>
            <a:p>
              <a:pPr>
                <a:defRPr/>
              </a:pPr>
              <a:endParaRPr lang="en-US" sz="3200">
                <a:latin typeface="+mn-lt"/>
              </a:endParaRPr>
            </a:p>
          </p:txBody>
        </p:sp>
        <p:sp>
          <p:nvSpPr>
            <p:cNvPr id="52592" name="Rectangle 662"/>
            <p:cNvSpPr>
              <a:spLocks noChangeAspect="1" noChangeArrowheads="1"/>
            </p:cNvSpPr>
            <p:nvPr/>
          </p:nvSpPr>
          <p:spPr bwMode="auto">
            <a:xfrm>
              <a:off x="4587875"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93" name="Rectangle 663"/>
            <p:cNvSpPr>
              <a:spLocks noChangeAspect="1" noChangeArrowheads="1"/>
            </p:cNvSpPr>
            <p:nvPr/>
          </p:nvSpPr>
          <p:spPr bwMode="auto">
            <a:xfrm>
              <a:off x="4262438" y="5059363"/>
              <a:ext cx="666750"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4" name="Rectangle 664"/>
            <p:cNvSpPr>
              <a:spLocks noChangeAspect="1" noChangeArrowheads="1"/>
            </p:cNvSpPr>
            <p:nvPr/>
          </p:nvSpPr>
          <p:spPr bwMode="auto">
            <a:xfrm>
              <a:off x="4289425" y="5122863"/>
              <a:ext cx="185738"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95" name="Rectangle 665"/>
            <p:cNvSpPr>
              <a:spLocks noChangeAspect="1" noChangeArrowheads="1"/>
            </p:cNvSpPr>
            <p:nvPr/>
          </p:nvSpPr>
          <p:spPr bwMode="auto">
            <a:xfrm>
              <a:off x="5546725" y="39385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6" name="Rectangle 666"/>
            <p:cNvSpPr>
              <a:spLocks noChangeAspect="1" noChangeArrowheads="1"/>
            </p:cNvSpPr>
            <p:nvPr/>
          </p:nvSpPr>
          <p:spPr bwMode="auto">
            <a:xfrm>
              <a:off x="5659438" y="4000500"/>
              <a:ext cx="452437" cy="153988"/>
            </a:xfrm>
            <a:prstGeom prst="rect">
              <a:avLst/>
            </a:prstGeom>
            <a:noFill/>
            <a:ln w="9525">
              <a:noFill/>
              <a:miter lim="800000"/>
              <a:headEnd/>
              <a:tailEnd/>
            </a:ln>
          </p:spPr>
          <p:txBody>
            <a:bodyPr wrap="none" lIns="0" tIns="0" rIns="0" bIns="0">
              <a:spAutoFit/>
            </a:bodyPr>
            <a:lstStyle/>
            <a:p>
              <a:pPr>
                <a:defRPr/>
              </a:pPr>
              <a:r>
                <a:rPr lang="de-DE" sz="1000">
                  <a:latin typeface="+mn-lt"/>
                </a:rPr>
                <a:t>Z/T: 62 S</a:t>
              </a:r>
              <a:endParaRPr lang="de-DE" sz="1000" b="1">
                <a:latin typeface="+mn-lt"/>
              </a:endParaRPr>
            </a:p>
          </p:txBody>
        </p:sp>
        <p:sp>
          <p:nvSpPr>
            <p:cNvPr id="52597" name="Rectangle 667"/>
            <p:cNvSpPr>
              <a:spLocks noChangeAspect="1" noChangeArrowheads="1"/>
            </p:cNvSpPr>
            <p:nvPr/>
          </p:nvSpPr>
          <p:spPr bwMode="auto">
            <a:xfrm>
              <a:off x="5546725" y="4162425"/>
              <a:ext cx="665163"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8" name="Rectangle 668"/>
            <p:cNvSpPr>
              <a:spLocks noChangeAspect="1" noChangeArrowheads="1"/>
            </p:cNvSpPr>
            <p:nvPr/>
          </p:nvSpPr>
          <p:spPr bwMode="auto">
            <a:xfrm>
              <a:off x="5616575" y="4225925"/>
              <a:ext cx="576263" cy="153988"/>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599" name="Rectangle 669"/>
            <p:cNvSpPr>
              <a:spLocks noChangeAspect="1" noChangeArrowheads="1"/>
            </p:cNvSpPr>
            <p:nvPr/>
          </p:nvSpPr>
          <p:spPr bwMode="auto">
            <a:xfrm>
              <a:off x="5546725" y="43862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0" name="Rectangle 670"/>
            <p:cNvSpPr>
              <a:spLocks noChangeAspect="1" noChangeArrowheads="1"/>
            </p:cNvSpPr>
            <p:nvPr/>
          </p:nvSpPr>
          <p:spPr bwMode="auto">
            <a:xfrm>
              <a:off x="5662613" y="4448175"/>
              <a:ext cx="450850" cy="15557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601" name="Rectangle 671"/>
            <p:cNvSpPr>
              <a:spLocks noChangeAspect="1" noChangeArrowheads="1"/>
            </p:cNvSpPr>
            <p:nvPr/>
          </p:nvSpPr>
          <p:spPr bwMode="auto">
            <a:xfrm>
              <a:off x="5546725" y="46116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2" name="Rectangle 672"/>
            <p:cNvSpPr>
              <a:spLocks noChangeAspect="1" noChangeArrowheads="1"/>
            </p:cNvSpPr>
            <p:nvPr/>
          </p:nvSpPr>
          <p:spPr bwMode="auto">
            <a:xfrm>
              <a:off x="5621338" y="4672013"/>
              <a:ext cx="534987" cy="155575"/>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603" name="Rectangle 673"/>
            <p:cNvSpPr>
              <a:spLocks noChangeAspect="1" noChangeArrowheads="1"/>
            </p:cNvSpPr>
            <p:nvPr/>
          </p:nvSpPr>
          <p:spPr bwMode="auto">
            <a:xfrm>
              <a:off x="5546725" y="4835525"/>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4" name="Rectangle 674"/>
            <p:cNvSpPr>
              <a:spLocks noChangeAspect="1" noChangeArrowheads="1"/>
            </p:cNvSpPr>
            <p:nvPr/>
          </p:nvSpPr>
          <p:spPr bwMode="auto">
            <a:xfrm>
              <a:off x="5570538" y="4899025"/>
              <a:ext cx="677862" cy="15557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165" name="Group 675"/>
            <p:cNvGrpSpPr>
              <a:grpSpLocks noChangeAspect="1"/>
            </p:cNvGrpSpPr>
            <p:nvPr/>
          </p:nvGrpSpPr>
          <p:grpSpPr bwMode="auto">
            <a:xfrm>
              <a:off x="5544379" y="3251553"/>
              <a:ext cx="669235" cy="549319"/>
              <a:chOff x="3521" y="2343"/>
              <a:chExt cx="431" cy="411"/>
            </a:xfrm>
          </p:grpSpPr>
          <p:grpSp>
            <p:nvGrpSpPr>
              <p:cNvPr id="34300" name="Group 676"/>
              <p:cNvGrpSpPr>
                <a:grpSpLocks noChangeAspect="1"/>
              </p:cNvGrpSpPr>
              <p:nvPr/>
            </p:nvGrpSpPr>
            <p:grpSpPr bwMode="auto">
              <a:xfrm>
                <a:off x="3521" y="2343"/>
                <a:ext cx="431" cy="411"/>
                <a:chOff x="3521" y="2343"/>
                <a:chExt cx="431" cy="411"/>
              </a:xfrm>
            </p:grpSpPr>
            <p:sp>
              <p:nvSpPr>
                <p:cNvPr id="52764" name="Rectangle 677"/>
                <p:cNvSpPr>
                  <a:spLocks noChangeAspect="1" noChangeArrowheads="1"/>
                </p:cNvSpPr>
                <p:nvPr/>
              </p:nvSpPr>
              <p:spPr bwMode="auto">
                <a:xfrm>
                  <a:off x="3521"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65" name="Rectangle 678"/>
                <p:cNvSpPr>
                  <a:spLocks noChangeAspect="1" noChangeArrowheads="1"/>
                </p:cNvSpPr>
                <p:nvPr/>
              </p:nvSpPr>
              <p:spPr bwMode="auto">
                <a:xfrm>
                  <a:off x="3521"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66" name="Rectangle 679"/>
                <p:cNvSpPr>
                  <a:spLocks noChangeAspect="1" noChangeArrowheads="1"/>
                </p:cNvSpPr>
                <p:nvPr/>
              </p:nvSpPr>
              <p:spPr bwMode="auto">
                <a:xfrm>
                  <a:off x="3586" y="2375"/>
                  <a:ext cx="345"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4301" name="Group 680"/>
              <p:cNvGrpSpPr>
                <a:grpSpLocks noChangeAspect="1"/>
              </p:cNvGrpSpPr>
              <p:nvPr/>
            </p:nvGrpSpPr>
            <p:grpSpPr bwMode="auto">
              <a:xfrm>
                <a:off x="3555" y="2575"/>
                <a:ext cx="132" cy="117"/>
                <a:chOff x="3555" y="2575"/>
                <a:chExt cx="132" cy="117"/>
              </a:xfrm>
            </p:grpSpPr>
            <p:sp>
              <p:nvSpPr>
                <p:cNvPr id="52761" name="Oval 681"/>
                <p:cNvSpPr>
                  <a:spLocks noChangeAspect="1" noChangeArrowheads="1"/>
                </p:cNvSpPr>
                <p:nvPr/>
              </p:nvSpPr>
              <p:spPr bwMode="auto">
                <a:xfrm>
                  <a:off x="3578" y="2591"/>
                  <a:ext cx="92"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62" name="Rectangle 682"/>
                <p:cNvSpPr>
                  <a:spLocks noChangeAspect="1" noChangeArrowheads="1"/>
                </p:cNvSpPr>
                <p:nvPr/>
              </p:nvSpPr>
              <p:spPr bwMode="auto">
                <a:xfrm>
                  <a:off x="3555"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63" name="Oval 683"/>
                <p:cNvSpPr>
                  <a:spLocks noChangeAspect="1" noChangeArrowheads="1"/>
                </p:cNvSpPr>
                <p:nvPr/>
              </p:nvSpPr>
              <p:spPr bwMode="auto">
                <a:xfrm>
                  <a:off x="3591"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606" name="Rectangle 684"/>
            <p:cNvSpPr>
              <a:spLocks noChangeAspect="1" noChangeArrowheads="1"/>
            </p:cNvSpPr>
            <p:nvPr/>
          </p:nvSpPr>
          <p:spPr bwMode="auto">
            <a:xfrm>
              <a:off x="5868988" y="3541713"/>
              <a:ext cx="119062" cy="220662"/>
            </a:xfrm>
            <a:prstGeom prst="rect">
              <a:avLst/>
            </a:prstGeom>
            <a:noFill/>
            <a:ln w="9525">
              <a:noFill/>
              <a:miter lim="800000"/>
              <a:headEnd/>
              <a:tailEnd/>
            </a:ln>
          </p:spPr>
          <p:txBody>
            <a:bodyPr/>
            <a:lstStyle/>
            <a:p>
              <a:pPr>
                <a:defRPr/>
              </a:pPr>
              <a:endParaRPr lang="en-US" sz="3200">
                <a:latin typeface="+mn-lt"/>
              </a:endParaRPr>
            </a:p>
          </p:txBody>
        </p:sp>
        <p:sp>
          <p:nvSpPr>
            <p:cNvPr id="52607" name="Rectangle 685"/>
            <p:cNvSpPr>
              <a:spLocks noChangeAspect="1" noChangeArrowheads="1"/>
            </p:cNvSpPr>
            <p:nvPr/>
          </p:nvSpPr>
          <p:spPr bwMode="auto">
            <a:xfrm>
              <a:off x="5868988"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08" name="Rectangle 686"/>
            <p:cNvSpPr>
              <a:spLocks noChangeAspect="1" noChangeArrowheads="1"/>
            </p:cNvSpPr>
            <p:nvPr/>
          </p:nvSpPr>
          <p:spPr bwMode="auto">
            <a:xfrm>
              <a:off x="5548313" y="50593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9" name="Rectangle 687"/>
            <p:cNvSpPr>
              <a:spLocks noChangeAspect="1" noChangeArrowheads="1"/>
            </p:cNvSpPr>
            <p:nvPr/>
          </p:nvSpPr>
          <p:spPr bwMode="auto">
            <a:xfrm>
              <a:off x="5572125"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10" name="Rectangle 688"/>
            <p:cNvSpPr>
              <a:spLocks noChangeAspect="1" noChangeArrowheads="1"/>
            </p:cNvSpPr>
            <p:nvPr/>
          </p:nvSpPr>
          <p:spPr bwMode="auto">
            <a:xfrm>
              <a:off x="5546725" y="39385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1" name="Rectangle 689"/>
            <p:cNvSpPr>
              <a:spLocks noChangeAspect="1" noChangeArrowheads="1"/>
            </p:cNvSpPr>
            <p:nvPr/>
          </p:nvSpPr>
          <p:spPr bwMode="auto">
            <a:xfrm>
              <a:off x="5659438" y="4000500"/>
              <a:ext cx="452437" cy="153988"/>
            </a:xfrm>
            <a:prstGeom prst="rect">
              <a:avLst/>
            </a:prstGeom>
            <a:noFill/>
            <a:ln w="9525">
              <a:noFill/>
              <a:miter lim="800000"/>
              <a:headEnd/>
              <a:tailEnd/>
            </a:ln>
          </p:spPr>
          <p:txBody>
            <a:bodyPr wrap="none" lIns="0" tIns="0" rIns="0" bIns="0">
              <a:spAutoFit/>
            </a:bodyPr>
            <a:lstStyle/>
            <a:p>
              <a:pPr>
                <a:defRPr/>
              </a:pPr>
              <a:r>
                <a:rPr lang="de-DE" sz="1000">
                  <a:latin typeface="+mn-lt"/>
                </a:rPr>
                <a:t>C/T: 62 s</a:t>
              </a:r>
              <a:endParaRPr lang="de-DE" sz="1000" b="1">
                <a:latin typeface="+mn-lt"/>
              </a:endParaRPr>
            </a:p>
          </p:txBody>
        </p:sp>
        <p:sp>
          <p:nvSpPr>
            <p:cNvPr id="52612" name="Rectangle 690"/>
            <p:cNvSpPr>
              <a:spLocks noChangeAspect="1" noChangeArrowheads="1"/>
            </p:cNvSpPr>
            <p:nvPr/>
          </p:nvSpPr>
          <p:spPr bwMode="auto">
            <a:xfrm>
              <a:off x="5546725" y="4162425"/>
              <a:ext cx="665163"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3" name="Rectangle 691"/>
            <p:cNvSpPr>
              <a:spLocks noChangeAspect="1" noChangeArrowheads="1"/>
            </p:cNvSpPr>
            <p:nvPr/>
          </p:nvSpPr>
          <p:spPr bwMode="auto">
            <a:xfrm>
              <a:off x="5616575" y="4225925"/>
              <a:ext cx="592138" cy="153988"/>
            </a:xfrm>
            <a:prstGeom prst="rect">
              <a:avLst/>
            </a:prstGeom>
            <a:noFill/>
            <a:ln w="9525">
              <a:noFill/>
              <a:miter lim="800000"/>
              <a:headEnd/>
              <a:tailEnd/>
            </a:ln>
          </p:spPr>
          <p:txBody>
            <a:bodyPr wrap="none" lIns="0" tIns="0" rIns="0" bIns="0">
              <a:spAutoFit/>
            </a:bodyPr>
            <a:lstStyle/>
            <a:p>
              <a:pPr>
                <a:defRPr/>
              </a:pPr>
              <a:r>
                <a:rPr lang="de-DE" sz="1000">
                  <a:latin typeface="+mn-lt"/>
                </a:rPr>
                <a:t>C/O: 0 min.</a:t>
              </a:r>
              <a:endParaRPr lang="de-DE" sz="1000" b="1">
                <a:latin typeface="+mn-lt"/>
              </a:endParaRPr>
            </a:p>
          </p:txBody>
        </p:sp>
        <p:sp>
          <p:nvSpPr>
            <p:cNvPr id="52614" name="Rectangle 692"/>
            <p:cNvSpPr>
              <a:spLocks noChangeAspect="1" noChangeArrowheads="1"/>
            </p:cNvSpPr>
            <p:nvPr/>
          </p:nvSpPr>
          <p:spPr bwMode="auto">
            <a:xfrm>
              <a:off x="5546725" y="4386263"/>
              <a:ext cx="665163"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5" name="Rectangle 693"/>
            <p:cNvSpPr>
              <a:spLocks noChangeAspect="1" noChangeArrowheads="1"/>
            </p:cNvSpPr>
            <p:nvPr/>
          </p:nvSpPr>
          <p:spPr bwMode="auto">
            <a:xfrm>
              <a:off x="5662613" y="4448175"/>
              <a:ext cx="568325" cy="155575"/>
            </a:xfrm>
            <a:prstGeom prst="rect">
              <a:avLst/>
            </a:prstGeom>
            <a:noFill/>
            <a:ln w="9525">
              <a:noFill/>
              <a:miter lim="800000"/>
              <a:headEnd/>
              <a:tailEnd/>
            </a:ln>
          </p:spPr>
          <p:txBody>
            <a:bodyPr wrap="none" lIns="0" tIns="0" rIns="0" bIns="0">
              <a:spAutoFit/>
            </a:bodyPr>
            <a:lstStyle/>
            <a:p>
              <a:pPr>
                <a:defRPr/>
              </a:pPr>
              <a:r>
                <a:rPr lang="de-DE" sz="1000">
                  <a:latin typeface="+mn-lt"/>
                </a:rPr>
                <a:t>s. r.: 100 %</a:t>
              </a:r>
              <a:endParaRPr lang="de-DE" sz="1000" b="1">
                <a:latin typeface="+mn-lt"/>
              </a:endParaRPr>
            </a:p>
          </p:txBody>
        </p:sp>
        <p:sp>
          <p:nvSpPr>
            <p:cNvPr id="52616" name="Rectangle 694"/>
            <p:cNvSpPr>
              <a:spLocks noChangeAspect="1" noChangeArrowheads="1"/>
            </p:cNvSpPr>
            <p:nvPr/>
          </p:nvSpPr>
          <p:spPr bwMode="auto">
            <a:xfrm>
              <a:off x="5546725" y="4611688"/>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7" name="Rectangle 695"/>
            <p:cNvSpPr>
              <a:spLocks noChangeAspect="1" noChangeArrowheads="1"/>
            </p:cNvSpPr>
            <p:nvPr/>
          </p:nvSpPr>
          <p:spPr bwMode="auto">
            <a:xfrm>
              <a:off x="5621338" y="4672013"/>
              <a:ext cx="534987" cy="155575"/>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618" name="Rectangle 696"/>
            <p:cNvSpPr>
              <a:spLocks noChangeAspect="1" noChangeArrowheads="1"/>
            </p:cNvSpPr>
            <p:nvPr/>
          </p:nvSpPr>
          <p:spPr bwMode="auto">
            <a:xfrm>
              <a:off x="5546725" y="4835525"/>
              <a:ext cx="665163"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9" name="Rectangle 697"/>
            <p:cNvSpPr>
              <a:spLocks noChangeAspect="1" noChangeArrowheads="1"/>
            </p:cNvSpPr>
            <p:nvPr/>
          </p:nvSpPr>
          <p:spPr bwMode="auto">
            <a:xfrm>
              <a:off x="5570538" y="4899025"/>
              <a:ext cx="715962" cy="155575"/>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4180" name="Group 698"/>
            <p:cNvGrpSpPr>
              <a:grpSpLocks noChangeAspect="1"/>
            </p:cNvGrpSpPr>
            <p:nvPr/>
          </p:nvGrpSpPr>
          <p:grpSpPr bwMode="auto">
            <a:xfrm>
              <a:off x="5544379" y="3251553"/>
              <a:ext cx="669235" cy="549319"/>
              <a:chOff x="3521" y="2343"/>
              <a:chExt cx="431" cy="411"/>
            </a:xfrm>
          </p:grpSpPr>
          <p:sp>
            <p:nvSpPr>
              <p:cNvPr id="52756" name="Rectangle 699"/>
              <p:cNvSpPr>
                <a:spLocks noChangeAspect="1" noChangeArrowheads="1"/>
              </p:cNvSpPr>
              <p:nvPr/>
            </p:nvSpPr>
            <p:spPr bwMode="auto">
              <a:xfrm>
                <a:off x="3521"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7" name="Rectangle 700"/>
              <p:cNvSpPr>
                <a:spLocks noChangeAspect="1" noChangeArrowheads="1"/>
              </p:cNvSpPr>
              <p:nvPr/>
            </p:nvSpPr>
            <p:spPr bwMode="auto">
              <a:xfrm>
                <a:off x="3521"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8" name="Rectangle 701"/>
              <p:cNvSpPr>
                <a:spLocks noChangeAspect="1" noChangeArrowheads="1"/>
              </p:cNvSpPr>
              <p:nvPr/>
            </p:nvSpPr>
            <p:spPr bwMode="auto">
              <a:xfrm>
                <a:off x="3586" y="2375"/>
                <a:ext cx="345"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4181" name="Group 702"/>
            <p:cNvGrpSpPr>
              <a:grpSpLocks noChangeAspect="1"/>
            </p:cNvGrpSpPr>
            <p:nvPr/>
          </p:nvGrpSpPr>
          <p:grpSpPr bwMode="auto">
            <a:xfrm>
              <a:off x="5597387" y="3561702"/>
              <a:ext cx="203752" cy="155846"/>
              <a:chOff x="3555" y="2575"/>
              <a:chExt cx="132" cy="117"/>
            </a:xfrm>
          </p:grpSpPr>
          <p:sp>
            <p:nvSpPr>
              <p:cNvPr id="52753" name="Oval 703"/>
              <p:cNvSpPr>
                <a:spLocks noChangeAspect="1" noChangeArrowheads="1"/>
              </p:cNvSpPr>
              <p:nvPr/>
            </p:nvSpPr>
            <p:spPr bwMode="auto">
              <a:xfrm>
                <a:off x="3572" y="2597"/>
                <a:ext cx="99" cy="99"/>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54" name="Rectangle 704"/>
              <p:cNvSpPr>
                <a:spLocks noChangeAspect="1" noChangeArrowheads="1"/>
              </p:cNvSpPr>
              <p:nvPr/>
            </p:nvSpPr>
            <p:spPr bwMode="auto">
              <a:xfrm>
                <a:off x="3555"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55" name="Oval 705"/>
              <p:cNvSpPr>
                <a:spLocks noChangeAspect="1" noChangeArrowheads="1"/>
              </p:cNvSpPr>
              <p:nvPr/>
            </p:nvSpPr>
            <p:spPr bwMode="auto">
              <a:xfrm>
                <a:off x="3591" y="2611"/>
                <a:ext cx="60"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622" name="Rectangle 706"/>
            <p:cNvSpPr>
              <a:spLocks noChangeAspect="1" noChangeArrowheads="1"/>
            </p:cNvSpPr>
            <p:nvPr/>
          </p:nvSpPr>
          <p:spPr bwMode="auto">
            <a:xfrm>
              <a:off x="5545138"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3" name="Rectangle 707"/>
            <p:cNvSpPr>
              <a:spLocks noChangeAspect="1" noChangeArrowheads="1"/>
            </p:cNvSpPr>
            <p:nvPr/>
          </p:nvSpPr>
          <p:spPr bwMode="auto">
            <a:xfrm>
              <a:off x="5545138"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4" name="Rectangle 708"/>
            <p:cNvSpPr>
              <a:spLocks noChangeAspect="1" noChangeArrowheads="1"/>
            </p:cNvSpPr>
            <p:nvPr/>
          </p:nvSpPr>
          <p:spPr bwMode="auto">
            <a:xfrm>
              <a:off x="5629275" y="3294063"/>
              <a:ext cx="547688" cy="15557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sp>
          <p:nvSpPr>
            <p:cNvPr id="52625" name="Rectangle 709"/>
            <p:cNvSpPr>
              <a:spLocks noChangeAspect="1" noChangeArrowheads="1"/>
            </p:cNvSpPr>
            <p:nvPr/>
          </p:nvSpPr>
          <p:spPr bwMode="auto">
            <a:xfrm>
              <a:off x="5545138" y="3251200"/>
              <a:ext cx="668337" cy="54927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6" name="Rectangle 710"/>
            <p:cNvSpPr>
              <a:spLocks noChangeAspect="1" noChangeArrowheads="1"/>
            </p:cNvSpPr>
            <p:nvPr/>
          </p:nvSpPr>
          <p:spPr bwMode="auto">
            <a:xfrm>
              <a:off x="5545138" y="3251200"/>
              <a:ext cx="668337" cy="19050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7" name="Rectangle 711"/>
            <p:cNvSpPr>
              <a:spLocks noChangeAspect="1" noChangeArrowheads="1"/>
            </p:cNvSpPr>
            <p:nvPr/>
          </p:nvSpPr>
          <p:spPr bwMode="auto">
            <a:xfrm>
              <a:off x="5629275" y="3294063"/>
              <a:ext cx="560388" cy="155575"/>
            </a:xfrm>
            <a:prstGeom prst="rect">
              <a:avLst/>
            </a:prstGeom>
            <a:noFill/>
            <a:ln w="9525">
              <a:noFill/>
              <a:miter lim="800000"/>
              <a:headEnd/>
              <a:tailEnd/>
            </a:ln>
          </p:spPr>
          <p:txBody>
            <a:bodyPr wrap="none" lIns="0" tIns="0" rIns="0" bIns="0">
              <a:spAutoFit/>
            </a:bodyPr>
            <a:lstStyle/>
            <a:p>
              <a:pPr>
                <a:defRPr/>
              </a:pPr>
              <a:r>
                <a:rPr lang="de-DE" sz="1000" b="1">
                  <a:latin typeface="+mn-lt"/>
                </a:rPr>
                <a:t>assembly1</a:t>
              </a:r>
            </a:p>
          </p:txBody>
        </p:sp>
        <p:sp>
          <p:nvSpPr>
            <p:cNvPr id="52628" name="Oval 712"/>
            <p:cNvSpPr>
              <a:spLocks noChangeAspect="1" noChangeArrowheads="1"/>
            </p:cNvSpPr>
            <p:nvPr/>
          </p:nvSpPr>
          <p:spPr bwMode="auto">
            <a:xfrm>
              <a:off x="5622925"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629" name="Rectangle 713"/>
            <p:cNvSpPr>
              <a:spLocks noChangeAspect="1" noChangeArrowheads="1"/>
            </p:cNvSpPr>
            <p:nvPr/>
          </p:nvSpPr>
          <p:spPr bwMode="auto">
            <a:xfrm>
              <a:off x="5597525" y="3562350"/>
              <a:ext cx="203200"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630" name="Oval 714"/>
            <p:cNvSpPr>
              <a:spLocks noChangeAspect="1" noChangeArrowheads="1"/>
            </p:cNvSpPr>
            <p:nvPr/>
          </p:nvSpPr>
          <p:spPr bwMode="auto">
            <a:xfrm>
              <a:off x="5651500" y="3609975"/>
              <a:ext cx="95250"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631" name="Oval 715"/>
            <p:cNvSpPr>
              <a:spLocks noChangeAspect="1" noChangeArrowheads="1"/>
            </p:cNvSpPr>
            <p:nvPr/>
          </p:nvSpPr>
          <p:spPr bwMode="auto">
            <a:xfrm>
              <a:off x="5622925" y="3586163"/>
              <a:ext cx="152400" cy="13176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632" name="Rectangle 716"/>
            <p:cNvSpPr>
              <a:spLocks noChangeAspect="1" noChangeArrowheads="1"/>
            </p:cNvSpPr>
            <p:nvPr/>
          </p:nvSpPr>
          <p:spPr bwMode="auto">
            <a:xfrm>
              <a:off x="5597525" y="3562350"/>
              <a:ext cx="203200" cy="92075"/>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633" name="Oval 717"/>
            <p:cNvSpPr>
              <a:spLocks noChangeAspect="1" noChangeArrowheads="1"/>
            </p:cNvSpPr>
            <p:nvPr/>
          </p:nvSpPr>
          <p:spPr bwMode="auto">
            <a:xfrm>
              <a:off x="5651500" y="3609975"/>
              <a:ext cx="95250" cy="79375"/>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634" name="Rectangle 718"/>
            <p:cNvSpPr>
              <a:spLocks noChangeAspect="1" noChangeArrowheads="1"/>
            </p:cNvSpPr>
            <p:nvPr/>
          </p:nvSpPr>
          <p:spPr bwMode="auto">
            <a:xfrm>
              <a:off x="5868988" y="3541713"/>
              <a:ext cx="119062" cy="220662"/>
            </a:xfrm>
            <a:prstGeom prst="rect">
              <a:avLst/>
            </a:prstGeom>
            <a:noFill/>
            <a:ln w="9525">
              <a:noFill/>
              <a:miter lim="800000"/>
              <a:headEnd/>
              <a:tailEnd/>
            </a:ln>
          </p:spPr>
          <p:txBody>
            <a:bodyPr/>
            <a:lstStyle/>
            <a:p>
              <a:pPr>
                <a:defRPr/>
              </a:pPr>
              <a:endParaRPr lang="en-US" sz="3200">
                <a:latin typeface="+mn-lt"/>
              </a:endParaRPr>
            </a:p>
          </p:txBody>
        </p:sp>
        <p:sp>
          <p:nvSpPr>
            <p:cNvPr id="52635" name="Rectangle 719"/>
            <p:cNvSpPr>
              <a:spLocks noChangeAspect="1" noChangeArrowheads="1"/>
            </p:cNvSpPr>
            <p:nvPr/>
          </p:nvSpPr>
          <p:spPr bwMode="auto">
            <a:xfrm>
              <a:off x="5868988"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36" name="Rectangle 720"/>
            <p:cNvSpPr>
              <a:spLocks noChangeAspect="1" noChangeArrowheads="1"/>
            </p:cNvSpPr>
            <p:nvPr/>
          </p:nvSpPr>
          <p:spPr bwMode="auto">
            <a:xfrm>
              <a:off x="5548313" y="50593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37" name="Rectangle 721"/>
            <p:cNvSpPr>
              <a:spLocks noChangeAspect="1" noChangeArrowheads="1"/>
            </p:cNvSpPr>
            <p:nvPr/>
          </p:nvSpPr>
          <p:spPr bwMode="auto">
            <a:xfrm>
              <a:off x="5572125"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38" name="Rectangle 722"/>
            <p:cNvSpPr>
              <a:spLocks noChangeAspect="1" noChangeArrowheads="1"/>
            </p:cNvSpPr>
            <p:nvPr/>
          </p:nvSpPr>
          <p:spPr bwMode="auto">
            <a:xfrm>
              <a:off x="6843713" y="39385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39" name="Rectangle 723"/>
            <p:cNvSpPr>
              <a:spLocks noChangeAspect="1" noChangeArrowheads="1"/>
            </p:cNvSpPr>
            <p:nvPr/>
          </p:nvSpPr>
          <p:spPr bwMode="auto">
            <a:xfrm>
              <a:off x="6958013"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Z/T: 40 S</a:t>
              </a:r>
              <a:endParaRPr lang="de-DE" sz="1000" b="1">
                <a:latin typeface="+mn-lt"/>
              </a:endParaRPr>
            </a:p>
          </p:txBody>
        </p:sp>
        <p:sp>
          <p:nvSpPr>
            <p:cNvPr id="52640" name="Rectangle 724"/>
            <p:cNvSpPr>
              <a:spLocks noChangeAspect="1" noChangeArrowheads="1"/>
            </p:cNvSpPr>
            <p:nvPr/>
          </p:nvSpPr>
          <p:spPr bwMode="auto">
            <a:xfrm>
              <a:off x="6843713" y="4162425"/>
              <a:ext cx="665162"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1" name="Rectangle 725"/>
            <p:cNvSpPr>
              <a:spLocks noChangeAspect="1" noChangeArrowheads="1"/>
            </p:cNvSpPr>
            <p:nvPr/>
          </p:nvSpPr>
          <p:spPr bwMode="auto">
            <a:xfrm>
              <a:off x="6916738" y="4225925"/>
              <a:ext cx="574675" cy="153988"/>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642" name="Rectangle 726"/>
            <p:cNvSpPr>
              <a:spLocks noChangeAspect="1" noChangeArrowheads="1"/>
            </p:cNvSpPr>
            <p:nvPr/>
          </p:nvSpPr>
          <p:spPr bwMode="auto">
            <a:xfrm>
              <a:off x="6843713" y="43862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3" name="Rectangle 727"/>
            <p:cNvSpPr>
              <a:spLocks noChangeAspect="1" noChangeArrowheads="1"/>
            </p:cNvSpPr>
            <p:nvPr/>
          </p:nvSpPr>
          <p:spPr bwMode="auto">
            <a:xfrm>
              <a:off x="6959600" y="4448175"/>
              <a:ext cx="452438" cy="15557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644" name="Rectangle 728"/>
            <p:cNvSpPr>
              <a:spLocks noChangeAspect="1" noChangeArrowheads="1"/>
            </p:cNvSpPr>
            <p:nvPr/>
          </p:nvSpPr>
          <p:spPr bwMode="auto">
            <a:xfrm>
              <a:off x="6843713" y="46116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5" name="Rectangle 729"/>
            <p:cNvSpPr>
              <a:spLocks noChangeAspect="1" noChangeArrowheads="1"/>
            </p:cNvSpPr>
            <p:nvPr/>
          </p:nvSpPr>
          <p:spPr bwMode="auto">
            <a:xfrm>
              <a:off x="6919913" y="4672013"/>
              <a:ext cx="534987" cy="155575"/>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646" name="Rectangle 730"/>
            <p:cNvSpPr>
              <a:spLocks noChangeAspect="1" noChangeArrowheads="1"/>
            </p:cNvSpPr>
            <p:nvPr/>
          </p:nvSpPr>
          <p:spPr bwMode="auto">
            <a:xfrm>
              <a:off x="6843713" y="4835525"/>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7" name="Rectangle 731"/>
            <p:cNvSpPr>
              <a:spLocks noChangeAspect="1" noChangeArrowheads="1"/>
            </p:cNvSpPr>
            <p:nvPr/>
          </p:nvSpPr>
          <p:spPr bwMode="auto">
            <a:xfrm>
              <a:off x="6867525" y="4899025"/>
              <a:ext cx="677863" cy="155575"/>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4208" name="Group 732"/>
            <p:cNvGrpSpPr>
              <a:grpSpLocks noChangeAspect="1"/>
            </p:cNvGrpSpPr>
            <p:nvPr/>
          </p:nvGrpSpPr>
          <p:grpSpPr bwMode="auto">
            <a:xfrm>
              <a:off x="6841435" y="3251553"/>
              <a:ext cx="669235" cy="549319"/>
              <a:chOff x="4357" y="2343"/>
              <a:chExt cx="431" cy="411"/>
            </a:xfrm>
          </p:grpSpPr>
          <p:grpSp>
            <p:nvGrpSpPr>
              <p:cNvPr id="34286" name="Group 733"/>
              <p:cNvGrpSpPr>
                <a:grpSpLocks noChangeAspect="1"/>
              </p:cNvGrpSpPr>
              <p:nvPr/>
            </p:nvGrpSpPr>
            <p:grpSpPr bwMode="auto">
              <a:xfrm>
                <a:off x="4357" y="2343"/>
                <a:ext cx="431" cy="411"/>
                <a:chOff x="4357" y="2343"/>
                <a:chExt cx="431" cy="411"/>
              </a:xfrm>
            </p:grpSpPr>
            <p:sp>
              <p:nvSpPr>
                <p:cNvPr id="52750" name="Rectangle 734"/>
                <p:cNvSpPr>
                  <a:spLocks noChangeAspect="1" noChangeArrowheads="1"/>
                </p:cNvSpPr>
                <p:nvPr/>
              </p:nvSpPr>
              <p:spPr bwMode="auto">
                <a:xfrm>
                  <a:off x="4357"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1" name="Rectangle 735"/>
                <p:cNvSpPr>
                  <a:spLocks noChangeAspect="1" noChangeArrowheads="1"/>
                </p:cNvSpPr>
                <p:nvPr/>
              </p:nvSpPr>
              <p:spPr bwMode="auto">
                <a:xfrm>
                  <a:off x="4357"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2" name="Rectangle 736"/>
                <p:cNvSpPr>
                  <a:spLocks noChangeAspect="1" noChangeArrowheads="1"/>
                </p:cNvSpPr>
                <p:nvPr/>
              </p:nvSpPr>
              <p:spPr bwMode="auto">
                <a:xfrm>
                  <a:off x="4422" y="2375"/>
                  <a:ext cx="345"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4287" name="Group 737"/>
              <p:cNvGrpSpPr>
                <a:grpSpLocks noChangeAspect="1"/>
              </p:cNvGrpSpPr>
              <p:nvPr/>
            </p:nvGrpSpPr>
            <p:grpSpPr bwMode="auto">
              <a:xfrm>
                <a:off x="4391" y="2575"/>
                <a:ext cx="132" cy="117"/>
                <a:chOff x="4391" y="2575"/>
                <a:chExt cx="132" cy="117"/>
              </a:xfrm>
            </p:grpSpPr>
            <p:sp>
              <p:nvSpPr>
                <p:cNvPr id="52747" name="Oval 738"/>
                <p:cNvSpPr>
                  <a:spLocks noChangeAspect="1" noChangeArrowheads="1"/>
                </p:cNvSpPr>
                <p:nvPr/>
              </p:nvSpPr>
              <p:spPr bwMode="auto">
                <a:xfrm>
                  <a:off x="4414" y="2591"/>
                  <a:ext cx="92"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48" name="Rectangle 739"/>
                <p:cNvSpPr>
                  <a:spLocks noChangeAspect="1" noChangeArrowheads="1"/>
                </p:cNvSpPr>
                <p:nvPr/>
              </p:nvSpPr>
              <p:spPr bwMode="auto">
                <a:xfrm>
                  <a:off x="4391"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49" name="Oval 740"/>
                <p:cNvSpPr>
                  <a:spLocks noChangeAspect="1" noChangeArrowheads="1"/>
                </p:cNvSpPr>
                <p:nvPr/>
              </p:nvSpPr>
              <p:spPr bwMode="auto">
                <a:xfrm>
                  <a:off x="4427"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649" name="Rectangle 741"/>
            <p:cNvSpPr>
              <a:spLocks noChangeAspect="1" noChangeArrowheads="1"/>
            </p:cNvSpPr>
            <p:nvPr/>
          </p:nvSpPr>
          <p:spPr bwMode="auto">
            <a:xfrm>
              <a:off x="7167563" y="3541713"/>
              <a:ext cx="119062" cy="220662"/>
            </a:xfrm>
            <a:prstGeom prst="rect">
              <a:avLst/>
            </a:prstGeom>
            <a:noFill/>
            <a:ln w="9525">
              <a:noFill/>
              <a:miter lim="800000"/>
              <a:headEnd/>
              <a:tailEnd/>
            </a:ln>
          </p:spPr>
          <p:txBody>
            <a:bodyPr/>
            <a:lstStyle/>
            <a:p>
              <a:pPr>
                <a:defRPr/>
              </a:pPr>
              <a:endParaRPr lang="en-US" sz="3200">
                <a:latin typeface="+mn-lt"/>
              </a:endParaRPr>
            </a:p>
          </p:txBody>
        </p:sp>
        <p:sp>
          <p:nvSpPr>
            <p:cNvPr id="52650" name="Rectangle 742"/>
            <p:cNvSpPr>
              <a:spLocks noChangeAspect="1" noChangeArrowheads="1"/>
            </p:cNvSpPr>
            <p:nvPr/>
          </p:nvSpPr>
          <p:spPr bwMode="auto">
            <a:xfrm>
              <a:off x="7167563" y="3548063"/>
              <a:ext cx="66675" cy="153987"/>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51" name="Rectangle 743"/>
            <p:cNvSpPr>
              <a:spLocks noChangeAspect="1" noChangeArrowheads="1"/>
            </p:cNvSpPr>
            <p:nvPr/>
          </p:nvSpPr>
          <p:spPr bwMode="auto">
            <a:xfrm>
              <a:off x="6843713" y="5059363"/>
              <a:ext cx="668337"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2" name="Rectangle 744"/>
            <p:cNvSpPr>
              <a:spLocks noChangeAspect="1" noChangeArrowheads="1"/>
            </p:cNvSpPr>
            <p:nvPr/>
          </p:nvSpPr>
          <p:spPr bwMode="auto">
            <a:xfrm>
              <a:off x="6867525" y="5122863"/>
              <a:ext cx="187325" cy="153987"/>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53" name="Rectangle 745"/>
            <p:cNvSpPr>
              <a:spLocks noChangeAspect="1" noChangeArrowheads="1"/>
            </p:cNvSpPr>
            <p:nvPr/>
          </p:nvSpPr>
          <p:spPr bwMode="auto">
            <a:xfrm>
              <a:off x="6843713" y="39385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4" name="Rectangle 746"/>
            <p:cNvSpPr>
              <a:spLocks noChangeAspect="1" noChangeArrowheads="1"/>
            </p:cNvSpPr>
            <p:nvPr/>
          </p:nvSpPr>
          <p:spPr bwMode="auto">
            <a:xfrm>
              <a:off x="6958013" y="4000500"/>
              <a:ext cx="454025" cy="153988"/>
            </a:xfrm>
            <a:prstGeom prst="rect">
              <a:avLst/>
            </a:prstGeom>
            <a:noFill/>
            <a:ln w="9525">
              <a:noFill/>
              <a:miter lim="800000"/>
              <a:headEnd/>
              <a:tailEnd/>
            </a:ln>
          </p:spPr>
          <p:txBody>
            <a:bodyPr wrap="none" lIns="0" tIns="0" rIns="0" bIns="0">
              <a:spAutoFit/>
            </a:bodyPr>
            <a:lstStyle/>
            <a:p>
              <a:pPr>
                <a:defRPr/>
              </a:pPr>
              <a:r>
                <a:rPr lang="de-DE" sz="1000">
                  <a:latin typeface="+mn-lt"/>
                </a:rPr>
                <a:t>C/T: 40 s</a:t>
              </a:r>
              <a:endParaRPr lang="de-DE" sz="1000" b="1">
                <a:latin typeface="+mn-lt"/>
              </a:endParaRPr>
            </a:p>
          </p:txBody>
        </p:sp>
        <p:sp>
          <p:nvSpPr>
            <p:cNvPr id="52655" name="Rectangle 747"/>
            <p:cNvSpPr>
              <a:spLocks noChangeAspect="1" noChangeArrowheads="1"/>
            </p:cNvSpPr>
            <p:nvPr/>
          </p:nvSpPr>
          <p:spPr bwMode="auto">
            <a:xfrm>
              <a:off x="6843713" y="4162425"/>
              <a:ext cx="665162" cy="22383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6" name="Rectangle 748"/>
            <p:cNvSpPr>
              <a:spLocks noChangeAspect="1" noChangeArrowheads="1"/>
            </p:cNvSpPr>
            <p:nvPr/>
          </p:nvSpPr>
          <p:spPr bwMode="auto">
            <a:xfrm>
              <a:off x="6916738" y="4225925"/>
              <a:ext cx="590550" cy="153988"/>
            </a:xfrm>
            <a:prstGeom prst="rect">
              <a:avLst/>
            </a:prstGeom>
            <a:noFill/>
            <a:ln w="9525">
              <a:noFill/>
              <a:miter lim="800000"/>
              <a:headEnd/>
              <a:tailEnd/>
            </a:ln>
          </p:spPr>
          <p:txBody>
            <a:bodyPr wrap="none" lIns="0" tIns="0" rIns="0" bIns="0">
              <a:spAutoFit/>
            </a:bodyPr>
            <a:lstStyle/>
            <a:p>
              <a:pPr>
                <a:defRPr/>
              </a:pPr>
              <a:r>
                <a:rPr lang="de-DE" sz="1000">
                  <a:latin typeface="+mn-lt"/>
                </a:rPr>
                <a:t>C/O: 0 min.</a:t>
              </a:r>
              <a:endParaRPr lang="de-DE" sz="1000" b="1">
                <a:latin typeface="+mn-lt"/>
              </a:endParaRPr>
            </a:p>
          </p:txBody>
        </p:sp>
        <p:sp>
          <p:nvSpPr>
            <p:cNvPr id="52657" name="Rectangle 749"/>
            <p:cNvSpPr>
              <a:spLocks noChangeAspect="1" noChangeArrowheads="1"/>
            </p:cNvSpPr>
            <p:nvPr/>
          </p:nvSpPr>
          <p:spPr bwMode="auto">
            <a:xfrm>
              <a:off x="6843713" y="4386263"/>
              <a:ext cx="665162" cy="22383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8" name="Rectangle 750"/>
            <p:cNvSpPr>
              <a:spLocks noChangeAspect="1" noChangeArrowheads="1"/>
            </p:cNvSpPr>
            <p:nvPr/>
          </p:nvSpPr>
          <p:spPr bwMode="auto">
            <a:xfrm>
              <a:off x="6959600" y="4448175"/>
              <a:ext cx="568325" cy="155575"/>
            </a:xfrm>
            <a:prstGeom prst="rect">
              <a:avLst/>
            </a:prstGeom>
            <a:noFill/>
            <a:ln w="9525">
              <a:noFill/>
              <a:miter lim="800000"/>
              <a:headEnd/>
              <a:tailEnd/>
            </a:ln>
          </p:spPr>
          <p:txBody>
            <a:bodyPr wrap="none" lIns="0" tIns="0" rIns="0" bIns="0">
              <a:spAutoFit/>
            </a:bodyPr>
            <a:lstStyle/>
            <a:p>
              <a:pPr>
                <a:defRPr/>
              </a:pPr>
              <a:r>
                <a:rPr lang="de-DE" sz="1000">
                  <a:latin typeface="+mn-lt"/>
                </a:rPr>
                <a:t>s. r.: 100 %</a:t>
              </a:r>
              <a:endParaRPr lang="de-DE" sz="1000" b="1">
                <a:latin typeface="+mn-lt"/>
              </a:endParaRPr>
            </a:p>
          </p:txBody>
        </p:sp>
        <p:sp>
          <p:nvSpPr>
            <p:cNvPr id="52659" name="Rectangle 751"/>
            <p:cNvSpPr>
              <a:spLocks noChangeAspect="1" noChangeArrowheads="1"/>
            </p:cNvSpPr>
            <p:nvPr/>
          </p:nvSpPr>
          <p:spPr bwMode="auto">
            <a:xfrm>
              <a:off x="6843713" y="4611688"/>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60" name="Rectangle 752"/>
            <p:cNvSpPr>
              <a:spLocks noChangeAspect="1" noChangeArrowheads="1"/>
            </p:cNvSpPr>
            <p:nvPr/>
          </p:nvSpPr>
          <p:spPr bwMode="auto">
            <a:xfrm>
              <a:off x="6919913" y="4672013"/>
              <a:ext cx="534987" cy="155575"/>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661" name="Rectangle 753"/>
            <p:cNvSpPr>
              <a:spLocks noChangeAspect="1" noChangeArrowheads="1"/>
            </p:cNvSpPr>
            <p:nvPr/>
          </p:nvSpPr>
          <p:spPr bwMode="auto">
            <a:xfrm>
              <a:off x="6843713" y="4835525"/>
              <a:ext cx="665162" cy="222250"/>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62" name="Rectangle 754"/>
            <p:cNvSpPr>
              <a:spLocks noChangeAspect="1" noChangeArrowheads="1"/>
            </p:cNvSpPr>
            <p:nvPr/>
          </p:nvSpPr>
          <p:spPr bwMode="auto">
            <a:xfrm>
              <a:off x="6867525" y="4899025"/>
              <a:ext cx="715963" cy="155575"/>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4223" name="Group 755"/>
            <p:cNvGrpSpPr>
              <a:grpSpLocks noChangeAspect="1"/>
            </p:cNvGrpSpPr>
            <p:nvPr/>
          </p:nvGrpSpPr>
          <p:grpSpPr bwMode="auto">
            <a:xfrm>
              <a:off x="6841435" y="3253096"/>
              <a:ext cx="670891" cy="2033714"/>
              <a:chOff x="4357" y="2343"/>
              <a:chExt cx="432" cy="1522"/>
            </a:xfrm>
          </p:grpSpPr>
          <p:grpSp>
            <p:nvGrpSpPr>
              <p:cNvPr id="34260" name="Group 756"/>
              <p:cNvGrpSpPr>
                <a:grpSpLocks noChangeAspect="1"/>
              </p:cNvGrpSpPr>
              <p:nvPr/>
            </p:nvGrpSpPr>
            <p:grpSpPr bwMode="auto">
              <a:xfrm>
                <a:off x="4357" y="2343"/>
                <a:ext cx="431" cy="411"/>
                <a:chOff x="4357" y="2343"/>
                <a:chExt cx="431" cy="411"/>
              </a:xfrm>
            </p:grpSpPr>
            <p:sp>
              <p:nvSpPr>
                <p:cNvPr id="52742" name="Rectangle 757"/>
                <p:cNvSpPr>
                  <a:spLocks noChangeAspect="1" noChangeArrowheads="1"/>
                </p:cNvSpPr>
                <p:nvPr/>
              </p:nvSpPr>
              <p:spPr bwMode="auto">
                <a:xfrm>
                  <a:off x="4357"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43" name="Rectangle 758"/>
                <p:cNvSpPr>
                  <a:spLocks noChangeAspect="1" noChangeArrowheads="1"/>
                </p:cNvSpPr>
                <p:nvPr/>
              </p:nvSpPr>
              <p:spPr bwMode="auto">
                <a:xfrm>
                  <a:off x="4357"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44" name="Rectangle 759"/>
                <p:cNvSpPr>
                  <a:spLocks noChangeAspect="1" noChangeArrowheads="1"/>
                </p:cNvSpPr>
                <p:nvPr/>
              </p:nvSpPr>
              <p:spPr bwMode="auto">
                <a:xfrm>
                  <a:off x="4422" y="2375"/>
                  <a:ext cx="344"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4261" name="Group 760"/>
              <p:cNvGrpSpPr>
                <a:grpSpLocks noChangeAspect="1"/>
              </p:cNvGrpSpPr>
              <p:nvPr/>
            </p:nvGrpSpPr>
            <p:grpSpPr bwMode="auto">
              <a:xfrm>
                <a:off x="4391" y="2575"/>
                <a:ext cx="132" cy="117"/>
                <a:chOff x="4391" y="2575"/>
                <a:chExt cx="132" cy="117"/>
              </a:xfrm>
            </p:grpSpPr>
            <p:sp>
              <p:nvSpPr>
                <p:cNvPr id="52739" name="Oval 761"/>
                <p:cNvSpPr>
                  <a:spLocks noChangeAspect="1" noChangeArrowheads="1"/>
                </p:cNvSpPr>
                <p:nvPr/>
              </p:nvSpPr>
              <p:spPr bwMode="auto">
                <a:xfrm>
                  <a:off x="4414" y="2591"/>
                  <a:ext cx="92" cy="101"/>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40" name="Rectangle 762"/>
                <p:cNvSpPr>
                  <a:spLocks noChangeAspect="1" noChangeArrowheads="1"/>
                </p:cNvSpPr>
                <p:nvPr/>
              </p:nvSpPr>
              <p:spPr bwMode="auto">
                <a:xfrm>
                  <a:off x="4391" y="2571"/>
                  <a:ext cx="132" cy="72"/>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41" name="Oval 763"/>
                <p:cNvSpPr>
                  <a:spLocks noChangeAspect="1" noChangeArrowheads="1"/>
                </p:cNvSpPr>
                <p:nvPr/>
              </p:nvSpPr>
              <p:spPr bwMode="auto">
                <a:xfrm>
                  <a:off x="4427"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nvGrpSpPr>
              <p:cNvPr id="34262" name="Group 764"/>
              <p:cNvGrpSpPr>
                <a:grpSpLocks noChangeAspect="1"/>
              </p:cNvGrpSpPr>
              <p:nvPr/>
            </p:nvGrpSpPr>
            <p:grpSpPr bwMode="auto">
              <a:xfrm>
                <a:off x="4357" y="2343"/>
                <a:ext cx="432" cy="1522"/>
                <a:chOff x="4357" y="2343"/>
                <a:chExt cx="432" cy="1522"/>
              </a:xfrm>
            </p:grpSpPr>
            <p:sp>
              <p:nvSpPr>
                <p:cNvPr id="52722" name="Rectangle 765"/>
                <p:cNvSpPr>
                  <a:spLocks noChangeAspect="1" noChangeArrowheads="1"/>
                </p:cNvSpPr>
                <p:nvPr/>
              </p:nvSpPr>
              <p:spPr bwMode="auto">
                <a:xfrm>
                  <a:off x="4357"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3" name="Rectangle 766"/>
                <p:cNvSpPr>
                  <a:spLocks noChangeAspect="1" noChangeArrowheads="1"/>
                </p:cNvSpPr>
                <p:nvPr/>
              </p:nvSpPr>
              <p:spPr bwMode="auto">
                <a:xfrm>
                  <a:off x="4357"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4" name="Rectangle 767"/>
                <p:cNvSpPr>
                  <a:spLocks noChangeAspect="1" noChangeArrowheads="1"/>
                </p:cNvSpPr>
                <p:nvPr/>
              </p:nvSpPr>
              <p:spPr bwMode="auto">
                <a:xfrm>
                  <a:off x="4422" y="2375"/>
                  <a:ext cx="346"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sp>
              <p:nvSpPr>
                <p:cNvPr id="52725" name="Rectangle 768"/>
                <p:cNvSpPr>
                  <a:spLocks noChangeAspect="1" noChangeArrowheads="1"/>
                </p:cNvSpPr>
                <p:nvPr/>
              </p:nvSpPr>
              <p:spPr bwMode="auto">
                <a:xfrm>
                  <a:off x="4357"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6" name="Rectangle 769"/>
                <p:cNvSpPr>
                  <a:spLocks noChangeAspect="1" noChangeArrowheads="1"/>
                </p:cNvSpPr>
                <p:nvPr/>
              </p:nvSpPr>
              <p:spPr bwMode="auto">
                <a:xfrm>
                  <a:off x="4357"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7" name="Rectangle 770"/>
                <p:cNvSpPr>
                  <a:spLocks noChangeAspect="1" noChangeArrowheads="1"/>
                </p:cNvSpPr>
                <p:nvPr/>
              </p:nvSpPr>
              <p:spPr bwMode="auto">
                <a:xfrm>
                  <a:off x="4422" y="2375"/>
                  <a:ext cx="351" cy="115"/>
                </a:xfrm>
                <a:prstGeom prst="rect">
                  <a:avLst/>
                </a:prstGeom>
                <a:noFill/>
                <a:ln w="9525">
                  <a:noFill/>
                  <a:miter lim="800000"/>
                  <a:headEnd/>
                  <a:tailEnd/>
                </a:ln>
              </p:spPr>
              <p:txBody>
                <a:bodyPr wrap="none" lIns="0" tIns="0" rIns="0" bIns="0">
                  <a:spAutoFit/>
                </a:bodyPr>
                <a:lstStyle/>
                <a:p>
                  <a:pPr>
                    <a:defRPr/>
                  </a:pPr>
                  <a:r>
                    <a:rPr lang="de-DE" sz="1000" b="1">
                      <a:latin typeface="+mn-lt"/>
                    </a:rPr>
                    <a:t>assembly2</a:t>
                  </a:r>
                </a:p>
              </p:txBody>
            </p:sp>
            <p:grpSp>
              <p:nvGrpSpPr>
                <p:cNvPr id="34269" name="Group 771"/>
                <p:cNvGrpSpPr>
                  <a:grpSpLocks noChangeAspect="1"/>
                </p:cNvGrpSpPr>
                <p:nvPr/>
              </p:nvGrpSpPr>
              <p:grpSpPr bwMode="auto">
                <a:xfrm>
                  <a:off x="4358" y="2560"/>
                  <a:ext cx="431" cy="1305"/>
                  <a:chOff x="4358" y="2560"/>
                  <a:chExt cx="431" cy="1305"/>
                </a:xfrm>
              </p:grpSpPr>
              <p:sp>
                <p:nvSpPr>
                  <p:cNvPr id="52729" name="Oval 772"/>
                  <p:cNvSpPr>
                    <a:spLocks noChangeAspect="1" noChangeArrowheads="1"/>
                  </p:cNvSpPr>
                  <p:nvPr/>
                </p:nvSpPr>
                <p:spPr bwMode="auto">
                  <a:xfrm>
                    <a:off x="4423" y="2595"/>
                    <a:ext cx="86" cy="97"/>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30" name="Rectangle 773"/>
                  <p:cNvSpPr>
                    <a:spLocks noChangeAspect="1" noChangeArrowheads="1"/>
                  </p:cNvSpPr>
                  <p:nvPr/>
                </p:nvSpPr>
                <p:spPr bwMode="auto">
                  <a:xfrm>
                    <a:off x="4391" y="2576"/>
                    <a:ext cx="132" cy="70"/>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31" name="Oval 774"/>
                  <p:cNvSpPr>
                    <a:spLocks noChangeAspect="1" noChangeArrowheads="1"/>
                  </p:cNvSpPr>
                  <p:nvPr/>
                </p:nvSpPr>
                <p:spPr bwMode="auto">
                  <a:xfrm>
                    <a:off x="4427" y="2611"/>
                    <a:ext cx="60" cy="59"/>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732" name="Oval 775"/>
                  <p:cNvSpPr>
                    <a:spLocks noChangeAspect="1" noChangeArrowheads="1"/>
                  </p:cNvSpPr>
                  <p:nvPr/>
                </p:nvSpPr>
                <p:spPr bwMode="auto">
                  <a:xfrm>
                    <a:off x="4423" y="2595"/>
                    <a:ext cx="86" cy="97"/>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33" name="Rectangle 776"/>
                  <p:cNvSpPr>
                    <a:spLocks noChangeAspect="1" noChangeArrowheads="1"/>
                  </p:cNvSpPr>
                  <p:nvPr/>
                </p:nvSpPr>
                <p:spPr bwMode="auto">
                  <a:xfrm>
                    <a:off x="4391" y="2576"/>
                    <a:ext cx="132" cy="70"/>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34" name="Oval 777"/>
                  <p:cNvSpPr>
                    <a:spLocks noChangeAspect="1" noChangeArrowheads="1"/>
                  </p:cNvSpPr>
                  <p:nvPr/>
                </p:nvSpPr>
                <p:spPr bwMode="auto">
                  <a:xfrm>
                    <a:off x="4427" y="2611"/>
                    <a:ext cx="60" cy="59"/>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735" name="Rectangle 778"/>
                  <p:cNvSpPr>
                    <a:spLocks noChangeAspect="1" noChangeArrowheads="1"/>
                  </p:cNvSpPr>
                  <p:nvPr/>
                </p:nvSpPr>
                <p:spPr bwMode="auto">
                  <a:xfrm>
                    <a:off x="4567" y="2560"/>
                    <a:ext cx="77" cy="166"/>
                  </a:xfrm>
                  <a:prstGeom prst="rect">
                    <a:avLst/>
                  </a:prstGeom>
                  <a:noFill/>
                  <a:ln w="9525">
                    <a:noFill/>
                    <a:miter lim="800000"/>
                    <a:headEnd/>
                    <a:tailEnd/>
                  </a:ln>
                </p:spPr>
                <p:txBody>
                  <a:bodyPr/>
                  <a:lstStyle/>
                  <a:p>
                    <a:pPr>
                      <a:defRPr/>
                    </a:pPr>
                    <a:endParaRPr lang="en-US" sz="3200">
                      <a:latin typeface="+mn-lt"/>
                    </a:endParaRPr>
                  </a:p>
                </p:txBody>
              </p:sp>
              <p:sp>
                <p:nvSpPr>
                  <p:cNvPr id="52736" name="Rectangle 779"/>
                  <p:cNvSpPr>
                    <a:spLocks noChangeAspect="1" noChangeArrowheads="1"/>
                  </p:cNvSpPr>
                  <p:nvPr/>
                </p:nvSpPr>
                <p:spPr bwMode="auto">
                  <a:xfrm>
                    <a:off x="4567" y="2565"/>
                    <a:ext cx="42" cy="115"/>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737" name="Rectangle 780"/>
                  <p:cNvSpPr>
                    <a:spLocks noChangeAspect="1" noChangeArrowheads="1"/>
                  </p:cNvSpPr>
                  <p:nvPr/>
                </p:nvSpPr>
                <p:spPr bwMode="auto">
                  <a:xfrm>
                    <a:off x="4358" y="3697"/>
                    <a:ext cx="411"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38" name="Rectangle 781"/>
                  <p:cNvSpPr>
                    <a:spLocks noChangeAspect="1" noChangeArrowheads="1"/>
                  </p:cNvSpPr>
                  <p:nvPr/>
                </p:nvSpPr>
                <p:spPr bwMode="auto">
                  <a:xfrm>
                    <a:off x="4380" y="3745"/>
                    <a:ext cx="129" cy="115"/>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grpSp>
        <p:sp>
          <p:nvSpPr>
            <p:cNvPr id="52683" name="Line 801"/>
            <p:cNvSpPr>
              <a:spLocks noChangeAspect="1" noChangeShapeType="1"/>
            </p:cNvSpPr>
            <p:nvPr/>
          </p:nvSpPr>
          <p:spPr bwMode="auto">
            <a:xfrm>
              <a:off x="579438" y="5802313"/>
              <a:ext cx="1103312"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4" name="Line 802"/>
            <p:cNvSpPr>
              <a:spLocks noChangeAspect="1" noChangeShapeType="1"/>
            </p:cNvSpPr>
            <p:nvPr/>
          </p:nvSpPr>
          <p:spPr bwMode="auto">
            <a:xfrm flipV="1">
              <a:off x="1682750" y="5926138"/>
              <a:ext cx="701675" cy="4762"/>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4226" name="AutoShape 803"/>
            <p:cNvCxnSpPr>
              <a:cxnSpLocks noChangeAspect="1" noChangeShapeType="1"/>
              <a:stCxn id="52683" idx="1"/>
              <a:endCxn id="52684" idx="0"/>
            </p:cNvCxnSpPr>
            <p:nvPr/>
          </p:nvCxnSpPr>
          <p:spPr bwMode="auto">
            <a:xfrm>
              <a:off x="1683026" y="5809948"/>
              <a:ext cx="0" cy="12961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686" name="Line 804"/>
            <p:cNvSpPr>
              <a:spLocks noChangeAspect="1" noChangeShapeType="1"/>
            </p:cNvSpPr>
            <p:nvPr/>
          </p:nvSpPr>
          <p:spPr bwMode="auto">
            <a:xfrm>
              <a:off x="2382838" y="5802313"/>
              <a:ext cx="533400"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7" name="Line 805"/>
            <p:cNvSpPr>
              <a:spLocks noChangeAspect="1" noChangeShapeType="1"/>
            </p:cNvSpPr>
            <p:nvPr/>
          </p:nvSpPr>
          <p:spPr bwMode="auto">
            <a:xfrm flipV="1">
              <a:off x="2916238" y="5935663"/>
              <a:ext cx="742950" cy="1587"/>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8" name="Line 806"/>
            <p:cNvSpPr>
              <a:spLocks noChangeAspect="1" noChangeShapeType="1"/>
            </p:cNvSpPr>
            <p:nvPr/>
          </p:nvSpPr>
          <p:spPr bwMode="auto">
            <a:xfrm>
              <a:off x="3659188" y="5797550"/>
              <a:ext cx="577850" cy="1588"/>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9" name="Line 807"/>
            <p:cNvSpPr>
              <a:spLocks noChangeAspect="1" noChangeShapeType="1"/>
            </p:cNvSpPr>
            <p:nvPr/>
          </p:nvSpPr>
          <p:spPr bwMode="auto">
            <a:xfrm>
              <a:off x="4237038" y="5908675"/>
              <a:ext cx="682625"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0" name="Line 808"/>
            <p:cNvSpPr>
              <a:spLocks noChangeAspect="1" noChangeShapeType="1"/>
            </p:cNvSpPr>
            <p:nvPr/>
          </p:nvSpPr>
          <p:spPr bwMode="auto">
            <a:xfrm>
              <a:off x="4916488" y="5786438"/>
              <a:ext cx="600075"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1" name="Line 809"/>
            <p:cNvSpPr>
              <a:spLocks noChangeAspect="1" noChangeShapeType="1"/>
            </p:cNvSpPr>
            <p:nvPr/>
          </p:nvSpPr>
          <p:spPr bwMode="auto">
            <a:xfrm>
              <a:off x="5516563" y="5918200"/>
              <a:ext cx="679450"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2" name="Line 810"/>
            <p:cNvSpPr>
              <a:spLocks noChangeAspect="1" noChangeShapeType="1"/>
            </p:cNvSpPr>
            <p:nvPr/>
          </p:nvSpPr>
          <p:spPr bwMode="auto">
            <a:xfrm>
              <a:off x="6196013" y="5786438"/>
              <a:ext cx="615950"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4234" name="AutoShape 811"/>
            <p:cNvCxnSpPr>
              <a:cxnSpLocks noChangeAspect="1" noChangeShapeType="1"/>
              <a:stCxn id="52684" idx="1"/>
              <a:endCxn id="52686" idx="0"/>
            </p:cNvCxnSpPr>
            <p:nvPr/>
          </p:nvCxnSpPr>
          <p:spPr bwMode="auto">
            <a:xfrm flipH="1" flipV="1">
              <a:off x="2382078" y="5794518"/>
              <a:ext cx="1657" cy="12498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35" name="AutoShape 812"/>
            <p:cNvCxnSpPr>
              <a:cxnSpLocks noChangeAspect="1" noChangeShapeType="1"/>
              <a:stCxn id="52686" idx="1"/>
              <a:endCxn id="52687" idx="0"/>
            </p:cNvCxnSpPr>
            <p:nvPr/>
          </p:nvCxnSpPr>
          <p:spPr bwMode="auto">
            <a:xfrm>
              <a:off x="2915478" y="5809948"/>
              <a:ext cx="0" cy="135787"/>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36" name="AutoShape 813"/>
            <p:cNvCxnSpPr>
              <a:cxnSpLocks noChangeAspect="1" noChangeShapeType="1"/>
              <a:stCxn id="52687" idx="1"/>
              <a:endCxn id="52688" idx="0"/>
            </p:cNvCxnSpPr>
            <p:nvPr/>
          </p:nvCxnSpPr>
          <p:spPr bwMode="auto">
            <a:xfrm flipV="1">
              <a:off x="3659257" y="5789888"/>
              <a:ext cx="0" cy="138873"/>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37" name="AutoShape 814"/>
            <p:cNvCxnSpPr>
              <a:cxnSpLocks noChangeAspect="1" noChangeShapeType="1"/>
              <a:stCxn id="52688" idx="1"/>
              <a:endCxn id="52689" idx="0"/>
            </p:cNvCxnSpPr>
            <p:nvPr/>
          </p:nvCxnSpPr>
          <p:spPr bwMode="auto">
            <a:xfrm>
              <a:off x="4237383" y="5806862"/>
              <a:ext cx="0" cy="9412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38" name="AutoShape 815"/>
            <p:cNvCxnSpPr>
              <a:cxnSpLocks noChangeAspect="1" noChangeShapeType="1"/>
              <a:stCxn id="52690" idx="0"/>
              <a:endCxn id="52689" idx="1"/>
            </p:cNvCxnSpPr>
            <p:nvPr/>
          </p:nvCxnSpPr>
          <p:spPr bwMode="auto">
            <a:xfrm>
              <a:off x="4916557" y="5777544"/>
              <a:ext cx="3313" cy="138873"/>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39" name="AutoShape 816"/>
            <p:cNvCxnSpPr>
              <a:cxnSpLocks noChangeAspect="1" noChangeShapeType="1"/>
              <a:stCxn id="52690" idx="1"/>
              <a:endCxn id="52691" idx="0"/>
            </p:cNvCxnSpPr>
            <p:nvPr/>
          </p:nvCxnSpPr>
          <p:spPr bwMode="auto">
            <a:xfrm>
              <a:off x="5516218" y="5794518"/>
              <a:ext cx="0" cy="115727"/>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4240" name="AutoShape 817"/>
            <p:cNvCxnSpPr>
              <a:cxnSpLocks noChangeAspect="1" noChangeShapeType="1"/>
              <a:stCxn id="52692" idx="0"/>
              <a:endCxn id="52691" idx="1"/>
            </p:cNvCxnSpPr>
            <p:nvPr/>
          </p:nvCxnSpPr>
          <p:spPr bwMode="auto">
            <a:xfrm>
              <a:off x="6195392" y="5779087"/>
              <a:ext cx="0" cy="146588"/>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0" name="Line 818"/>
            <p:cNvSpPr>
              <a:spLocks noChangeAspect="1" noChangeShapeType="1"/>
            </p:cNvSpPr>
            <p:nvPr/>
          </p:nvSpPr>
          <p:spPr bwMode="auto">
            <a:xfrm>
              <a:off x="6811963" y="5918200"/>
              <a:ext cx="681037"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4242" name="AutoShape 819"/>
            <p:cNvCxnSpPr>
              <a:cxnSpLocks noChangeAspect="1" noChangeShapeType="1"/>
              <a:stCxn id="52692" idx="1"/>
              <a:endCxn id="52700" idx="0"/>
            </p:cNvCxnSpPr>
            <p:nvPr/>
          </p:nvCxnSpPr>
          <p:spPr bwMode="auto">
            <a:xfrm>
              <a:off x="6811618" y="5796061"/>
              <a:ext cx="0" cy="114184"/>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2" name="Line 820"/>
            <p:cNvSpPr>
              <a:spLocks noChangeAspect="1" noChangeShapeType="1"/>
            </p:cNvSpPr>
            <p:nvPr/>
          </p:nvSpPr>
          <p:spPr bwMode="auto">
            <a:xfrm>
              <a:off x="7493000" y="5786438"/>
              <a:ext cx="615950"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4244" name="AutoShape 821"/>
            <p:cNvCxnSpPr>
              <a:cxnSpLocks noChangeAspect="1" noChangeShapeType="1"/>
              <a:stCxn id="52702" idx="0"/>
              <a:endCxn id="52700" idx="1"/>
            </p:cNvCxnSpPr>
            <p:nvPr/>
          </p:nvCxnSpPr>
          <p:spPr bwMode="auto">
            <a:xfrm>
              <a:off x="7492448" y="5779087"/>
              <a:ext cx="0" cy="146588"/>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4" name="Text Box 822"/>
            <p:cNvSpPr txBox="1">
              <a:spLocks noChangeAspect="1" noChangeArrowheads="1"/>
            </p:cNvSpPr>
            <p:nvPr/>
          </p:nvSpPr>
          <p:spPr bwMode="auto">
            <a:xfrm>
              <a:off x="1820863" y="5765800"/>
              <a:ext cx="330200" cy="246063"/>
            </a:xfrm>
            <a:prstGeom prst="rect">
              <a:avLst/>
            </a:prstGeom>
            <a:noFill/>
            <a:ln w="9525">
              <a:noFill/>
              <a:miter lim="800000"/>
              <a:headEnd/>
              <a:tailEnd/>
            </a:ln>
          </p:spPr>
          <p:txBody>
            <a:bodyPr wrap="none">
              <a:spAutoFit/>
            </a:bodyPr>
            <a:lstStyle/>
            <a:p>
              <a:pPr>
                <a:defRPr/>
              </a:pPr>
              <a:r>
                <a:rPr lang="de-DE" sz="1000" b="1">
                  <a:latin typeface="+mn-lt"/>
                </a:rPr>
                <a:t>1 s</a:t>
              </a:r>
            </a:p>
          </p:txBody>
        </p:sp>
        <p:sp>
          <p:nvSpPr>
            <p:cNvPr id="52705" name="Text Box 823"/>
            <p:cNvSpPr txBox="1">
              <a:spLocks noChangeAspect="1" noChangeArrowheads="1"/>
            </p:cNvSpPr>
            <p:nvPr/>
          </p:nvSpPr>
          <p:spPr bwMode="auto">
            <a:xfrm>
              <a:off x="3106738" y="5772150"/>
              <a:ext cx="395287" cy="247650"/>
            </a:xfrm>
            <a:prstGeom prst="rect">
              <a:avLst/>
            </a:prstGeom>
            <a:noFill/>
            <a:ln w="9525">
              <a:noFill/>
              <a:miter lim="800000"/>
              <a:headEnd/>
              <a:tailEnd/>
            </a:ln>
          </p:spPr>
          <p:txBody>
            <a:bodyPr wrap="none">
              <a:spAutoFit/>
            </a:bodyPr>
            <a:lstStyle/>
            <a:p>
              <a:pPr>
                <a:defRPr/>
              </a:pPr>
              <a:r>
                <a:rPr lang="de-DE" sz="1000" b="1">
                  <a:latin typeface="+mn-lt"/>
                </a:rPr>
                <a:t>39 s</a:t>
              </a:r>
            </a:p>
          </p:txBody>
        </p:sp>
        <p:sp>
          <p:nvSpPr>
            <p:cNvPr id="52706" name="Text Box 824"/>
            <p:cNvSpPr txBox="1">
              <a:spLocks noChangeAspect="1" noChangeArrowheads="1"/>
            </p:cNvSpPr>
            <p:nvPr/>
          </p:nvSpPr>
          <p:spPr bwMode="auto">
            <a:xfrm>
              <a:off x="4391025" y="5757863"/>
              <a:ext cx="396875" cy="246062"/>
            </a:xfrm>
            <a:prstGeom prst="rect">
              <a:avLst/>
            </a:prstGeom>
            <a:noFill/>
            <a:ln w="9525">
              <a:noFill/>
              <a:miter lim="800000"/>
              <a:headEnd/>
              <a:tailEnd/>
            </a:ln>
          </p:spPr>
          <p:txBody>
            <a:bodyPr wrap="none">
              <a:spAutoFit/>
            </a:bodyPr>
            <a:lstStyle/>
            <a:p>
              <a:pPr>
                <a:defRPr/>
              </a:pPr>
              <a:r>
                <a:rPr lang="de-DE" sz="1000" b="1">
                  <a:latin typeface="+mn-lt"/>
                </a:rPr>
                <a:t>46 s</a:t>
              </a:r>
            </a:p>
          </p:txBody>
        </p:sp>
        <p:sp>
          <p:nvSpPr>
            <p:cNvPr id="52707" name="Text Box 825"/>
            <p:cNvSpPr txBox="1">
              <a:spLocks noChangeAspect="1" noChangeArrowheads="1"/>
            </p:cNvSpPr>
            <p:nvPr/>
          </p:nvSpPr>
          <p:spPr bwMode="auto">
            <a:xfrm>
              <a:off x="5676900" y="5749925"/>
              <a:ext cx="395288" cy="246063"/>
            </a:xfrm>
            <a:prstGeom prst="rect">
              <a:avLst/>
            </a:prstGeom>
            <a:noFill/>
            <a:ln w="9525">
              <a:noFill/>
              <a:miter lim="800000"/>
              <a:headEnd/>
              <a:tailEnd/>
            </a:ln>
          </p:spPr>
          <p:txBody>
            <a:bodyPr wrap="none">
              <a:spAutoFit/>
            </a:bodyPr>
            <a:lstStyle/>
            <a:p>
              <a:pPr>
                <a:defRPr/>
              </a:pPr>
              <a:r>
                <a:rPr lang="de-DE" sz="1000" b="1">
                  <a:latin typeface="+mn-lt"/>
                </a:rPr>
                <a:t>62 s</a:t>
              </a:r>
            </a:p>
          </p:txBody>
        </p:sp>
        <p:sp>
          <p:nvSpPr>
            <p:cNvPr id="52708" name="Text Box 826"/>
            <p:cNvSpPr txBox="1">
              <a:spLocks noChangeAspect="1" noChangeArrowheads="1"/>
            </p:cNvSpPr>
            <p:nvPr/>
          </p:nvSpPr>
          <p:spPr bwMode="auto">
            <a:xfrm>
              <a:off x="6962775" y="5741988"/>
              <a:ext cx="395288" cy="247650"/>
            </a:xfrm>
            <a:prstGeom prst="rect">
              <a:avLst/>
            </a:prstGeom>
            <a:noFill/>
            <a:ln w="9525">
              <a:noFill/>
              <a:miter lim="800000"/>
              <a:headEnd/>
              <a:tailEnd/>
            </a:ln>
          </p:spPr>
          <p:txBody>
            <a:bodyPr wrap="none">
              <a:spAutoFit/>
            </a:bodyPr>
            <a:lstStyle/>
            <a:p>
              <a:pPr>
                <a:defRPr/>
              </a:pPr>
              <a:r>
                <a:rPr lang="de-DE" sz="1000" b="1">
                  <a:latin typeface="+mn-lt"/>
                </a:rPr>
                <a:t>40 s</a:t>
              </a:r>
            </a:p>
          </p:txBody>
        </p:sp>
        <p:sp>
          <p:nvSpPr>
            <p:cNvPr id="52709" name="Text Box 827"/>
            <p:cNvSpPr txBox="1">
              <a:spLocks noChangeAspect="1" noChangeArrowheads="1"/>
            </p:cNvSpPr>
            <p:nvPr/>
          </p:nvSpPr>
          <p:spPr bwMode="auto">
            <a:xfrm>
              <a:off x="762000" y="5621338"/>
              <a:ext cx="523875" cy="247650"/>
            </a:xfrm>
            <a:prstGeom prst="rect">
              <a:avLst/>
            </a:prstGeom>
            <a:noFill/>
            <a:ln w="9525">
              <a:noFill/>
              <a:miter lim="800000"/>
              <a:headEnd/>
              <a:tailEnd/>
            </a:ln>
          </p:spPr>
          <p:txBody>
            <a:bodyPr wrap="none">
              <a:spAutoFit/>
            </a:bodyPr>
            <a:lstStyle/>
            <a:p>
              <a:pPr>
                <a:defRPr/>
              </a:pPr>
              <a:r>
                <a:rPr lang="de-DE" sz="1000" b="1">
                  <a:latin typeface="+mn-lt"/>
                </a:rPr>
                <a:t>5 days</a:t>
              </a:r>
            </a:p>
          </p:txBody>
        </p:sp>
        <p:sp>
          <p:nvSpPr>
            <p:cNvPr id="52710" name="Text Box 828"/>
            <p:cNvSpPr txBox="1">
              <a:spLocks noChangeAspect="1" noChangeArrowheads="1"/>
            </p:cNvSpPr>
            <p:nvPr/>
          </p:nvSpPr>
          <p:spPr bwMode="auto">
            <a:xfrm>
              <a:off x="2357438" y="5621338"/>
              <a:ext cx="622300" cy="247650"/>
            </a:xfrm>
            <a:prstGeom prst="rect">
              <a:avLst/>
            </a:prstGeom>
            <a:noFill/>
            <a:ln w="9525">
              <a:noFill/>
              <a:miter lim="800000"/>
              <a:headEnd/>
              <a:tailEnd/>
            </a:ln>
          </p:spPr>
          <p:txBody>
            <a:bodyPr wrap="none">
              <a:spAutoFit/>
            </a:bodyPr>
            <a:lstStyle/>
            <a:p>
              <a:pPr>
                <a:defRPr/>
              </a:pPr>
              <a:r>
                <a:rPr lang="de-DE" sz="1000" b="1">
                  <a:latin typeface="+mn-lt"/>
                </a:rPr>
                <a:t>7,6 days</a:t>
              </a:r>
            </a:p>
          </p:txBody>
        </p:sp>
        <p:sp>
          <p:nvSpPr>
            <p:cNvPr id="52711" name="Text Box 829"/>
            <p:cNvSpPr txBox="1">
              <a:spLocks noChangeAspect="1" noChangeArrowheads="1"/>
            </p:cNvSpPr>
            <p:nvPr/>
          </p:nvSpPr>
          <p:spPr bwMode="auto">
            <a:xfrm>
              <a:off x="3609975" y="5621338"/>
              <a:ext cx="622300" cy="247650"/>
            </a:xfrm>
            <a:prstGeom prst="rect">
              <a:avLst/>
            </a:prstGeom>
            <a:noFill/>
            <a:ln w="9525">
              <a:noFill/>
              <a:miter lim="800000"/>
              <a:headEnd/>
              <a:tailEnd/>
            </a:ln>
          </p:spPr>
          <p:txBody>
            <a:bodyPr wrap="none">
              <a:spAutoFit/>
            </a:bodyPr>
            <a:lstStyle/>
            <a:p>
              <a:pPr>
                <a:defRPr/>
              </a:pPr>
              <a:r>
                <a:rPr lang="de-DE" sz="1000" b="1">
                  <a:latin typeface="+mn-lt"/>
                </a:rPr>
                <a:t>1,8 days</a:t>
              </a:r>
            </a:p>
          </p:txBody>
        </p:sp>
        <p:sp>
          <p:nvSpPr>
            <p:cNvPr id="52712" name="Text Box 830"/>
            <p:cNvSpPr txBox="1">
              <a:spLocks noChangeAspect="1" noChangeArrowheads="1"/>
            </p:cNvSpPr>
            <p:nvPr/>
          </p:nvSpPr>
          <p:spPr bwMode="auto">
            <a:xfrm>
              <a:off x="4864100" y="5621338"/>
              <a:ext cx="622300" cy="247650"/>
            </a:xfrm>
            <a:prstGeom prst="rect">
              <a:avLst/>
            </a:prstGeom>
            <a:noFill/>
            <a:ln w="9525">
              <a:noFill/>
              <a:miter lim="800000"/>
              <a:headEnd/>
              <a:tailEnd/>
            </a:ln>
          </p:spPr>
          <p:txBody>
            <a:bodyPr wrap="none">
              <a:spAutoFit/>
            </a:bodyPr>
            <a:lstStyle/>
            <a:p>
              <a:pPr>
                <a:defRPr/>
              </a:pPr>
              <a:r>
                <a:rPr lang="de-DE" sz="1000" b="1">
                  <a:latin typeface="+mn-lt"/>
                </a:rPr>
                <a:t>2,7 days</a:t>
              </a:r>
            </a:p>
          </p:txBody>
        </p:sp>
        <p:sp>
          <p:nvSpPr>
            <p:cNvPr id="52713" name="Text Box 831"/>
            <p:cNvSpPr txBox="1">
              <a:spLocks noChangeAspect="1" noChangeArrowheads="1"/>
            </p:cNvSpPr>
            <p:nvPr/>
          </p:nvSpPr>
          <p:spPr bwMode="auto">
            <a:xfrm>
              <a:off x="6116638" y="5621338"/>
              <a:ext cx="622300" cy="247650"/>
            </a:xfrm>
            <a:prstGeom prst="rect">
              <a:avLst/>
            </a:prstGeom>
            <a:noFill/>
            <a:ln w="9525">
              <a:noFill/>
              <a:miter lim="800000"/>
              <a:headEnd/>
              <a:tailEnd/>
            </a:ln>
          </p:spPr>
          <p:txBody>
            <a:bodyPr wrap="none">
              <a:spAutoFit/>
            </a:bodyPr>
            <a:lstStyle/>
            <a:p>
              <a:pPr>
                <a:defRPr/>
              </a:pPr>
              <a:r>
                <a:rPr lang="de-DE" sz="1000" b="1">
                  <a:latin typeface="+mn-lt"/>
                </a:rPr>
                <a:t>2,0 days</a:t>
              </a:r>
            </a:p>
          </p:txBody>
        </p:sp>
        <p:sp>
          <p:nvSpPr>
            <p:cNvPr id="52714" name="Text Box 832"/>
            <p:cNvSpPr txBox="1">
              <a:spLocks noChangeAspect="1" noChangeArrowheads="1"/>
            </p:cNvSpPr>
            <p:nvPr/>
          </p:nvSpPr>
          <p:spPr bwMode="auto">
            <a:xfrm>
              <a:off x="7434263" y="5621338"/>
              <a:ext cx="622300" cy="247650"/>
            </a:xfrm>
            <a:prstGeom prst="rect">
              <a:avLst/>
            </a:prstGeom>
            <a:noFill/>
            <a:ln w="9525">
              <a:noFill/>
              <a:miter lim="800000"/>
              <a:headEnd/>
              <a:tailEnd/>
            </a:ln>
          </p:spPr>
          <p:txBody>
            <a:bodyPr wrap="none">
              <a:spAutoFit/>
            </a:bodyPr>
            <a:lstStyle/>
            <a:p>
              <a:pPr>
                <a:defRPr/>
              </a:pPr>
              <a:r>
                <a:rPr lang="de-DE" sz="1000" b="1">
                  <a:latin typeface="+mn-lt"/>
                </a:rPr>
                <a:t>4,5 days</a:t>
              </a:r>
            </a:p>
          </p:txBody>
        </p:sp>
        <p:sp>
          <p:nvSpPr>
            <p:cNvPr id="52715" name="Rectangle 833"/>
            <p:cNvSpPr>
              <a:spLocks noChangeAspect="1" noChangeArrowheads="1"/>
            </p:cNvSpPr>
            <p:nvPr/>
          </p:nvSpPr>
          <p:spPr bwMode="auto">
            <a:xfrm>
              <a:off x="8097838" y="5562600"/>
              <a:ext cx="817562" cy="246063"/>
            </a:xfrm>
            <a:prstGeom prst="rect">
              <a:avLst/>
            </a:prstGeom>
            <a:solidFill>
              <a:srgbClr val="FFFF00"/>
            </a:solidFill>
            <a:ln w="19050">
              <a:solidFill>
                <a:srgbClr val="FF0000"/>
              </a:solidFill>
              <a:miter lim="800000"/>
              <a:headEnd/>
              <a:tailEnd/>
            </a:ln>
          </p:spPr>
          <p:txBody>
            <a:bodyPr lIns="18000" rIns="18000" anchor="ctr">
              <a:spAutoFit/>
            </a:bodyPr>
            <a:lstStyle/>
            <a:p>
              <a:pPr>
                <a:defRPr/>
              </a:pPr>
              <a:r>
                <a:rPr lang="de-DE" sz="1000" b="1" dirty="0">
                  <a:latin typeface="+mn-lt"/>
                </a:rPr>
                <a:t>W/T: 23,6 d</a:t>
              </a:r>
            </a:p>
          </p:txBody>
        </p:sp>
        <p:sp>
          <p:nvSpPr>
            <p:cNvPr id="52716" name="Rectangle 834"/>
            <p:cNvSpPr>
              <a:spLocks noChangeAspect="1" noChangeArrowheads="1"/>
            </p:cNvSpPr>
            <p:nvPr/>
          </p:nvSpPr>
          <p:spPr bwMode="auto">
            <a:xfrm>
              <a:off x="8093075" y="5867400"/>
              <a:ext cx="822325" cy="228600"/>
            </a:xfrm>
            <a:prstGeom prst="rect">
              <a:avLst/>
            </a:prstGeom>
            <a:solidFill>
              <a:srgbClr val="FFFF00"/>
            </a:solidFill>
            <a:ln w="19050">
              <a:solidFill>
                <a:srgbClr val="009900"/>
              </a:solidFill>
              <a:miter lim="800000"/>
              <a:headEnd/>
              <a:tailEnd/>
            </a:ln>
          </p:spPr>
          <p:txBody>
            <a:bodyPr wrap="none" lIns="18000" rIns="18000" anchor="ctr"/>
            <a:lstStyle/>
            <a:p>
              <a:pPr>
                <a:defRPr/>
              </a:pPr>
              <a:r>
                <a:rPr lang="de-DE" sz="1000" b="1">
                  <a:latin typeface="+mn-lt"/>
                </a:rPr>
                <a:t>P/T: 188 s</a:t>
              </a:r>
            </a:p>
          </p:txBody>
        </p:sp>
        <p:sp>
          <p:nvSpPr>
            <p:cNvPr id="52717" name="Text Box 836"/>
            <p:cNvSpPr txBox="1">
              <a:spLocks noChangeArrowheads="1"/>
            </p:cNvSpPr>
            <p:nvPr/>
          </p:nvSpPr>
          <p:spPr bwMode="auto">
            <a:xfrm>
              <a:off x="457200" y="3230563"/>
              <a:ext cx="976313" cy="246062"/>
            </a:xfrm>
            <a:prstGeom prst="rect">
              <a:avLst/>
            </a:prstGeom>
            <a:noFill/>
            <a:ln w="9525">
              <a:noFill/>
              <a:miter lim="800000"/>
              <a:headEnd/>
              <a:tailEnd/>
            </a:ln>
          </p:spPr>
          <p:txBody>
            <a:bodyPr>
              <a:spAutoFit/>
            </a:bodyPr>
            <a:lstStyle/>
            <a:p>
              <a:pPr>
                <a:spcBef>
                  <a:spcPct val="50000"/>
                </a:spcBef>
                <a:defRPr/>
              </a:pPr>
              <a:r>
                <a:rPr lang="de-DE" sz="1000">
                  <a:latin typeface="+mn-lt"/>
                </a:rPr>
                <a:t>     </a:t>
              </a:r>
              <a:r>
                <a:rPr lang="de-DE" sz="1000" b="1">
                  <a:latin typeface="+mn-lt"/>
                </a:rPr>
                <a:t>storage</a:t>
              </a:r>
            </a:p>
          </p:txBody>
        </p:sp>
        <p:sp>
          <p:nvSpPr>
            <p:cNvPr id="52718" name="Text Box 837"/>
            <p:cNvSpPr txBox="1">
              <a:spLocks noChangeArrowheads="1"/>
            </p:cNvSpPr>
            <p:nvPr/>
          </p:nvSpPr>
          <p:spPr bwMode="auto">
            <a:xfrm>
              <a:off x="606425" y="1411288"/>
              <a:ext cx="827088" cy="246062"/>
            </a:xfrm>
            <a:prstGeom prst="rect">
              <a:avLst/>
            </a:prstGeom>
            <a:noFill/>
            <a:ln w="9525">
              <a:noFill/>
              <a:miter lim="800000"/>
              <a:headEnd/>
              <a:tailEnd/>
            </a:ln>
          </p:spPr>
          <p:txBody>
            <a:bodyPr>
              <a:spAutoFit/>
            </a:bodyPr>
            <a:lstStyle/>
            <a:p>
              <a:pPr>
                <a:spcBef>
                  <a:spcPct val="50000"/>
                </a:spcBef>
                <a:defRPr/>
              </a:pPr>
              <a:r>
                <a:rPr lang="de-DE" sz="1000" b="1">
                  <a:latin typeface="+mn-lt"/>
                </a:rPr>
                <a:t>   supplier</a:t>
              </a:r>
            </a:p>
          </p:txBody>
        </p:sp>
      </p:grpSp>
      <p:sp>
        <p:nvSpPr>
          <p:cNvPr id="33795" name="Text Box 4"/>
          <p:cNvSpPr>
            <a:spLocks noGrp="1" noChangeArrowheads="1"/>
          </p:cNvSpPr>
          <p:nvPr>
            <p:ph type="title"/>
          </p:nvPr>
        </p:nvSpPr>
        <p:spPr>
          <a:xfrm>
            <a:off x="-76200" y="76200"/>
            <a:ext cx="9220200" cy="830263"/>
          </a:xfrm>
        </p:spPr>
        <p:txBody>
          <a:bodyPr anchor="t">
            <a:spAutoFit/>
          </a:bodyPr>
          <a:lstStyle/>
          <a:p>
            <a:pPr marL="1023938" indent="-1023938" eaLnBrk="1" hangingPunct="1">
              <a:spcBef>
                <a:spcPts val="1200"/>
              </a:spcBef>
            </a:pPr>
            <a:r>
              <a:rPr lang="en-US" altLang="en-US" sz="2800" b="1" smtClean="0"/>
              <a:t>Step </a:t>
            </a:r>
            <a:r>
              <a:rPr lang="en-US" altLang="en-US" sz="2800" smtClean="0"/>
              <a:t>5: Indicate Time Pulse</a:t>
            </a:r>
            <a:br>
              <a:rPr lang="en-US" altLang="en-US" sz="2800" smtClean="0"/>
            </a:br>
            <a:r>
              <a:rPr lang="en-US" altLang="en-US" sz="2000" smtClean="0"/>
              <a:t>(Cycle Time, Waiting Time and Lead time)</a:t>
            </a:r>
          </a:p>
        </p:txBody>
      </p:sp>
    </p:spTree>
    <p:extLst>
      <p:ext uri="{BB962C8B-B14F-4D97-AF65-F5344CB8AC3E}">
        <p14:creationId xmlns:p14="http://schemas.microsoft.com/office/powerpoint/2010/main" val="299670604"/>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798513" y="45767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endParaRPr lang="en-US" altLang="en-US" sz="2400">
              <a:latin typeface="Times New Roman" pitchFamily="18" charset="0"/>
            </a:endParaRPr>
          </a:p>
        </p:txBody>
      </p:sp>
      <p:sp>
        <p:nvSpPr>
          <p:cNvPr id="34819" name="Rectangle 383"/>
          <p:cNvSpPr>
            <a:spLocks noChangeAspect="1" noChangeArrowheads="1"/>
          </p:cNvSpPr>
          <p:nvPr/>
        </p:nvSpPr>
        <p:spPr bwMode="auto">
          <a:xfrm>
            <a:off x="1933575" y="3883025"/>
            <a:ext cx="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800" b="1"/>
          </a:p>
        </p:txBody>
      </p:sp>
      <p:grpSp>
        <p:nvGrpSpPr>
          <p:cNvPr id="34820" name="Group 953"/>
          <p:cNvGrpSpPr>
            <a:grpSpLocks/>
          </p:cNvGrpSpPr>
          <p:nvPr/>
        </p:nvGrpSpPr>
        <p:grpSpPr bwMode="auto">
          <a:xfrm>
            <a:off x="642938" y="1792288"/>
            <a:ext cx="8120062" cy="4608512"/>
            <a:chOff x="1138" y="1194"/>
            <a:chExt cx="4902" cy="2987"/>
          </a:xfrm>
        </p:grpSpPr>
        <p:sp>
          <p:nvSpPr>
            <p:cNvPr id="52238" name="AutoShape 4"/>
            <p:cNvSpPr>
              <a:spLocks noChangeAspect="1" noChangeArrowheads="1" noTextEdit="1"/>
            </p:cNvSpPr>
            <p:nvPr/>
          </p:nvSpPr>
          <p:spPr bwMode="auto">
            <a:xfrm>
              <a:off x="1183" y="1194"/>
              <a:ext cx="4785" cy="2747"/>
            </a:xfrm>
            <a:prstGeom prst="rect">
              <a:avLst/>
            </a:prstGeom>
            <a:noFill/>
            <a:ln w="9525">
              <a:noFill/>
              <a:miter lim="800000"/>
              <a:headEnd/>
              <a:tailEnd/>
            </a:ln>
          </p:spPr>
          <p:txBody>
            <a:bodyPr/>
            <a:lstStyle/>
            <a:p>
              <a:pPr>
                <a:defRPr/>
              </a:pPr>
              <a:endParaRPr lang="en-US" sz="3200">
                <a:latin typeface="+mn-lt"/>
              </a:endParaRPr>
            </a:p>
          </p:txBody>
        </p:sp>
        <p:grpSp>
          <p:nvGrpSpPr>
            <p:cNvPr id="34824" name="Group 5"/>
            <p:cNvGrpSpPr>
              <a:grpSpLocks noChangeAspect="1"/>
            </p:cNvGrpSpPr>
            <p:nvPr/>
          </p:nvGrpSpPr>
          <p:grpSpPr bwMode="auto">
            <a:xfrm>
              <a:off x="5351" y="1195"/>
              <a:ext cx="606" cy="363"/>
              <a:chOff x="4740" y="702"/>
              <a:chExt cx="646" cy="420"/>
            </a:xfrm>
          </p:grpSpPr>
          <p:sp>
            <p:nvSpPr>
              <p:cNvPr id="53063" name="Freeform 6"/>
              <p:cNvSpPr>
                <a:spLocks noChangeAspect="1"/>
              </p:cNvSpPr>
              <p:nvPr/>
            </p:nvSpPr>
            <p:spPr bwMode="auto">
              <a:xfrm>
                <a:off x="4746" y="708"/>
                <a:ext cx="616"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4" name="Freeform 7"/>
              <p:cNvSpPr>
                <a:spLocks noChangeAspect="1"/>
              </p:cNvSpPr>
              <p:nvPr/>
            </p:nvSpPr>
            <p:spPr bwMode="auto">
              <a:xfrm>
                <a:off x="4740" y="702"/>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40" name="Rectangle 8"/>
            <p:cNvSpPr>
              <a:spLocks noChangeAspect="1" noChangeArrowheads="1"/>
            </p:cNvSpPr>
            <p:nvPr/>
          </p:nvSpPr>
          <p:spPr bwMode="auto">
            <a:xfrm>
              <a:off x="5456" y="1358"/>
              <a:ext cx="380" cy="139"/>
            </a:xfrm>
            <a:prstGeom prst="rect">
              <a:avLst/>
            </a:prstGeom>
            <a:noFill/>
            <a:ln w="9525">
              <a:noFill/>
              <a:miter lim="800000"/>
              <a:headEnd/>
              <a:tailEnd/>
            </a:ln>
          </p:spPr>
          <p:txBody>
            <a:bodyPr/>
            <a:lstStyle/>
            <a:p>
              <a:pPr>
                <a:defRPr/>
              </a:pPr>
              <a:endParaRPr lang="en-US" sz="3200">
                <a:latin typeface="+mn-lt"/>
              </a:endParaRPr>
            </a:p>
          </p:txBody>
        </p:sp>
        <p:sp>
          <p:nvSpPr>
            <p:cNvPr id="52241" name="Rectangle 9"/>
            <p:cNvSpPr>
              <a:spLocks noChangeAspect="1" noChangeArrowheads="1"/>
            </p:cNvSpPr>
            <p:nvPr/>
          </p:nvSpPr>
          <p:spPr bwMode="auto">
            <a:xfrm>
              <a:off x="5511" y="1386"/>
              <a:ext cx="233" cy="100"/>
            </a:xfrm>
            <a:prstGeom prst="rect">
              <a:avLst/>
            </a:prstGeom>
            <a:noFill/>
            <a:ln w="9525">
              <a:noFill/>
              <a:miter lim="800000"/>
              <a:headEnd/>
              <a:tailEnd/>
            </a:ln>
          </p:spPr>
          <p:txBody>
            <a:bodyPr wrap="none" lIns="0" tIns="0" rIns="0" bIns="0">
              <a:spAutoFit/>
            </a:bodyPr>
            <a:lstStyle/>
            <a:p>
              <a:pPr>
                <a:defRPr/>
              </a:pPr>
              <a:r>
                <a:rPr lang="de-DE" sz="1000" b="1">
                  <a:latin typeface="+mn-lt"/>
                </a:rPr>
                <a:t>XYZ AG</a:t>
              </a:r>
            </a:p>
          </p:txBody>
        </p:sp>
        <p:grpSp>
          <p:nvGrpSpPr>
            <p:cNvPr id="34827" name="Group 10"/>
            <p:cNvGrpSpPr>
              <a:grpSpLocks noChangeAspect="1"/>
            </p:cNvGrpSpPr>
            <p:nvPr/>
          </p:nvGrpSpPr>
          <p:grpSpPr bwMode="auto">
            <a:xfrm>
              <a:off x="5351" y="1195"/>
              <a:ext cx="606" cy="363"/>
              <a:chOff x="4740" y="702"/>
              <a:chExt cx="646" cy="420"/>
            </a:xfrm>
          </p:grpSpPr>
          <p:sp>
            <p:nvSpPr>
              <p:cNvPr id="53061" name="Freeform 11"/>
              <p:cNvSpPr>
                <a:spLocks noChangeAspect="1"/>
              </p:cNvSpPr>
              <p:nvPr/>
            </p:nvSpPr>
            <p:spPr bwMode="auto">
              <a:xfrm>
                <a:off x="4746" y="708"/>
                <a:ext cx="616"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2" name="Freeform 12"/>
              <p:cNvSpPr>
                <a:spLocks noChangeAspect="1"/>
              </p:cNvSpPr>
              <p:nvPr/>
            </p:nvSpPr>
            <p:spPr bwMode="auto">
              <a:xfrm>
                <a:off x="4740" y="702"/>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43" name="Rectangle 13"/>
            <p:cNvSpPr>
              <a:spLocks noChangeAspect="1" noChangeArrowheads="1"/>
            </p:cNvSpPr>
            <p:nvPr/>
          </p:nvSpPr>
          <p:spPr bwMode="auto">
            <a:xfrm>
              <a:off x="5456" y="1358"/>
              <a:ext cx="380" cy="139"/>
            </a:xfrm>
            <a:prstGeom prst="rect">
              <a:avLst/>
            </a:prstGeom>
            <a:noFill/>
            <a:ln w="9525">
              <a:noFill/>
              <a:miter lim="800000"/>
              <a:headEnd/>
              <a:tailEnd/>
            </a:ln>
          </p:spPr>
          <p:txBody>
            <a:bodyPr/>
            <a:lstStyle/>
            <a:p>
              <a:pPr>
                <a:defRPr/>
              </a:pPr>
              <a:endParaRPr lang="en-US" sz="3200">
                <a:latin typeface="+mn-lt"/>
              </a:endParaRPr>
            </a:p>
          </p:txBody>
        </p:sp>
        <p:sp>
          <p:nvSpPr>
            <p:cNvPr id="52244" name="Rectangle 14"/>
            <p:cNvSpPr>
              <a:spLocks noChangeAspect="1" noChangeArrowheads="1"/>
            </p:cNvSpPr>
            <p:nvPr/>
          </p:nvSpPr>
          <p:spPr bwMode="auto">
            <a:xfrm>
              <a:off x="5462" y="1371"/>
              <a:ext cx="361" cy="120"/>
            </a:xfrm>
            <a:prstGeom prst="rect">
              <a:avLst/>
            </a:prstGeom>
            <a:noFill/>
            <a:ln w="9525">
              <a:noFill/>
              <a:miter lim="800000"/>
              <a:headEnd/>
              <a:tailEnd/>
            </a:ln>
          </p:spPr>
          <p:txBody>
            <a:bodyPr wrap="none" lIns="0" tIns="0" rIns="0" bIns="0">
              <a:spAutoFit/>
            </a:bodyPr>
            <a:lstStyle/>
            <a:p>
              <a:pPr>
                <a:defRPr/>
              </a:pPr>
              <a:r>
                <a:rPr lang="de-DE" sz="1200" b="1" dirty="0">
                  <a:latin typeface="+mn-lt"/>
                </a:rPr>
                <a:t>customer</a:t>
              </a:r>
            </a:p>
          </p:txBody>
        </p:sp>
        <p:sp>
          <p:nvSpPr>
            <p:cNvPr id="52245" name="Rectangle 15"/>
            <p:cNvSpPr>
              <a:spLocks noChangeAspect="1" noChangeArrowheads="1"/>
            </p:cNvSpPr>
            <p:nvPr/>
          </p:nvSpPr>
          <p:spPr bwMode="auto">
            <a:xfrm>
              <a:off x="5360" y="1571"/>
              <a:ext cx="596" cy="508"/>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46" name="Rectangle 16"/>
            <p:cNvSpPr>
              <a:spLocks noChangeAspect="1" noChangeArrowheads="1"/>
            </p:cNvSpPr>
            <p:nvPr/>
          </p:nvSpPr>
          <p:spPr bwMode="auto">
            <a:xfrm>
              <a:off x="5376" y="1606"/>
              <a:ext cx="594" cy="104"/>
            </a:xfrm>
            <a:prstGeom prst="rect">
              <a:avLst/>
            </a:prstGeom>
            <a:noFill/>
            <a:ln w="9525">
              <a:noFill/>
              <a:miter lim="800000"/>
              <a:headEnd/>
              <a:tailEnd/>
            </a:ln>
          </p:spPr>
          <p:txBody>
            <a:bodyPr wrap="none" lIns="0" tIns="0" rIns="0" bIns="0">
              <a:spAutoFit/>
            </a:bodyPr>
            <a:lstStyle/>
            <a:p>
              <a:pPr>
                <a:defRPr/>
              </a:pPr>
              <a:r>
                <a:rPr lang="de-DE" sz="1000">
                  <a:latin typeface="+mn-lt"/>
                </a:rPr>
                <a:t>18400 pcs / month</a:t>
              </a:r>
              <a:endParaRPr lang="de-DE" sz="1000" b="1">
                <a:latin typeface="+mn-lt"/>
              </a:endParaRPr>
            </a:p>
          </p:txBody>
        </p:sp>
        <p:sp>
          <p:nvSpPr>
            <p:cNvPr id="52247" name="Rectangle 17"/>
            <p:cNvSpPr>
              <a:spLocks noChangeAspect="1" noChangeArrowheads="1"/>
            </p:cNvSpPr>
            <p:nvPr/>
          </p:nvSpPr>
          <p:spPr bwMode="auto">
            <a:xfrm>
              <a:off x="5376" y="1680"/>
              <a:ext cx="249" cy="101"/>
            </a:xfrm>
            <a:prstGeom prst="rect">
              <a:avLst/>
            </a:prstGeom>
            <a:noFill/>
            <a:ln w="9525">
              <a:noFill/>
              <a:miter lim="800000"/>
              <a:headEnd/>
              <a:tailEnd/>
            </a:ln>
          </p:spPr>
          <p:txBody>
            <a:bodyPr wrap="none" lIns="0" tIns="0" rIns="0" bIns="0">
              <a:spAutoFit/>
            </a:bodyPr>
            <a:lstStyle/>
            <a:p>
              <a:pPr>
                <a:defRPr/>
              </a:pPr>
              <a:r>
                <a:rPr lang="de-DE" sz="1000">
                  <a:latin typeface="+mn-lt"/>
                </a:rPr>
                <a:t>12000 L</a:t>
              </a:r>
              <a:endParaRPr lang="de-DE" sz="1000" b="1">
                <a:latin typeface="+mn-lt"/>
              </a:endParaRPr>
            </a:p>
          </p:txBody>
        </p:sp>
        <p:sp>
          <p:nvSpPr>
            <p:cNvPr id="52248" name="Rectangle 18"/>
            <p:cNvSpPr>
              <a:spLocks noChangeAspect="1" noChangeArrowheads="1"/>
            </p:cNvSpPr>
            <p:nvPr/>
          </p:nvSpPr>
          <p:spPr bwMode="auto">
            <a:xfrm>
              <a:off x="5376" y="1754"/>
              <a:ext cx="219" cy="100"/>
            </a:xfrm>
            <a:prstGeom prst="rect">
              <a:avLst/>
            </a:prstGeom>
            <a:noFill/>
            <a:ln w="9525">
              <a:noFill/>
              <a:miter lim="800000"/>
              <a:headEnd/>
              <a:tailEnd/>
            </a:ln>
          </p:spPr>
          <p:txBody>
            <a:bodyPr wrap="none" lIns="0" tIns="0" rIns="0" bIns="0">
              <a:spAutoFit/>
            </a:bodyPr>
            <a:lstStyle/>
            <a:p>
              <a:pPr>
                <a:defRPr/>
              </a:pPr>
              <a:r>
                <a:rPr lang="de-DE" sz="1000">
                  <a:latin typeface="+mn-lt"/>
                </a:rPr>
                <a:t>6400 R</a:t>
              </a:r>
              <a:endParaRPr lang="de-DE" sz="1000" b="1">
                <a:latin typeface="+mn-lt"/>
              </a:endParaRPr>
            </a:p>
          </p:txBody>
        </p:sp>
        <p:sp>
          <p:nvSpPr>
            <p:cNvPr id="52249" name="Rectangle 19"/>
            <p:cNvSpPr>
              <a:spLocks noChangeAspect="1" noChangeArrowheads="1"/>
            </p:cNvSpPr>
            <p:nvPr/>
          </p:nvSpPr>
          <p:spPr bwMode="auto">
            <a:xfrm>
              <a:off x="5376" y="1829"/>
              <a:ext cx="545" cy="100"/>
            </a:xfrm>
            <a:prstGeom prst="rect">
              <a:avLst/>
            </a:prstGeom>
            <a:noFill/>
            <a:ln w="9525">
              <a:noFill/>
              <a:miter lim="800000"/>
              <a:headEnd/>
              <a:tailEnd/>
            </a:ln>
          </p:spPr>
          <p:txBody>
            <a:bodyPr wrap="none" lIns="0" tIns="0" rIns="0" bIns="0">
              <a:spAutoFit/>
            </a:bodyPr>
            <a:lstStyle/>
            <a:p>
              <a:pPr>
                <a:defRPr/>
              </a:pPr>
              <a:r>
                <a:rPr lang="de-DE" sz="1000">
                  <a:latin typeface="+mn-lt"/>
                </a:rPr>
                <a:t>1Tray = 20 pieces</a:t>
              </a:r>
              <a:endParaRPr lang="de-DE" sz="1000" b="1">
                <a:latin typeface="+mn-lt"/>
              </a:endParaRPr>
            </a:p>
          </p:txBody>
        </p:sp>
        <p:sp>
          <p:nvSpPr>
            <p:cNvPr id="52250" name="Rectangle 20"/>
            <p:cNvSpPr>
              <a:spLocks noChangeAspect="1" noChangeArrowheads="1"/>
            </p:cNvSpPr>
            <p:nvPr/>
          </p:nvSpPr>
          <p:spPr bwMode="auto">
            <a:xfrm>
              <a:off x="5376" y="1903"/>
              <a:ext cx="440" cy="100"/>
            </a:xfrm>
            <a:prstGeom prst="rect">
              <a:avLst/>
            </a:prstGeom>
            <a:noFill/>
            <a:ln w="9525">
              <a:noFill/>
              <a:miter lim="800000"/>
              <a:headEnd/>
              <a:tailEnd/>
            </a:ln>
          </p:spPr>
          <p:txBody>
            <a:bodyPr wrap="none" lIns="0" tIns="0" rIns="0" bIns="0">
              <a:spAutoFit/>
            </a:bodyPr>
            <a:lstStyle/>
            <a:p>
              <a:pPr>
                <a:defRPr/>
              </a:pPr>
              <a:r>
                <a:rPr lang="de-DE" sz="1000">
                  <a:latin typeface="+mn-lt"/>
                </a:rPr>
                <a:t>AZ/S: 480 min</a:t>
              </a:r>
              <a:endParaRPr lang="de-DE" sz="1000" b="1">
                <a:latin typeface="+mn-lt"/>
              </a:endParaRPr>
            </a:p>
          </p:txBody>
        </p:sp>
        <p:sp>
          <p:nvSpPr>
            <p:cNvPr id="52251" name="Rectangle 21"/>
            <p:cNvSpPr>
              <a:spLocks noChangeAspect="1" noChangeArrowheads="1"/>
            </p:cNvSpPr>
            <p:nvPr/>
          </p:nvSpPr>
          <p:spPr bwMode="auto">
            <a:xfrm>
              <a:off x="5376" y="1978"/>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4837" name="Group 22"/>
            <p:cNvGrpSpPr>
              <a:grpSpLocks noChangeAspect="1"/>
            </p:cNvGrpSpPr>
            <p:nvPr/>
          </p:nvGrpSpPr>
          <p:grpSpPr bwMode="auto">
            <a:xfrm>
              <a:off x="1184" y="1236"/>
              <a:ext cx="605" cy="364"/>
              <a:chOff x="294" y="750"/>
              <a:chExt cx="646" cy="420"/>
            </a:xfrm>
          </p:grpSpPr>
          <p:sp>
            <p:nvSpPr>
              <p:cNvPr id="53059" name="Freeform 23"/>
              <p:cNvSpPr>
                <a:spLocks noChangeAspect="1"/>
              </p:cNvSpPr>
              <p:nvPr/>
            </p:nvSpPr>
            <p:spPr bwMode="auto">
              <a:xfrm>
                <a:off x="300" y="756"/>
                <a:ext cx="618"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60" name="Freeform 24"/>
              <p:cNvSpPr>
                <a:spLocks noChangeAspect="1"/>
              </p:cNvSpPr>
              <p:nvPr/>
            </p:nvSpPr>
            <p:spPr bwMode="auto">
              <a:xfrm>
                <a:off x="294" y="750"/>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53" name="Rectangle 25"/>
            <p:cNvSpPr>
              <a:spLocks noChangeAspect="1" noChangeArrowheads="1"/>
            </p:cNvSpPr>
            <p:nvPr/>
          </p:nvSpPr>
          <p:spPr bwMode="auto">
            <a:xfrm>
              <a:off x="1213" y="1400"/>
              <a:ext cx="541" cy="134"/>
            </a:xfrm>
            <a:prstGeom prst="rect">
              <a:avLst/>
            </a:prstGeom>
            <a:noFill/>
            <a:ln w="9525">
              <a:noFill/>
              <a:miter lim="800000"/>
              <a:headEnd/>
              <a:tailEnd/>
            </a:ln>
          </p:spPr>
          <p:txBody>
            <a:bodyPr/>
            <a:lstStyle/>
            <a:p>
              <a:pPr>
                <a:defRPr/>
              </a:pPr>
              <a:endParaRPr lang="en-US" sz="3200">
                <a:latin typeface="+mn-lt"/>
              </a:endParaRPr>
            </a:p>
          </p:txBody>
        </p:sp>
        <p:sp>
          <p:nvSpPr>
            <p:cNvPr id="52254" name="Rectangle 26"/>
            <p:cNvSpPr>
              <a:spLocks noChangeAspect="1" noChangeArrowheads="1"/>
            </p:cNvSpPr>
            <p:nvPr/>
          </p:nvSpPr>
          <p:spPr bwMode="auto">
            <a:xfrm>
              <a:off x="1267" y="1428"/>
              <a:ext cx="195" cy="104"/>
            </a:xfrm>
            <a:prstGeom prst="rect">
              <a:avLst/>
            </a:prstGeom>
            <a:noFill/>
            <a:ln w="9525">
              <a:noFill/>
              <a:miter lim="800000"/>
              <a:headEnd/>
              <a:tailEnd/>
            </a:ln>
          </p:spPr>
          <p:txBody>
            <a:bodyPr wrap="none" lIns="0" tIns="0" rIns="0" bIns="0">
              <a:spAutoFit/>
            </a:bodyPr>
            <a:lstStyle/>
            <a:p>
              <a:pPr>
                <a:defRPr/>
              </a:pPr>
              <a:r>
                <a:rPr lang="de-DE" sz="1000" b="1">
                  <a:latin typeface="+mn-lt"/>
                </a:rPr>
                <a:t>Krupp</a:t>
              </a:r>
            </a:p>
          </p:txBody>
        </p:sp>
        <p:sp>
          <p:nvSpPr>
            <p:cNvPr id="52255" name="Rectangle 27"/>
            <p:cNvSpPr>
              <a:spLocks noChangeAspect="1" noChangeArrowheads="1"/>
            </p:cNvSpPr>
            <p:nvPr/>
          </p:nvSpPr>
          <p:spPr bwMode="auto">
            <a:xfrm>
              <a:off x="1489" y="1428"/>
              <a:ext cx="23" cy="104"/>
            </a:xfrm>
            <a:prstGeom prst="rect">
              <a:avLst/>
            </a:prstGeom>
            <a:noFill/>
            <a:ln w="9525">
              <a:noFill/>
              <a:miter lim="800000"/>
              <a:headEnd/>
              <a:tailEnd/>
            </a:ln>
          </p:spPr>
          <p:txBody>
            <a:bodyPr wrap="none" lIns="0" tIns="0" rIns="0" bIns="0">
              <a:spAutoFit/>
            </a:bodyPr>
            <a:lstStyle/>
            <a:p>
              <a:pPr>
                <a:defRPr/>
              </a:pPr>
              <a:r>
                <a:rPr lang="de-DE" sz="1000" b="1">
                  <a:latin typeface="+mn-lt"/>
                </a:rPr>
                <a:t>-</a:t>
              </a:r>
            </a:p>
          </p:txBody>
        </p:sp>
        <p:sp>
          <p:nvSpPr>
            <p:cNvPr id="52256" name="Rectangle 28"/>
            <p:cNvSpPr>
              <a:spLocks noChangeAspect="1" noChangeArrowheads="1"/>
            </p:cNvSpPr>
            <p:nvPr/>
          </p:nvSpPr>
          <p:spPr bwMode="auto">
            <a:xfrm>
              <a:off x="1514" y="1428"/>
              <a:ext cx="163" cy="104"/>
            </a:xfrm>
            <a:prstGeom prst="rect">
              <a:avLst/>
            </a:prstGeom>
            <a:noFill/>
            <a:ln w="9525">
              <a:noFill/>
              <a:miter lim="800000"/>
              <a:headEnd/>
              <a:tailEnd/>
            </a:ln>
          </p:spPr>
          <p:txBody>
            <a:bodyPr wrap="none" lIns="0" tIns="0" rIns="0" bIns="0">
              <a:spAutoFit/>
            </a:bodyPr>
            <a:lstStyle/>
            <a:p>
              <a:pPr>
                <a:defRPr/>
              </a:pPr>
              <a:r>
                <a:rPr lang="de-DE" sz="1000" b="1">
                  <a:latin typeface="+mn-lt"/>
                </a:rPr>
                <a:t>Stahl</a:t>
              </a:r>
            </a:p>
          </p:txBody>
        </p:sp>
        <p:grpSp>
          <p:nvGrpSpPr>
            <p:cNvPr id="34842" name="Group 29"/>
            <p:cNvGrpSpPr>
              <a:grpSpLocks noChangeAspect="1"/>
            </p:cNvGrpSpPr>
            <p:nvPr/>
          </p:nvGrpSpPr>
          <p:grpSpPr bwMode="auto">
            <a:xfrm>
              <a:off x="1184" y="1236"/>
              <a:ext cx="605" cy="364"/>
              <a:chOff x="294" y="750"/>
              <a:chExt cx="646" cy="420"/>
            </a:xfrm>
          </p:grpSpPr>
          <p:sp>
            <p:nvSpPr>
              <p:cNvPr id="53057" name="Freeform 30"/>
              <p:cNvSpPr>
                <a:spLocks noChangeAspect="1"/>
              </p:cNvSpPr>
              <p:nvPr/>
            </p:nvSpPr>
            <p:spPr bwMode="auto">
              <a:xfrm>
                <a:off x="300" y="756"/>
                <a:ext cx="618" cy="408"/>
              </a:xfrm>
              <a:custGeom>
                <a:avLst/>
                <a:gdLst>
                  <a:gd name="T0" fmla="*/ 0 w 634"/>
                  <a:gd name="T1" fmla="*/ 106 h 408"/>
                  <a:gd name="T2" fmla="*/ 0 w 634"/>
                  <a:gd name="T3" fmla="*/ 408 h 408"/>
                  <a:gd name="T4" fmla="*/ 634 w 634"/>
                  <a:gd name="T5" fmla="*/ 408 h 408"/>
                  <a:gd name="T6" fmla="*/ 634 w 634"/>
                  <a:gd name="T7" fmla="*/ 14 h 408"/>
                  <a:gd name="T8" fmla="*/ 427 w 634"/>
                  <a:gd name="T9" fmla="*/ 115 h 408"/>
                  <a:gd name="T10" fmla="*/ 427 w 634"/>
                  <a:gd name="T11" fmla="*/ 0 h 408"/>
                  <a:gd name="T12" fmla="*/ 212 w 634"/>
                  <a:gd name="T13" fmla="*/ 123 h 408"/>
                  <a:gd name="T14" fmla="*/ 212 w 634"/>
                  <a:gd name="T15" fmla="*/ 8 h 408"/>
                  <a:gd name="T16" fmla="*/ 0 w 634"/>
                  <a:gd name="T17" fmla="*/ 107 h 408"/>
                  <a:gd name="T18" fmla="*/ 0 w 634"/>
                  <a:gd name="T19" fmla="*/ 106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4"/>
                  <a:gd name="T31" fmla="*/ 0 h 408"/>
                  <a:gd name="T32" fmla="*/ 634 w 63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4" h="408">
                    <a:moveTo>
                      <a:pt x="0" y="106"/>
                    </a:moveTo>
                    <a:lnTo>
                      <a:pt x="0" y="408"/>
                    </a:lnTo>
                    <a:lnTo>
                      <a:pt x="634" y="408"/>
                    </a:lnTo>
                    <a:lnTo>
                      <a:pt x="634" y="14"/>
                    </a:lnTo>
                    <a:lnTo>
                      <a:pt x="427" y="115"/>
                    </a:lnTo>
                    <a:lnTo>
                      <a:pt x="427" y="0"/>
                    </a:lnTo>
                    <a:lnTo>
                      <a:pt x="212" y="123"/>
                    </a:lnTo>
                    <a:lnTo>
                      <a:pt x="212" y="8"/>
                    </a:lnTo>
                    <a:lnTo>
                      <a:pt x="0" y="107"/>
                    </a:lnTo>
                    <a:lnTo>
                      <a:pt x="0" y="106"/>
                    </a:lnTo>
                    <a:close/>
                  </a:path>
                </a:pathLst>
              </a:custGeom>
              <a:solidFill>
                <a:srgbClr val="FFFFFF"/>
              </a:solidFill>
              <a:ln w="9525">
                <a:noFill/>
                <a:round/>
                <a:headEnd/>
                <a:tailEnd/>
              </a:ln>
            </p:spPr>
            <p:txBody>
              <a:bodyPr/>
              <a:lstStyle/>
              <a:p>
                <a:pPr>
                  <a:defRPr/>
                </a:pPr>
                <a:endParaRPr lang="en-US" sz="3200">
                  <a:latin typeface="+mn-lt"/>
                </a:endParaRPr>
              </a:p>
            </p:txBody>
          </p:sp>
          <p:sp>
            <p:nvSpPr>
              <p:cNvPr id="53058" name="Freeform 31"/>
              <p:cNvSpPr>
                <a:spLocks noChangeAspect="1"/>
              </p:cNvSpPr>
              <p:nvPr/>
            </p:nvSpPr>
            <p:spPr bwMode="auto">
              <a:xfrm>
                <a:off x="294" y="750"/>
                <a:ext cx="646" cy="420"/>
              </a:xfrm>
              <a:custGeom>
                <a:avLst/>
                <a:gdLst>
                  <a:gd name="T0" fmla="*/ 0 w 646"/>
                  <a:gd name="T1" fmla="*/ 112 h 420"/>
                  <a:gd name="T2" fmla="*/ 0 w 646"/>
                  <a:gd name="T3" fmla="*/ 414 h 420"/>
                  <a:gd name="T4" fmla="*/ 4 w 646"/>
                  <a:gd name="T5" fmla="*/ 419 h 420"/>
                  <a:gd name="T6" fmla="*/ 640 w 646"/>
                  <a:gd name="T7" fmla="*/ 420 h 420"/>
                  <a:gd name="T8" fmla="*/ 642 w 646"/>
                  <a:gd name="T9" fmla="*/ 419 h 420"/>
                  <a:gd name="T10" fmla="*/ 646 w 646"/>
                  <a:gd name="T11" fmla="*/ 414 h 420"/>
                  <a:gd name="T12" fmla="*/ 646 w 646"/>
                  <a:gd name="T13" fmla="*/ 20 h 420"/>
                  <a:gd name="T14" fmla="*/ 642 w 646"/>
                  <a:gd name="T15" fmla="*/ 15 h 420"/>
                  <a:gd name="T16" fmla="*/ 638 w 646"/>
                  <a:gd name="T17" fmla="*/ 15 h 420"/>
                  <a:gd name="T18" fmla="*/ 431 w 646"/>
                  <a:gd name="T19" fmla="*/ 116 h 420"/>
                  <a:gd name="T20" fmla="*/ 439 w 646"/>
                  <a:gd name="T21" fmla="*/ 121 h 420"/>
                  <a:gd name="T22" fmla="*/ 435 w 646"/>
                  <a:gd name="T23" fmla="*/ 116 h 420"/>
                  <a:gd name="T24" fmla="*/ 431 w 646"/>
                  <a:gd name="T25" fmla="*/ 116 h 420"/>
                  <a:gd name="T26" fmla="*/ 439 w 646"/>
                  <a:gd name="T27" fmla="*/ 6 h 420"/>
                  <a:gd name="T28" fmla="*/ 437 w 646"/>
                  <a:gd name="T29" fmla="*/ 2 h 420"/>
                  <a:gd name="T30" fmla="*/ 433 w 646"/>
                  <a:gd name="T31" fmla="*/ 0 h 420"/>
                  <a:gd name="T32" fmla="*/ 430 w 646"/>
                  <a:gd name="T33" fmla="*/ 1 h 420"/>
                  <a:gd name="T34" fmla="*/ 218 w 646"/>
                  <a:gd name="T35" fmla="*/ 129 h 420"/>
                  <a:gd name="T36" fmla="*/ 222 w 646"/>
                  <a:gd name="T37" fmla="*/ 125 h 420"/>
                  <a:gd name="T38" fmla="*/ 218 w 646"/>
                  <a:gd name="T39" fmla="*/ 123 h 420"/>
                  <a:gd name="T40" fmla="*/ 224 w 646"/>
                  <a:gd name="T41" fmla="*/ 129 h 420"/>
                  <a:gd name="T42" fmla="*/ 224 w 646"/>
                  <a:gd name="T43" fmla="*/ 14 h 420"/>
                  <a:gd name="T44" fmla="*/ 220 w 646"/>
                  <a:gd name="T45" fmla="*/ 9 h 420"/>
                  <a:gd name="T46" fmla="*/ 216 w 646"/>
                  <a:gd name="T47" fmla="*/ 9 h 420"/>
                  <a:gd name="T48" fmla="*/ 4 w 646"/>
                  <a:gd name="T49" fmla="*/ 108 h 420"/>
                  <a:gd name="T50" fmla="*/ 221 w 646"/>
                  <a:gd name="T51" fmla="*/ 20 h 420"/>
                  <a:gd name="T52" fmla="*/ 214 w 646"/>
                  <a:gd name="T53" fmla="*/ 18 h 420"/>
                  <a:gd name="T54" fmla="*/ 218 w 646"/>
                  <a:gd name="T55" fmla="*/ 20 h 420"/>
                  <a:gd name="T56" fmla="*/ 218 w 646"/>
                  <a:gd name="T57" fmla="*/ 14 h 420"/>
                  <a:gd name="T58" fmla="*/ 212 w 646"/>
                  <a:gd name="T59" fmla="*/ 129 h 420"/>
                  <a:gd name="T60" fmla="*/ 214 w 646"/>
                  <a:gd name="T61" fmla="*/ 133 h 420"/>
                  <a:gd name="T62" fmla="*/ 218 w 646"/>
                  <a:gd name="T63" fmla="*/ 135 h 420"/>
                  <a:gd name="T64" fmla="*/ 221 w 646"/>
                  <a:gd name="T65" fmla="*/ 134 h 420"/>
                  <a:gd name="T66" fmla="*/ 427 w 646"/>
                  <a:gd name="T67" fmla="*/ 6 h 420"/>
                  <a:gd name="T68" fmla="*/ 431 w 646"/>
                  <a:gd name="T69" fmla="*/ 11 h 420"/>
                  <a:gd name="T70" fmla="*/ 435 w 646"/>
                  <a:gd name="T71" fmla="*/ 11 h 420"/>
                  <a:gd name="T72" fmla="*/ 427 w 646"/>
                  <a:gd name="T73" fmla="*/ 6 h 420"/>
                  <a:gd name="T74" fmla="*/ 427 w 646"/>
                  <a:gd name="T75" fmla="*/ 121 h 420"/>
                  <a:gd name="T76" fmla="*/ 431 w 646"/>
                  <a:gd name="T77" fmla="*/ 126 h 420"/>
                  <a:gd name="T78" fmla="*/ 435 w 646"/>
                  <a:gd name="T79" fmla="*/ 126 h 420"/>
                  <a:gd name="T80" fmla="*/ 643 w 646"/>
                  <a:gd name="T81" fmla="*/ 26 h 420"/>
                  <a:gd name="T82" fmla="*/ 636 w 646"/>
                  <a:gd name="T83" fmla="*/ 24 h 420"/>
                  <a:gd name="T84" fmla="*/ 640 w 646"/>
                  <a:gd name="T85" fmla="*/ 26 h 420"/>
                  <a:gd name="T86" fmla="*/ 640 w 646"/>
                  <a:gd name="T87" fmla="*/ 20 h 420"/>
                  <a:gd name="T88" fmla="*/ 634 w 646"/>
                  <a:gd name="T89" fmla="*/ 414 h 420"/>
                  <a:gd name="T90" fmla="*/ 638 w 646"/>
                  <a:gd name="T91" fmla="*/ 409 h 420"/>
                  <a:gd name="T92" fmla="*/ 634 w 646"/>
                  <a:gd name="T93" fmla="*/ 414 h 420"/>
                  <a:gd name="T94" fmla="*/ 640 w 646"/>
                  <a:gd name="T95" fmla="*/ 408 h 420"/>
                  <a:gd name="T96" fmla="*/ 12 w 646"/>
                  <a:gd name="T97" fmla="*/ 414 h 420"/>
                  <a:gd name="T98" fmla="*/ 8 w 646"/>
                  <a:gd name="T99" fmla="*/ 409 h 420"/>
                  <a:gd name="T100" fmla="*/ 12 w 646"/>
                  <a:gd name="T101" fmla="*/ 414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420"/>
                  <a:gd name="T155" fmla="*/ 646 w 646"/>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420">
                    <a:moveTo>
                      <a:pt x="12" y="112"/>
                    </a:moveTo>
                    <a:lnTo>
                      <a:pt x="0" y="112"/>
                    </a:lnTo>
                    <a:lnTo>
                      <a:pt x="0" y="414"/>
                    </a:lnTo>
                    <a:lnTo>
                      <a:pt x="2" y="418"/>
                    </a:lnTo>
                    <a:lnTo>
                      <a:pt x="4" y="419"/>
                    </a:lnTo>
                    <a:lnTo>
                      <a:pt x="6" y="420"/>
                    </a:lnTo>
                    <a:lnTo>
                      <a:pt x="640" y="420"/>
                    </a:lnTo>
                    <a:lnTo>
                      <a:pt x="642" y="419"/>
                    </a:lnTo>
                    <a:lnTo>
                      <a:pt x="644" y="418"/>
                    </a:lnTo>
                    <a:lnTo>
                      <a:pt x="646" y="414"/>
                    </a:lnTo>
                    <a:lnTo>
                      <a:pt x="646" y="20"/>
                    </a:lnTo>
                    <a:lnTo>
                      <a:pt x="644" y="16"/>
                    </a:lnTo>
                    <a:lnTo>
                      <a:pt x="642" y="15"/>
                    </a:lnTo>
                    <a:lnTo>
                      <a:pt x="640" y="14"/>
                    </a:lnTo>
                    <a:lnTo>
                      <a:pt x="638" y="15"/>
                    </a:lnTo>
                    <a:lnTo>
                      <a:pt x="431" y="116"/>
                    </a:lnTo>
                    <a:lnTo>
                      <a:pt x="433" y="121"/>
                    </a:lnTo>
                    <a:lnTo>
                      <a:pt x="439" y="121"/>
                    </a:lnTo>
                    <a:lnTo>
                      <a:pt x="437" y="117"/>
                    </a:lnTo>
                    <a:lnTo>
                      <a:pt x="435" y="116"/>
                    </a:lnTo>
                    <a:lnTo>
                      <a:pt x="433" y="115"/>
                    </a:lnTo>
                    <a:lnTo>
                      <a:pt x="431" y="116"/>
                    </a:lnTo>
                    <a:lnTo>
                      <a:pt x="439" y="121"/>
                    </a:lnTo>
                    <a:lnTo>
                      <a:pt x="439" y="6"/>
                    </a:lnTo>
                    <a:lnTo>
                      <a:pt x="437" y="2"/>
                    </a:lnTo>
                    <a:lnTo>
                      <a:pt x="435" y="1"/>
                    </a:lnTo>
                    <a:lnTo>
                      <a:pt x="433" y="0"/>
                    </a:lnTo>
                    <a:lnTo>
                      <a:pt x="431" y="1"/>
                    </a:lnTo>
                    <a:lnTo>
                      <a:pt x="430" y="1"/>
                    </a:lnTo>
                    <a:lnTo>
                      <a:pt x="215" y="124"/>
                    </a:lnTo>
                    <a:lnTo>
                      <a:pt x="218" y="129"/>
                    </a:lnTo>
                    <a:lnTo>
                      <a:pt x="224" y="129"/>
                    </a:lnTo>
                    <a:lnTo>
                      <a:pt x="222" y="125"/>
                    </a:lnTo>
                    <a:lnTo>
                      <a:pt x="220" y="124"/>
                    </a:lnTo>
                    <a:lnTo>
                      <a:pt x="218" y="123"/>
                    </a:lnTo>
                    <a:lnTo>
                      <a:pt x="216" y="124"/>
                    </a:lnTo>
                    <a:lnTo>
                      <a:pt x="224" y="129"/>
                    </a:lnTo>
                    <a:lnTo>
                      <a:pt x="224" y="14"/>
                    </a:lnTo>
                    <a:lnTo>
                      <a:pt x="222" y="10"/>
                    </a:lnTo>
                    <a:lnTo>
                      <a:pt x="220" y="9"/>
                    </a:lnTo>
                    <a:lnTo>
                      <a:pt x="218" y="8"/>
                    </a:lnTo>
                    <a:lnTo>
                      <a:pt x="216" y="9"/>
                    </a:lnTo>
                    <a:lnTo>
                      <a:pt x="4" y="108"/>
                    </a:lnTo>
                    <a:lnTo>
                      <a:pt x="9" y="119"/>
                    </a:lnTo>
                    <a:lnTo>
                      <a:pt x="221" y="20"/>
                    </a:lnTo>
                    <a:lnTo>
                      <a:pt x="212" y="14"/>
                    </a:lnTo>
                    <a:lnTo>
                      <a:pt x="214" y="18"/>
                    </a:lnTo>
                    <a:lnTo>
                      <a:pt x="216" y="19"/>
                    </a:lnTo>
                    <a:lnTo>
                      <a:pt x="218" y="20"/>
                    </a:lnTo>
                    <a:lnTo>
                      <a:pt x="220" y="19"/>
                    </a:lnTo>
                    <a:lnTo>
                      <a:pt x="218" y="14"/>
                    </a:lnTo>
                    <a:lnTo>
                      <a:pt x="212" y="14"/>
                    </a:lnTo>
                    <a:lnTo>
                      <a:pt x="212" y="129"/>
                    </a:lnTo>
                    <a:lnTo>
                      <a:pt x="214" y="133"/>
                    </a:lnTo>
                    <a:lnTo>
                      <a:pt x="216" y="134"/>
                    </a:lnTo>
                    <a:lnTo>
                      <a:pt x="218" y="135"/>
                    </a:lnTo>
                    <a:lnTo>
                      <a:pt x="220" y="134"/>
                    </a:lnTo>
                    <a:lnTo>
                      <a:pt x="221" y="134"/>
                    </a:lnTo>
                    <a:lnTo>
                      <a:pt x="436" y="11"/>
                    </a:lnTo>
                    <a:lnTo>
                      <a:pt x="427" y="6"/>
                    </a:lnTo>
                    <a:lnTo>
                      <a:pt x="429" y="10"/>
                    </a:lnTo>
                    <a:lnTo>
                      <a:pt x="431" y="11"/>
                    </a:lnTo>
                    <a:lnTo>
                      <a:pt x="433" y="12"/>
                    </a:lnTo>
                    <a:lnTo>
                      <a:pt x="435" y="11"/>
                    </a:lnTo>
                    <a:lnTo>
                      <a:pt x="433" y="6"/>
                    </a:lnTo>
                    <a:lnTo>
                      <a:pt x="427" y="6"/>
                    </a:lnTo>
                    <a:lnTo>
                      <a:pt x="427" y="121"/>
                    </a:lnTo>
                    <a:lnTo>
                      <a:pt x="429" y="125"/>
                    </a:lnTo>
                    <a:lnTo>
                      <a:pt x="431" y="126"/>
                    </a:lnTo>
                    <a:lnTo>
                      <a:pt x="433" y="127"/>
                    </a:lnTo>
                    <a:lnTo>
                      <a:pt x="435" y="126"/>
                    </a:lnTo>
                    <a:lnTo>
                      <a:pt x="436" y="127"/>
                    </a:lnTo>
                    <a:lnTo>
                      <a:pt x="643" y="26"/>
                    </a:lnTo>
                    <a:lnTo>
                      <a:pt x="634" y="20"/>
                    </a:lnTo>
                    <a:lnTo>
                      <a:pt x="636" y="24"/>
                    </a:lnTo>
                    <a:lnTo>
                      <a:pt x="638" y="25"/>
                    </a:lnTo>
                    <a:lnTo>
                      <a:pt x="640" y="26"/>
                    </a:lnTo>
                    <a:lnTo>
                      <a:pt x="642" y="25"/>
                    </a:lnTo>
                    <a:lnTo>
                      <a:pt x="640" y="20"/>
                    </a:lnTo>
                    <a:lnTo>
                      <a:pt x="634" y="20"/>
                    </a:lnTo>
                    <a:lnTo>
                      <a:pt x="634" y="414"/>
                    </a:lnTo>
                    <a:lnTo>
                      <a:pt x="640" y="408"/>
                    </a:lnTo>
                    <a:lnTo>
                      <a:pt x="638" y="409"/>
                    </a:lnTo>
                    <a:lnTo>
                      <a:pt x="636" y="410"/>
                    </a:lnTo>
                    <a:lnTo>
                      <a:pt x="634" y="414"/>
                    </a:lnTo>
                    <a:lnTo>
                      <a:pt x="640" y="414"/>
                    </a:lnTo>
                    <a:lnTo>
                      <a:pt x="640" y="408"/>
                    </a:lnTo>
                    <a:lnTo>
                      <a:pt x="6" y="408"/>
                    </a:lnTo>
                    <a:lnTo>
                      <a:pt x="12" y="414"/>
                    </a:lnTo>
                    <a:lnTo>
                      <a:pt x="10" y="410"/>
                    </a:lnTo>
                    <a:lnTo>
                      <a:pt x="8" y="409"/>
                    </a:lnTo>
                    <a:lnTo>
                      <a:pt x="6" y="414"/>
                    </a:lnTo>
                    <a:lnTo>
                      <a:pt x="12" y="414"/>
                    </a:lnTo>
                    <a:lnTo>
                      <a:pt x="12" y="112"/>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58" name="Rectangle 32"/>
            <p:cNvSpPr>
              <a:spLocks noChangeAspect="1" noChangeArrowheads="1"/>
            </p:cNvSpPr>
            <p:nvPr/>
          </p:nvSpPr>
          <p:spPr bwMode="auto">
            <a:xfrm>
              <a:off x="1213" y="1400"/>
              <a:ext cx="541" cy="134"/>
            </a:xfrm>
            <a:prstGeom prst="rect">
              <a:avLst/>
            </a:prstGeom>
            <a:noFill/>
            <a:ln w="9525">
              <a:noFill/>
              <a:miter lim="800000"/>
              <a:headEnd/>
              <a:tailEnd/>
            </a:ln>
          </p:spPr>
          <p:txBody>
            <a:bodyPr/>
            <a:lstStyle/>
            <a:p>
              <a:pPr>
                <a:defRPr/>
              </a:pPr>
              <a:endParaRPr lang="en-US" sz="3200">
                <a:latin typeface="+mn-lt"/>
              </a:endParaRPr>
            </a:p>
          </p:txBody>
        </p:sp>
        <p:sp>
          <p:nvSpPr>
            <p:cNvPr id="52259" name="Freeform 36"/>
            <p:cNvSpPr>
              <a:spLocks noChangeAspect="1"/>
            </p:cNvSpPr>
            <p:nvPr/>
          </p:nvSpPr>
          <p:spPr bwMode="auto">
            <a:xfrm>
              <a:off x="1295" y="1785"/>
              <a:ext cx="194" cy="820"/>
            </a:xfrm>
            <a:custGeom>
              <a:avLst/>
              <a:gdLst>
                <a:gd name="T0" fmla="*/ 109 w 207"/>
                <a:gd name="T1" fmla="*/ 197 h 948"/>
                <a:gd name="T2" fmla="*/ 73 w 207"/>
                <a:gd name="T3" fmla="*/ 196 h 948"/>
                <a:gd name="T4" fmla="*/ 84 w 207"/>
                <a:gd name="T5" fmla="*/ 2 h 948"/>
                <a:gd name="T6" fmla="*/ 46 w 207"/>
                <a:gd name="T7" fmla="*/ 0 h 948"/>
                <a:gd name="T8" fmla="*/ 35 w 207"/>
                <a:gd name="T9" fmla="*/ 196 h 948"/>
                <a:gd name="T10" fmla="*/ 0 w 207"/>
                <a:gd name="T11" fmla="*/ 196 h 948"/>
                <a:gd name="T12" fmla="*/ 52 w 207"/>
                <a:gd name="T13" fmla="*/ 222 h 948"/>
                <a:gd name="T14" fmla="*/ 109 w 207"/>
                <a:gd name="T15" fmla="*/ 197 h 948"/>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948"/>
                <a:gd name="T26" fmla="*/ 207 w 207"/>
                <a:gd name="T27" fmla="*/ 948 h 9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948">
                  <a:moveTo>
                    <a:pt x="207" y="843"/>
                  </a:moveTo>
                  <a:lnTo>
                    <a:pt x="140" y="842"/>
                  </a:lnTo>
                  <a:lnTo>
                    <a:pt x="160" y="2"/>
                  </a:lnTo>
                  <a:lnTo>
                    <a:pt x="87" y="0"/>
                  </a:lnTo>
                  <a:lnTo>
                    <a:pt x="68" y="840"/>
                  </a:lnTo>
                  <a:lnTo>
                    <a:pt x="0" y="838"/>
                  </a:lnTo>
                  <a:lnTo>
                    <a:pt x="101" y="948"/>
                  </a:lnTo>
                  <a:lnTo>
                    <a:pt x="207" y="843"/>
                  </a:lnTo>
                  <a:close/>
                </a:path>
              </a:pathLst>
            </a:custGeom>
            <a:solidFill>
              <a:srgbClr val="FFFFFF"/>
            </a:solidFill>
            <a:ln w="9525">
              <a:solidFill>
                <a:srgbClr val="000000"/>
              </a:solidFill>
              <a:round/>
              <a:headEnd/>
              <a:tailEnd/>
            </a:ln>
          </p:spPr>
          <p:txBody>
            <a:bodyPr/>
            <a:lstStyle/>
            <a:p>
              <a:pPr>
                <a:defRPr/>
              </a:pPr>
              <a:endParaRPr lang="en-US" sz="3200">
                <a:latin typeface="+mn-lt"/>
              </a:endParaRPr>
            </a:p>
          </p:txBody>
        </p:sp>
        <p:sp>
          <p:nvSpPr>
            <p:cNvPr id="52260" name="Rectangle 37"/>
            <p:cNvSpPr>
              <a:spLocks noChangeAspect="1" noChangeArrowheads="1"/>
            </p:cNvSpPr>
            <p:nvPr/>
          </p:nvSpPr>
          <p:spPr bwMode="auto">
            <a:xfrm>
              <a:off x="1193" y="1608"/>
              <a:ext cx="596" cy="14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1" name="Rectangle 38"/>
            <p:cNvSpPr>
              <a:spLocks noChangeAspect="1" noChangeArrowheads="1"/>
            </p:cNvSpPr>
            <p:nvPr/>
          </p:nvSpPr>
          <p:spPr bwMode="auto">
            <a:xfrm>
              <a:off x="1289" y="1644"/>
              <a:ext cx="119" cy="102"/>
            </a:xfrm>
            <a:prstGeom prst="rect">
              <a:avLst/>
            </a:prstGeom>
            <a:noFill/>
            <a:ln w="9525">
              <a:noFill/>
              <a:miter lim="800000"/>
              <a:headEnd/>
              <a:tailEnd/>
            </a:ln>
          </p:spPr>
          <p:txBody>
            <a:bodyPr wrap="none" lIns="0" tIns="0" rIns="0" bIns="0">
              <a:spAutoFit/>
            </a:bodyPr>
            <a:lstStyle/>
            <a:p>
              <a:pPr>
                <a:defRPr/>
              </a:pPr>
              <a:r>
                <a:rPr lang="de-DE" sz="1000">
                  <a:latin typeface="+mn-lt"/>
                </a:rPr>
                <a:t>150</a:t>
              </a:r>
              <a:endParaRPr lang="de-DE" sz="1000" b="1">
                <a:latin typeface="+mn-lt"/>
              </a:endParaRPr>
            </a:p>
          </p:txBody>
        </p:sp>
        <p:sp>
          <p:nvSpPr>
            <p:cNvPr id="52262" name="Rectangle 40"/>
            <p:cNvSpPr>
              <a:spLocks noChangeAspect="1" noChangeArrowheads="1"/>
            </p:cNvSpPr>
            <p:nvPr/>
          </p:nvSpPr>
          <p:spPr bwMode="auto">
            <a:xfrm>
              <a:off x="1438" y="1644"/>
              <a:ext cx="49" cy="102"/>
            </a:xfrm>
            <a:prstGeom prst="rect">
              <a:avLst/>
            </a:prstGeom>
            <a:noFill/>
            <a:ln w="9525">
              <a:noFill/>
              <a:miter lim="800000"/>
              <a:headEnd/>
              <a:tailEnd/>
            </a:ln>
          </p:spPr>
          <p:txBody>
            <a:bodyPr wrap="none" lIns="0" tIns="0" rIns="0" bIns="0">
              <a:spAutoFit/>
            </a:bodyPr>
            <a:lstStyle/>
            <a:p>
              <a:pPr>
                <a:defRPr/>
              </a:pPr>
              <a:r>
                <a:rPr lang="de-DE" sz="1000">
                  <a:latin typeface="+mn-lt"/>
                </a:rPr>
                <a:t>ft</a:t>
              </a:r>
              <a:endParaRPr lang="de-DE" sz="1000" b="1">
                <a:latin typeface="+mn-lt"/>
              </a:endParaRPr>
            </a:p>
          </p:txBody>
        </p:sp>
        <p:sp>
          <p:nvSpPr>
            <p:cNvPr id="52263" name="Rectangle 42"/>
            <p:cNvSpPr>
              <a:spLocks noChangeAspect="1" noChangeArrowheads="1"/>
            </p:cNvSpPr>
            <p:nvPr/>
          </p:nvSpPr>
          <p:spPr bwMode="auto">
            <a:xfrm>
              <a:off x="1526" y="1644"/>
              <a:ext cx="138" cy="102"/>
            </a:xfrm>
            <a:prstGeom prst="rect">
              <a:avLst/>
            </a:prstGeom>
            <a:noFill/>
            <a:ln w="9525">
              <a:noFill/>
              <a:miter lim="800000"/>
              <a:headEnd/>
              <a:tailEnd/>
            </a:ln>
          </p:spPr>
          <p:txBody>
            <a:bodyPr wrap="none" lIns="0" tIns="0" rIns="0" bIns="0">
              <a:spAutoFit/>
            </a:bodyPr>
            <a:lstStyle/>
            <a:p>
              <a:pPr>
                <a:defRPr/>
              </a:pPr>
              <a:r>
                <a:rPr lang="de-DE" sz="1000">
                  <a:latin typeface="+mn-lt"/>
                </a:rPr>
                <a:t>coils</a:t>
              </a:r>
              <a:endParaRPr lang="de-DE" sz="1000" b="1">
                <a:latin typeface="+mn-lt"/>
              </a:endParaRPr>
            </a:p>
          </p:txBody>
        </p:sp>
        <p:sp>
          <p:nvSpPr>
            <p:cNvPr id="52264" name="Rectangle 43"/>
            <p:cNvSpPr>
              <a:spLocks noChangeAspect="1" noChangeArrowheads="1"/>
            </p:cNvSpPr>
            <p:nvPr/>
          </p:nvSpPr>
          <p:spPr bwMode="auto">
            <a:xfrm>
              <a:off x="1190" y="2066"/>
              <a:ext cx="311" cy="186"/>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5" name="Rectangle 44"/>
            <p:cNvSpPr>
              <a:spLocks noChangeAspect="1" noChangeArrowheads="1"/>
            </p:cNvSpPr>
            <p:nvPr/>
          </p:nvSpPr>
          <p:spPr bwMode="auto">
            <a:xfrm>
              <a:off x="1499" y="2087"/>
              <a:ext cx="116" cy="16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66" name="Oval 45"/>
            <p:cNvSpPr>
              <a:spLocks noChangeAspect="1" noChangeArrowheads="1"/>
            </p:cNvSpPr>
            <p:nvPr/>
          </p:nvSpPr>
          <p:spPr bwMode="auto">
            <a:xfrm>
              <a:off x="1226" y="2251"/>
              <a:ext cx="69" cy="64"/>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67" name="Oval 46"/>
            <p:cNvSpPr>
              <a:spLocks noChangeAspect="1" noChangeArrowheads="1"/>
            </p:cNvSpPr>
            <p:nvPr/>
          </p:nvSpPr>
          <p:spPr bwMode="auto">
            <a:xfrm>
              <a:off x="1511" y="2247"/>
              <a:ext cx="68" cy="68"/>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68" name="Rectangle 47"/>
            <p:cNvSpPr>
              <a:spLocks noChangeAspect="1" noChangeArrowheads="1"/>
            </p:cNvSpPr>
            <p:nvPr/>
          </p:nvSpPr>
          <p:spPr bwMode="auto">
            <a:xfrm>
              <a:off x="1200" y="2098"/>
              <a:ext cx="279" cy="10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69" name="Rectangle 48"/>
            <p:cNvSpPr>
              <a:spLocks noChangeAspect="1" noChangeArrowheads="1"/>
            </p:cNvSpPr>
            <p:nvPr/>
          </p:nvSpPr>
          <p:spPr bwMode="auto">
            <a:xfrm>
              <a:off x="1233" y="2125"/>
              <a:ext cx="268" cy="100"/>
            </a:xfrm>
            <a:prstGeom prst="rect">
              <a:avLst/>
            </a:prstGeom>
            <a:noFill/>
            <a:ln w="9525">
              <a:noFill/>
              <a:miter lim="800000"/>
              <a:headEnd/>
              <a:tailEnd/>
            </a:ln>
          </p:spPr>
          <p:txBody>
            <a:bodyPr wrap="none" lIns="0" tIns="0" rIns="0" bIns="0">
              <a:spAutoFit/>
            </a:bodyPr>
            <a:lstStyle/>
            <a:p>
              <a:pPr>
                <a:defRPr/>
              </a:pPr>
              <a:r>
                <a:rPr lang="de-DE" sz="1000" b="1">
                  <a:latin typeface="+mn-lt"/>
                </a:rPr>
                <a:t>Mo &amp;Mi</a:t>
              </a:r>
            </a:p>
          </p:txBody>
        </p:sp>
        <p:sp>
          <p:nvSpPr>
            <p:cNvPr id="52270" name="Oval 49"/>
            <p:cNvSpPr>
              <a:spLocks noChangeAspect="1" noChangeArrowheads="1"/>
            </p:cNvSpPr>
            <p:nvPr/>
          </p:nvSpPr>
          <p:spPr bwMode="auto">
            <a:xfrm>
              <a:off x="1306" y="2251"/>
              <a:ext cx="68" cy="64"/>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1" name="Rectangle 50"/>
            <p:cNvSpPr>
              <a:spLocks noChangeAspect="1" noChangeArrowheads="1"/>
            </p:cNvSpPr>
            <p:nvPr/>
          </p:nvSpPr>
          <p:spPr bwMode="auto">
            <a:xfrm>
              <a:off x="1499" y="2151"/>
              <a:ext cx="116" cy="97"/>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72" name="Rectangle 51"/>
            <p:cNvSpPr>
              <a:spLocks noChangeAspect="1" noChangeArrowheads="1"/>
            </p:cNvSpPr>
            <p:nvPr/>
          </p:nvSpPr>
          <p:spPr bwMode="auto">
            <a:xfrm>
              <a:off x="1190" y="2066"/>
              <a:ext cx="311" cy="186"/>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73" name="Rectangle 52"/>
            <p:cNvSpPr>
              <a:spLocks noChangeAspect="1" noChangeArrowheads="1"/>
            </p:cNvSpPr>
            <p:nvPr/>
          </p:nvSpPr>
          <p:spPr bwMode="auto">
            <a:xfrm>
              <a:off x="1499" y="2087"/>
              <a:ext cx="116" cy="165"/>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74" name="Oval 53"/>
            <p:cNvSpPr>
              <a:spLocks noChangeAspect="1" noChangeArrowheads="1"/>
            </p:cNvSpPr>
            <p:nvPr/>
          </p:nvSpPr>
          <p:spPr bwMode="auto">
            <a:xfrm>
              <a:off x="1226" y="2251"/>
              <a:ext cx="69" cy="64"/>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5" name="Oval 54"/>
            <p:cNvSpPr>
              <a:spLocks noChangeAspect="1" noChangeArrowheads="1"/>
            </p:cNvSpPr>
            <p:nvPr/>
          </p:nvSpPr>
          <p:spPr bwMode="auto">
            <a:xfrm>
              <a:off x="1511" y="2247"/>
              <a:ext cx="68" cy="68"/>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6" name="Rectangle 55"/>
            <p:cNvSpPr>
              <a:spLocks noChangeAspect="1" noChangeArrowheads="1"/>
            </p:cNvSpPr>
            <p:nvPr/>
          </p:nvSpPr>
          <p:spPr bwMode="auto">
            <a:xfrm>
              <a:off x="1200" y="2098"/>
              <a:ext cx="279" cy="10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77" name="Rectangle 56"/>
            <p:cNvSpPr>
              <a:spLocks noChangeAspect="1" noChangeArrowheads="1"/>
            </p:cNvSpPr>
            <p:nvPr/>
          </p:nvSpPr>
          <p:spPr bwMode="auto">
            <a:xfrm>
              <a:off x="1233" y="2125"/>
              <a:ext cx="292" cy="100"/>
            </a:xfrm>
            <a:prstGeom prst="rect">
              <a:avLst/>
            </a:prstGeom>
            <a:noFill/>
            <a:ln w="9525">
              <a:noFill/>
              <a:miter lim="800000"/>
              <a:headEnd/>
              <a:tailEnd/>
            </a:ln>
          </p:spPr>
          <p:txBody>
            <a:bodyPr wrap="none" lIns="0" tIns="0" rIns="0" bIns="0">
              <a:spAutoFit/>
            </a:bodyPr>
            <a:lstStyle/>
            <a:p>
              <a:pPr>
                <a:defRPr/>
              </a:pPr>
              <a:r>
                <a:rPr lang="de-DE" sz="1000" b="1">
                  <a:latin typeface="+mn-lt"/>
                </a:rPr>
                <a:t>Mo + We</a:t>
              </a:r>
            </a:p>
          </p:txBody>
        </p:sp>
        <p:sp>
          <p:nvSpPr>
            <p:cNvPr id="52278" name="Oval 57"/>
            <p:cNvSpPr>
              <a:spLocks noChangeAspect="1" noChangeArrowheads="1"/>
            </p:cNvSpPr>
            <p:nvPr/>
          </p:nvSpPr>
          <p:spPr bwMode="auto">
            <a:xfrm>
              <a:off x="1306" y="2251"/>
              <a:ext cx="68" cy="64"/>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79" name="Rectangle 58"/>
            <p:cNvSpPr>
              <a:spLocks noChangeAspect="1" noChangeArrowheads="1"/>
            </p:cNvSpPr>
            <p:nvPr/>
          </p:nvSpPr>
          <p:spPr bwMode="auto">
            <a:xfrm>
              <a:off x="1499" y="2151"/>
              <a:ext cx="116" cy="97"/>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80" name="Freeform 59"/>
            <p:cNvSpPr>
              <a:spLocks noChangeAspect="1"/>
            </p:cNvSpPr>
            <p:nvPr/>
          </p:nvSpPr>
          <p:spPr bwMode="auto">
            <a:xfrm>
              <a:off x="5601" y="2087"/>
              <a:ext cx="193" cy="493"/>
            </a:xfrm>
            <a:custGeom>
              <a:avLst/>
              <a:gdLst>
                <a:gd name="T0" fmla="*/ 0 w 206"/>
                <a:gd name="T1" fmla="*/ 26 h 571"/>
                <a:gd name="T2" fmla="*/ 40 w 206"/>
                <a:gd name="T3" fmla="*/ 25 h 571"/>
                <a:gd name="T4" fmla="*/ 68 w 206"/>
                <a:gd name="T5" fmla="*/ 132 h 571"/>
                <a:gd name="T6" fmla="*/ 95 w 206"/>
                <a:gd name="T7" fmla="*/ 130 h 571"/>
                <a:gd name="T8" fmla="*/ 67 w 206"/>
                <a:gd name="T9" fmla="*/ 23 h 571"/>
                <a:gd name="T10" fmla="*/ 108 w 206"/>
                <a:gd name="T11" fmla="*/ 22 h 571"/>
                <a:gd name="T12" fmla="*/ 48 w 206"/>
                <a:gd name="T13" fmla="*/ 0 h 571"/>
                <a:gd name="T14" fmla="*/ 0 w 206"/>
                <a:gd name="T15" fmla="*/ 26 h 57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571"/>
                <a:gd name="T26" fmla="*/ 206 w 206"/>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571">
                  <a:moveTo>
                    <a:pt x="0" y="117"/>
                  </a:moveTo>
                  <a:lnTo>
                    <a:pt x="78" y="109"/>
                  </a:lnTo>
                  <a:lnTo>
                    <a:pt x="131" y="571"/>
                  </a:lnTo>
                  <a:lnTo>
                    <a:pt x="181" y="565"/>
                  </a:lnTo>
                  <a:lnTo>
                    <a:pt x="128" y="103"/>
                  </a:lnTo>
                  <a:lnTo>
                    <a:pt x="206" y="94"/>
                  </a:lnTo>
                  <a:lnTo>
                    <a:pt x="91" y="0"/>
                  </a:lnTo>
                  <a:lnTo>
                    <a:pt x="0" y="117"/>
                  </a:lnTo>
                  <a:close/>
                </a:path>
              </a:pathLst>
            </a:custGeom>
            <a:solidFill>
              <a:srgbClr val="FFFFFF"/>
            </a:solidFill>
            <a:ln w="9525">
              <a:solidFill>
                <a:srgbClr val="000000"/>
              </a:solidFill>
              <a:round/>
              <a:headEnd/>
              <a:tailEnd/>
            </a:ln>
          </p:spPr>
          <p:txBody>
            <a:bodyPr/>
            <a:lstStyle/>
            <a:p>
              <a:pPr>
                <a:defRPr/>
              </a:pPr>
              <a:endParaRPr lang="en-US" sz="3200">
                <a:latin typeface="+mn-lt"/>
              </a:endParaRPr>
            </a:p>
          </p:txBody>
        </p:sp>
        <p:sp>
          <p:nvSpPr>
            <p:cNvPr id="52281" name="Rectangle 60"/>
            <p:cNvSpPr>
              <a:spLocks noChangeAspect="1" noChangeArrowheads="1"/>
            </p:cNvSpPr>
            <p:nvPr/>
          </p:nvSpPr>
          <p:spPr bwMode="auto">
            <a:xfrm>
              <a:off x="5527" y="2268"/>
              <a:ext cx="310" cy="187"/>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82" name="Rectangle 61"/>
            <p:cNvSpPr>
              <a:spLocks noChangeAspect="1" noChangeArrowheads="1"/>
            </p:cNvSpPr>
            <p:nvPr/>
          </p:nvSpPr>
          <p:spPr bwMode="auto">
            <a:xfrm>
              <a:off x="5836" y="2291"/>
              <a:ext cx="116" cy="166"/>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83" name="Oval 62"/>
            <p:cNvSpPr>
              <a:spLocks noChangeAspect="1" noChangeArrowheads="1"/>
            </p:cNvSpPr>
            <p:nvPr/>
          </p:nvSpPr>
          <p:spPr bwMode="auto">
            <a:xfrm>
              <a:off x="5563" y="2454"/>
              <a:ext cx="69" cy="62"/>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4" name="Oval 63"/>
            <p:cNvSpPr>
              <a:spLocks noChangeAspect="1" noChangeArrowheads="1"/>
            </p:cNvSpPr>
            <p:nvPr/>
          </p:nvSpPr>
          <p:spPr bwMode="auto">
            <a:xfrm>
              <a:off x="5848" y="2451"/>
              <a:ext cx="68" cy="63"/>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5" name="Rectangle 64"/>
            <p:cNvSpPr>
              <a:spLocks noChangeAspect="1" noChangeArrowheads="1"/>
            </p:cNvSpPr>
            <p:nvPr/>
          </p:nvSpPr>
          <p:spPr bwMode="auto">
            <a:xfrm>
              <a:off x="5537" y="2301"/>
              <a:ext cx="279" cy="117"/>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86" name="Rectangle 65"/>
            <p:cNvSpPr>
              <a:spLocks noChangeAspect="1" noChangeArrowheads="1"/>
            </p:cNvSpPr>
            <p:nvPr/>
          </p:nvSpPr>
          <p:spPr bwMode="auto">
            <a:xfrm>
              <a:off x="5579" y="2328"/>
              <a:ext cx="214" cy="100"/>
            </a:xfrm>
            <a:prstGeom prst="rect">
              <a:avLst/>
            </a:prstGeom>
            <a:noFill/>
            <a:ln w="9525">
              <a:noFill/>
              <a:miter lim="800000"/>
              <a:headEnd/>
              <a:tailEnd/>
            </a:ln>
          </p:spPr>
          <p:txBody>
            <a:bodyPr wrap="none" lIns="0" tIns="0" rIns="0" bIns="0">
              <a:spAutoFit/>
            </a:bodyPr>
            <a:lstStyle/>
            <a:p>
              <a:pPr>
                <a:defRPr/>
              </a:pPr>
              <a:r>
                <a:rPr lang="de-DE" sz="1000" b="1">
                  <a:latin typeface="+mn-lt"/>
                </a:rPr>
                <a:t>täglich</a:t>
              </a:r>
            </a:p>
          </p:txBody>
        </p:sp>
        <p:sp>
          <p:nvSpPr>
            <p:cNvPr id="52287" name="Oval 66"/>
            <p:cNvSpPr>
              <a:spLocks noChangeAspect="1" noChangeArrowheads="1"/>
            </p:cNvSpPr>
            <p:nvPr/>
          </p:nvSpPr>
          <p:spPr bwMode="auto">
            <a:xfrm>
              <a:off x="5643" y="2454"/>
              <a:ext cx="68" cy="62"/>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88" name="Rectangle 67"/>
            <p:cNvSpPr>
              <a:spLocks noChangeAspect="1" noChangeArrowheads="1"/>
            </p:cNvSpPr>
            <p:nvPr/>
          </p:nvSpPr>
          <p:spPr bwMode="auto">
            <a:xfrm>
              <a:off x="5836" y="2354"/>
              <a:ext cx="116" cy="103"/>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sp>
          <p:nvSpPr>
            <p:cNvPr id="52289" name="Rectangle 68"/>
            <p:cNvSpPr>
              <a:spLocks noChangeAspect="1" noChangeArrowheads="1"/>
            </p:cNvSpPr>
            <p:nvPr/>
          </p:nvSpPr>
          <p:spPr bwMode="auto">
            <a:xfrm>
              <a:off x="5527" y="2268"/>
              <a:ext cx="310" cy="187"/>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90" name="Rectangle 69"/>
            <p:cNvSpPr>
              <a:spLocks noChangeAspect="1" noChangeArrowheads="1"/>
            </p:cNvSpPr>
            <p:nvPr/>
          </p:nvSpPr>
          <p:spPr bwMode="auto">
            <a:xfrm>
              <a:off x="5836" y="2291"/>
              <a:ext cx="116" cy="166"/>
            </a:xfrm>
            <a:prstGeom prst="rect">
              <a:avLst/>
            </a:prstGeom>
            <a:solidFill>
              <a:srgbClr val="FFFFFF"/>
            </a:solidFill>
            <a:ln w="19050">
              <a:solidFill>
                <a:srgbClr val="000000"/>
              </a:solidFill>
              <a:miter lim="800000"/>
              <a:headEnd/>
              <a:tailEnd/>
            </a:ln>
          </p:spPr>
          <p:txBody>
            <a:bodyPr/>
            <a:lstStyle/>
            <a:p>
              <a:pPr>
                <a:defRPr/>
              </a:pPr>
              <a:endParaRPr lang="en-US" sz="3200">
                <a:latin typeface="+mn-lt"/>
              </a:endParaRPr>
            </a:p>
          </p:txBody>
        </p:sp>
        <p:sp>
          <p:nvSpPr>
            <p:cNvPr id="52291" name="Oval 70"/>
            <p:cNvSpPr>
              <a:spLocks noChangeAspect="1" noChangeArrowheads="1"/>
            </p:cNvSpPr>
            <p:nvPr/>
          </p:nvSpPr>
          <p:spPr bwMode="auto">
            <a:xfrm>
              <a:off x="5563" y="2454"/>
              <a:ext cx="69" cy="62"/>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2" name="Oval 71"/>
            <p:cNvSpPr>
              <a:spLocks noChangeAspect="1" noChangeArrowheads="1"/>
            </p:cNvSpPr>
            <p:nvPr/>
          </p:nvSpPr>
          <p:spPr bwMode="auto">
            <a:xfrm>
              <a:off x="5848" y="2451"/>
              <a:ext cx="68" cy="63"/>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3" name="Rectangle 72"/>
            <p:cNvSpPr>
              <a:spLocks noChangeAspect="1" noChangeArrowheads="1"/>
            </p:cNvSpPr>
            <p:nvPr/>
          </p:nvSpPr>
          <p:spPr bwMode="auto">
            <a:xfrm>
              <a:off x="5537" y="2301"/>
              <a:ext cx="279" cy="117"/>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294" name="Rectangle 73"/>
            <p:cNvSpPr>
              <a:spLocks noChangeAspect="1" noChangeArrowheads="1"/>
            </p:cNvSpPr>
            <p:nvPr/>
          </p:nvSpPr>
          <p:spPr bwMode="auto">
            <a:xfrm>
              <a:off x="5579" y="2328"/>
              <a:ext cx="155" cy="100"/>
            </a:xfrm>
            <a:prstGeom prst="rect">
              <a:avLst/>
            </a:prstGeom>
            <a:noFill/>
            <a:ln w="9525">
              <a:noFill/>
              <a:miter lim="800000"/>
              <a:headEnd/>
              <a:tailEnd/>
            </a:ln>
          </p:spPr>
          <p:txBody>
            <a:bodyPr wrap="none" lIns="0" tIns="0" rIns="0" bIns="0">
              <a:spAutoFit/>
            </a:bodyPr>
            <a:lstStyle/>
            <a:p>
              <a:pPr>
                <a:defRPr/>
              </a:pPr>
              <a:r>
                <a:rPr lang="de-DE" sz="1000" b="1">
                  <a:latin typeface="+mn-lt"/>
                </a:rPr>
                <a:t>daily</a:t>
              </a:r>
            </a:p>
          </p:txBody>
        </p:sp>
        <p:sp>
          <p:nvSpPr>
            <p:cNvPr id="52295" name="Oval 74"/>
            <p:cNvSpPr>
              <a:spLocks noChangeAspect="1" noChangeArrowheads="1"/>
            </p:cNvSpPr>
            <p:nvPr/>
          </p:nvSpPr>
          <p:spPr bwMode="auto">
            <a:xfrm>
              <a:off x="5643" y="2454"/>
              <a:ext cx="68" cy="62"/>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296" name="Rectangle 75"/>
            <p:cNvSpPr>
              <a:spLocks noChangeAspect="1" noChangeArrowheads="1"/>
            </p:cNvSpPr>
            <p:nvPr/>
          </p:nvSpPr>
          <p:spPr bwMode="auto">
            <a:xfrm>
              <a:off x="5836" y="2354"/>
              <a:ext cx="116" cy="103"/>
            </a:xfrm>
            <a:prstGeom prst="rect">
              <a:avLst/>
            </a:prstGeom>
            <a:solidFill>
              <a:srgbClr val="808080"/>
            </a:solidFill>
            <a:ln w="19050">
              <a:solidFill>
                <a:srgbClr val="000000"/>
              </a:solidFill>
              <a:miter lim="800000"/>
              <a:headEnd/>
              <a:tailEnd/>
            </a:ln>
          </p:spPr>
          <p:txBody>
            <a:bodyPr/>
            <a:lstStyle/>
            <a:p>
              <a:pPr>
                <a:defRPr/>
              </a:pPr>
              <a:endParaRPr lang="en-US" sz="3200">
                <a:latin typeface="+mn-lt"/>
              </a:endParaRPr>
            </a:p>
          </p:txBody>
        </p:sp>
        <p:grpSp>
          <p:nvGrpSpPr>
            <p:cNvPr id="34882" name="Group 76"/>
            <p:cNvGrpSpPr>
              <a:grpSpLocks noChangeAspect="1"/>
            </p:cNvGrpSpPr>
            <p:nvPr/>
          </p:nvGrpSpPr>
          <p:grpSpPr bwMode="auto">
            <a:xfrm>
              <a:off x="1591" y="2640"/>
              <a:ext cx="319" cy="75"/>
              <a:chOff x="728" y="2373"/>
              <a:chExt cx="341" cy="86"/>
            </a:xfrm>
          </p:grpSpPr>
          <p:sp>
            <p:nvSpPr>
              <p:cNvPr id="53055" name="Freeform 77"/>
              <p:cNvSpPr>
                <a:spLocks noChangeAspect="1"/>
              </p:cNvSpPr>
              <p:nvPr/>
            </p:nvSpPr>
            <p:spPr bwMode="auto">
              <a:xfrm>
                <a:off x="734" y="2382"/>
                <a:ext cx="320" cy="67"/>
              </a:xfrm>
              <a:custGeom>
                <a:avLst/>
                <a:gdLst>
                  <a:gd name="T0" fmla="*/ 240 w 320"/>
                  <a:gd name="T1" fmla="*/ 0 h 68"/>
                  <a:gd name="T2" fmla="*/ 240 w 320"/>
                  <a:gd name="T3" fmla="*/ 17 h 68"/>
                  <a:gd name="T4" fmla="*/ 0 w 320"/>
                  <a:gd name="T5" fmla="*/ 17 h 68"/>
                  <a:gd name="T6" fmla="*/ 0 w 320"/>
                  <a:gd name="T7" fmla="*/ 51 h 68"/>
                  <a:gd name="T8" fmla="*/ 240 w 320"/>
                  <a:gd name="T9" fmla="*/ 51 h 68"/>
                  <a:gd name="T10" fmla="*/ 240 w 320"/>
                  <a:gd name="T11" fmla="*/ 68 h 68"/>
                  <a:gd name="T12" fmla="*/ 320 w 320"/>
                  <a:gd name="T13" fmla="*/ 34 h 68"/>
                  <a:gd name="T14" fmla="*/ 240 w 320"/>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68"/>
                  <a:gd name="T26" fmla="*/ 320 w 320"/>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68">
                    <a:moveTo>
                      <a:pt x="240" y="0"/>
                    </a:moveTo>
                    <a:lnTo>
                      <a:pt x="240" y="17"/>
                    </a:lnTo>
                    <a:lnTo>
                      <a:pt x="0" y="17"/>
                    </a:lnTo>
                    <a:lnTo>
                      <a:pt x="0" y="51"/>
                    </a:lnTo>
                    <a:lnTo>
                      <a:pt x="240" y="51"/>
                    </a:lnTo>
                    <a:lnTo>
                      <a:pt x="240" y="68"/>
                    </a:lnTo>
                    <a:lnTo>
                      <a:pt x="320" y="34"/>
                    </a:lnTo>
                    <a:lnTo>
                      <a:pt x="240"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6" name="Freeform 78"/>
              <p:cNvSpPr>
                <a:spLocks noChangeAspect="1" noEditPoints="1"/>
              </p:cNvSpPr>
              <p:nvPr/>
            </p:nvSpPr>
            <p:spPr bwMode="auto">
              <a:xfrm>
                <a:off x="728" y="2373"/>
                <a:ext cx="341" cy="86"/>
              </a:xfrm>
              <a:custGeom>
                <a:avLst/>
                <a:gdLst>
                  <a:gd name="T0" fmla="*/ 240 w 341"/>
                  <a:gd name="T1" fmla="*/ 26 h 86"/>
                  <a:gd name="T2" fmla="*/ 246 w 341"/>
                  <a:gd name="T3" fmla="*/ 26 h 86"/>
                  <a:gd name="T4" fmla="*/ 246 w 341"/>
                  <a:gd name="T5" fmla="*/ 20 h 86"/>
                  <a:gd name="T6" fmla="*/ 6 w 341"/>
                  <a:gd name="T7" fmla="*/ 20 h 86"/>
                  <a:gd name="T8" fmla="*/ 0 w 341"/>
                  <a:gd name="T9" fmla="*/ 20 h 86"/>
                  <a:gd name="T10" fmla="*/ 0 w 341"/>
                  <a:gd name="T11" fmla="*/ 26 h 86"/>
                  <a:gd name="T12" fmla="*/ 0 w 341"/>
                  <a:gd name="T13" fmla="*/ 60 h 86"/>
                  <a:gd name="T14" fmla="*/ 0 w 341"/>
                  <a:gd name="T15" fmla="*/ 66 h 86"/>
                  <a:gd name="T16" fmla="*/ 6 w 341"/>
                  <a:gd name="T17" fmla="*/ 66 h 86"/>
                  <a:gd name="T18" fmla="*/ 246 w 341"/>
                  <a:gd name="T19" fmla="*/ 66 h 86"/>
                  <a:gd name="T20" fmla="*/ 246 w 341"/>
                  <a:gd name="T21" fmla="*/ 60 h 86"/>
                  <a:gd name="T22" fmla="*/ 240 w 341"/>
                  <a:gd name="T23" fmla="*/ 60 h 86"/>
                  <a:gd name="T24" fmla="*/ 240 w 341"/>
                  <a:gd name="T25" fmla="*/ 77 h 86"/>
                  <a:gd name="T26" fmla="*/ 240 w 341"/>
                  <a:gd name="T27" fmla="*/ 86 h 86"/>
                  <a:gd name="T28" fmla="*/ 249 w 341"/>
                  <a:gd name="T29" fmla="*/ 83 h 86"/>
                  <a:gd name="T30" fmla="*/ 329 w 341"/>
                  <a:gd name="T31" fmla="*/ 49 h 86"/>
                  <a:gd name="T32" fmla="*/ 341 w 341"/>
                  <a:gd name="T33" fmla="*/ 43 h 86"/>
                  <a:gd name="T34" fmla="*/ 329 w 341"/>
                  <a:gd name="T35" fmla="*/ 38 h 86"/>
                  <a:gd name="T36" fmla="*/ 249 w 341"/>
                  <a:gd name="T37" fmla="*/ 4 h 86"/>
                  <a:gd name="T38" fmla="*/ 240 w 341"/>
                  <a:gd name="T39" fmla="*/ 0 h 86"/>
                  <a:gd name="T40" fmla="*/ 240 w 341"/>
                  <a:gd name="T41" fmla="*/ 9 h 86"/>
                  <a:gd name="T42" fmla="*/ 240 w 341"/>
                  <a:gd name="T43" fmla="*/ 26 h 86"/>
                  <a:gd name="T44" fmla="*/ 252 w 341"/>
                  <a:gd name="T45" fmla="*/ 9 h 86"/>
                  <a:gd name="T46" fmla="*/ 246 w 341"/>
                  <a:gd name="T47" fmla="*/ 9 h 86"/>
                  <a:gd name="T48" fmla="*/ 244 w 341"/>
                  <a:gd name="T49" fmla="*/ 15 h 86"/>
                  <a:gd name="T50" fmla="*/ 324 w 341"/>
                  <a:gd name="T51" fmla="*/ 49 h 86"/>
                  <a:gd name="T52" fmla="*/ 326 w 341"/>
                  <a:gd name="T53" fmla="*/ 43 h 86"/>
                  <a:gd name="T54" fmla="*/ 324 w 341"/>
                  <a:gd name="T55" fmla="*/ 38 h 86"/>
                  <a:gd name="T56" fmla="*/ 244 w 341"/>
                  <a:gd name="T57" fmla="*/ 72 h 86"/>
                  <a:gd name="T58" fmla="*/ 246 w 341"/>
                  <a:gd name="T59" fmla="*/ 77 h 86"/>
                  <a:gd name="T60" fmla="*/ 252 w 341"/>
                  <a:gd name="T61" fmla="*/ 77 h 86"/>
                  <a:gd name="T62" fmla="*/ 252 w 341"/>
                  <a:gd name="T63" fmla="*/ 60 h 86"/>
                  <a:gd name="T64" fmla="*/ 252 w 341"/>
                  <a:gd name="T65" fmla="*/ 54 h 86"/>
                  <a:gd name="T66" fmla="*/ 246 w 341"/>
                  <a:gd name="T67" fmla="*/ 54 h 86"/>
                  <a:gd name="T68" fmla="*/ 6 w 341"/>
                  <a:gd name="T69" fmla="*/ 54 h 86"/>
                  <a:gd name="T70" fmla="*/ 6 w 341"/>
                  <a:gd name="T71" fmla="*/ 60 h 86"/>
                  <a:gd name="T72" fmla="*/ 12 w 341"/>
                  <a:gd name="T73" fmla="*/ 60 h 86"/>
                  <a:gd name="T74" fmla="*/ 12 w 341"/>
                  <a:gd name="T75" fmla="*/ 26 h 86"/>
                  <a:gd name="T76" fmla="*/ 6 w 341"/>
                  <a:gd name="T77" fmla="*/ 26 h 86"/>
                  <a:gd name="T78" fmla="*/ 6 w 341"/>
                  <a:gd name="T79" fmla="*/ 32 h 86"/>
                  <a:gd name="T80" fmla="*/ 246 w 341"/>
                  <a:gd name="T81" fmla="*/ 32 h 86"/>
                  <a:gd name="T82" fmla="*/ 252 w 341"/>
                  <a:gd name="T83" fmla="*/ 32 h 86"/>
                  <a:gd name="T84" fmla="*/ 252 w 341"/>
                  <a:gd name="T85" fmla="*/ 26 h 86"/>
                  <a:gd name="T86" fmla="*/ 252 w 341"/>
                  <a:gd name="T87" fmla="*/ 9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86"/>
                  <a:gd name="T134" fmla="*/ 341 w 34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86">
                    <a:moveTo>
                      <a:pt x="240" y="26"/>
                    </a:moveTo>
                    <a:lnTo>
                      <a:pt x="246" y="26"/>
                    </a:lnTo>
                    <a:lnTo>
                      <a:pt x="246" y="20"/>
                    </a:lnTo>
                    <a:lnTo>
                      <a:pt x="6" y="20"/>
                    </a:lnTo>
                    <a:lnTo>
                      <a:pt x="0" y="20"/>
                    </a:lnTo>
                    <a:lnTo>
                      <a:pt x="0" y="26"/>
                    </a:lnTo>
                    <a:lnTo>
                      <a:pt x="0" y="60"/>
                    </a:lnTo>
                    <a:lnTo>
                      <a:pt x="0" y="66"/>
                    </a:lnTo>
                    <a:lnTo>
                      <a:pt x="6" y="66"/>
                    </a:lnTo>
                    <a:lnTo>
                      <a:pt x="246" y="66"/>
                    </a:lnTo>
                    <a:lnTo>
                      <a:pt x="246" y="60"/>
                    </a:lnTo>
                    <a:lnTo>
                      <a:pt x="240" y="60"/>
                    </a:lnTo>
                    <a:lnTo>
                      <a:pt x="240" y="77"/>
                    </a:lnTo>
                    <a:lnTo>
                      <a:pt x="240" y="86"/>
                    </a:lnTo>
                    <a:lnTo>
                      <a:pt x="249" y="83"/>
                    </a:lnTo>
                    <a:lnTo>
                      <a:pt x="329" y="49"/>
                    </a:lnTo>
                    <a:lnTo>
                      <a:pt x="341" y="43"/>
                    </a:lnTo>
                    <a:lnTo>
                      <a:pt x="329" y="38"/>
                    </a:lnTo>
                    <a:lnTo>
                      <a:pt x="249" y="4"/>
                    </a:lnTo>
                    <a:lnTo>
                      <a:pt x="240" y="0"/>
                    </a:lnTo>
                    <a:lnTo>
                      <a:pt x="240" y="9"/>
                    </a:lnTo>
                    <a:lnTo>
                      <a:pt x="240" y="26"/>
                    </a:lnTo>
                    <a:close/>
                    <a:moveTo>
                      <a:pt x="252" y="9"/>
                    </a:moveTo>
                    <a:lnTo>
                      <a:pt x="246" y="9"/>
                    </a:lnTo>
                    <a:lnTo>
                      <a:pt x="244" y="15"/>
                    </a:lnTo>
                    <a:lnTo>
                      <a:pt x="324" y="49"/>
                    </a:lnTo>
                    <a:lnTo>
                      <a:pt x="326" y="43"/>
                    </a:lnTo>
                    <a:lnTo>
                      <a:pt x="324" y="38"/>
                    </a:lnTo>
                    <a:lnTo>
                      <a:pt x="244" y="72"/>
                    </a:lnTo>
                    <a:lnTo>
                      <a:pt x="246" y="77"/>
                    </a:lnTo>
                    <a:lnTo>
                      <a:pt x="252" y="77"/>
                    </a:lnTo>
                    <a:lnTo>
                      <a:pt x="252" y="60"/>
                    </a:lnTo>
                    <a:lnTo>
                      <a:pt x="252" y="54"/>
                    </a:lnTo>
                    <a:lnTo>
                      <a:pt x="246" y="54"/>
                    </a:lnTo>
                    <a:lnTo>
                      <a:pt x="6" y="54"/>
                    </a:lnTo>
                    <a:lnTo>
                      <a:pt x="6" y="60"/>
                    </a:lnTo>
                    <a:lnTo>
                      <a:pt x="12" y="60"/>
                    </a:lnTo>
                    <a:lnTo>
                      <a:pt x="12" y="26"/>
                    </a:lnTo>
                    <a:lnTo>
                      <a:pt x="6" y="26"/>
                    </a:lnTo>
                    <a:lnTo>
                      <a:pt x="6" y="32"/>
                    </a:lnTo>
                    <a:lnTo>
                      <a:pt x="246" y="32"/>
                    </a:lnTo>
                    <a:lnTo>
                      <a:pt x="252" y="32"/>
                    </a:lnTo>
                    <a:lnTo>
                      <a:pt x="252" y="26"/>
                    </a:lnTo>
                    <a:lnTo>
                      <a:pt x="252" y="9"/>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298" name="Rectangle 79"/>
            <p:cNvSpPr>
              <a:spLocks noChangeAspect="1" noChangeArrowheads="1"/>
            </p:cNvSpPr>
            <p:nvPr/>
          </p:nvSpPr>
          <p:spPr bwMode="auto">
            <a:xfrm>
              <a:off x="1669" y="2661"/>
              <a:ext cx="31"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299" name="Rectangle 80"/>
            <p:cNvSpPr>
              <a:spLocks noChangeAspect="1" noChangeArrowheads="1"/>
            </p:cNvSpPr>
            <p:nvPr/>
          </p:nvSpPr>
          <p:spPr bwMode="auto">
            <a:xfrm>
              <a:off x="1725" y="2663"/>
              <a:ext cx="31"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0" name="Rectangle 81"/>
            <p:cNvSpPr>
              <a:spLocks noChangeAspect="1" noChangeArrowheads="1"/>
            </p:cNvSpPr>
            <p:nvPr/>
          </p:nvSpPr>
          <p:spPr bwMode="auto">
            <a:xfrm>
              <a:off x="1786"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1" name="Rectangle 82"/>
            <p:cNvSpPr>
              <a:spLocks noChangeAspect="1" noChangeArrowheads="1"/>
            </p:cNvSpPr>
            <p:nvPr/>
          </p:nvSpPr>
          <p:spPr bwMode="auto">
            <a:xfrm>
              <a:off x="1613" y="2662"/>
              <a:ext cx="30"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887" name="Group 83"/>
            <p:cNvGrpSpPr>
              <a:grpSpLocks noChangeAspect="1"/>
            </p:cNvGrpSpPr>
            <p:nvPr/>
          </p:nvGrpSpPr>
          <p:grpSpPr bwMode="auto">
            <a:xfrm>
              <a:off x="1591" y="2640"/>
              <a:ext cx="319" cy="75"/>
              <a:chOff x="728" y="2373"/>
              <a:chExt cx="341" cy="86"/>
            </a:xfrm>
          </p:grpSpPr>
          <p:sp>
            <p:nvSpPr>
              <p:cNvPr id="53053" name="Freeform 84"/>
              <p:cNvSpPr>
                <a:spLocks noChangeAspect="1"/>
              </p:cNvSpPr>
              <p:nvPr/>
            </p:nvSpPr>
            <p:spPr bwMode="auto">
              <a:xfrm>
                <a:off x="734" y="2382"/>
                <a:ext cx="320" cy="67"/>
              </a:xfrm>
              <a:custGeom>
                <a:avLst/>
                <a:gdLst>
                  <a:gd name="T0" fmla="*/ 240 w 320"/>
                  <a:gd name="T1" fmla="*/ 0 h 68"/>
                  <a:gd name="T2" fmla="*/ 240 w 320"/>
                  <a:gd name="T3" fmla="*/ 17 h 68"/>
                  <a:gd name="T4" fmla="*/ 0 w 320"/>
                  <a:gd name="T5" fmla="*/ 17 h 68"/>
                  <a:gd name="T6" fmla="*/ 0 w 320"/>
                  <a:gd name="T7" fmla="*/ 51 h 68"/>
                  <a:gd name="T8" fmla="*/ 240 w 320"/>
                  <a:gd name="T9" fmla="*/ 51 h 68"/>
                  <a:gd name="T10" fmla="*/ 240 w 320"/>
                  <a:gd name="T11" fmla="*/ 68 h 68"/>
                  <a:gd name="T12" fmla="*/ 320 w 320"/>
                  <a:gd name="T13" fmla="*/ 34 h 68"/>
                  <a:gd name="T14" fmla="*/ 240 w 320"/>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68"/>
                  <a:gd name="T26" fmla="*/ 320 w 320"/>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68">
                    <a:moveTo>
                      <a:pt x="240" y="0"/>
                    </a:moveTo>
                    <a:lnTo>
                      <a:pt x="240" y="17"/>
                    </a:lnTo>
                    <a:lnTo>
                      <a:pt x="0" y="17"/>
                    </a:lnTo>
                    <a:lnTo>
                      <a:pt x="0" y="51"/>
                    </a:lnTo>
                    <a:lnTo>
                      <a:pt x="240" y="51"/>
                    </a:lnTo>
                    <a:lnTo>
                      <a:pt x="240" y="68"/>
                    </a:lnTo>
                    <a:lnTo>
                      <a:pt x="320" y="34"/>
                    </a:lnTo>
                    <a:lnTo>
                      <a:pt x="240"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4" name="Freeform 85"/>
              <p:cNvSpPr>
                <a:spLocks noChangeAspect="1" noEditPoints="1"/>
              </p:cNvSpPr>
              <p:nvPr/>
            </p:nvSpPr>
            <p:spPr bwMode="auto">
              <a:xfrm>
                <a:off x="728" y="2373"/>
                <a:ext cx="341" cy="86"/>
              </a:xfrm>
              <a:custGeom>
                <a:avLst/>
                <a:gdLst>
                  <a:gd name="T0" fmla="*/ 240 w 341"/>
                  <a:gd name="T1" fmla="*/ 26 h 86"/>
                  <a:gd name="T2" fmla="*/ 246 w 341"/>
                  <a:gd name="T3" fmla="*/ 26 h 86"/>
                  <a:gd name="T4" fmla="*/ 246 w 341"/>
                  <a:gd name="T5" fmla="*/ 20 h 86"/>
                  <a:gd name="T6" fmla="*/ 6 w 341"/>
                  <a:gd name="T7" fmla="*/ 20 h 86"/>
                  <a:gd name="T8" fmla="*/ 0 w 341"/>
                  <a:gd name="T9" fmla="*/ 20 h 86"/>
                  <a:gd name="T10" fmla="*/ 0 w 341"/>
                  <a:gd name="T11" fmla="*/ 26 h 86"/>
                  <a:gd name="T12" fmla="*/ 0 w 341"/>
                  <a:gd name="T13" fmla="*/ 60 h 86"/>
                  <a:gd name="T14" fmla="*/ 0 w 341"/>
                  <a:gd name="T15" fmla="*/ 66 h 86"/>
                  <a:gd name="T16" fmla="*/ 6 w 341"/>
                  <a:gd name="T17" fmla="*/ 66 h 86"/>
                  <a:gd name="T18" fmla="*/ 246 w 341"/>
                  <a:gd name="T19" fmla="*/ 66 h 86"/>
                  <a:gd name="T20" fmla="*/ 246 w 341"/>
                  <a:gd name="T21" fmla="*/ 60 h 86"/>
                  <a:gd name="T22" fmla="*/ 240 w 341"/>
                  <a:gd name="T23" fmla="*/ 60 h 86"/>
                  <a:gd name="T24" fmla="*/ 240 w 341"/>
                  <a:gd name="T25" fmla="*/ 77 h 86"/>
                  <a:gd name="T26" fmla="*/ 240 w 341"/>
                  <a:gd name="T27" fmla="*/ 86 h 86"/>
                  <a:gd name="T28" fmla="*/ 249 w 341"/>
                  <a:gd name="T29" fmla="*/ 83 h 86"/>
                  <a:gd name="T30" fmla="*/ 329 w 341"/>
                  <a:gd name="T31" fmla="*/ 49 h 86"/>
                  <a:gd name="T32" fmla="*/ 341 w 341"/>
                  <a:gd name="T33" fmla="*/ 43 h 86"/>
                  <a:gd name="T34" fmla="*/ 329 w 341"/>
                  <a:gd name="T35" fmla="*/ 38 h 86"/>
                  <a:gd name="T36" fmla="*/ 249 w 341"/>
                  <a:gd name="T37" fmla="*/ 4 h 86"/>
                  <a:gd name="T38" fmla="*/ 240 w 341"/>
                  <a:gd name="T39" fmla="*/ 0 h 86"/>
                  <a:gd name="T40" fmla="*/ 240 w 341"/>
                  <a:gd name="T41" fmla="*/ 9 h 86"/>
                  <a:gd name="T42" fmla="*/ 240 w 341"/>
                  <a:gd name="T43" fmla="*/ 26 h 86"/>
                  <a:gd name="T44" fmla="*/ 252 w 341"/>
                  <a:gd name="T45" fmla="*/ 9 h 86"/>
                  <a:gd name="T46" fmla="*/ 246 w 341"/>
                  <a:gd name="T47" fmla="*/ 9 h 86"/>
                  <a:gd name="T48" fmla="*/ 244 w 341"/>
                  <a:gd name="T49" fmla="*/ 15 h 86"/>
                  <a:gd name="T50" fmla="*/ 324 w 341"/>
                  <a:gd name="T51" fmla="*/ 49 h 86"/>
                  <a:gd name="T52" fmla="*/ 326 w 341"/>
                  <a:gd name="T53" fmla="*/ 43 h 86"/>
                  <a:gd name="T54" fmla="*/ 324 w 341"/>
                  <a:gd name="T55" fmla="*/ 38 h 86"/>
                  <a:gd name="T56" fmla="*/ 244 w 341"/>
                  <a:gd name="T57" fmla="*/ 72 h 86"/>
                  <a:gd name="T58" fmla="*/ 246 w 341"/>
                  <a:gd name="T59" fmla="*/ 77 h 86"/>
                  <a:gd name="T60" fmla="*/ 252 w 341"/>
                  <a:gd name="T61" fmla="*/ 77 h 86"/>
                  <a:gd name="T62" fmla="*/ 252 w 341"/>
                  <a:gd name="T63" fmla="*/ 60 h 86"/>
                  <a:gd name="T64" fmla="*/ 252 w 341"/>
                  <a:gd name="T65" fmla="*/ 54 h 86"/>
                  <a:gd name="T66" fmla="*/ 246 w 341"/>
                  <a:gd name="T67" fmla="*/ 54 h 86"/>
                  <a:gd name="T68" fmla="*/ 6 w 341"/>
                  <a:gd name="T69" fmla="*/ 54 h 86"/>
                  <a:gd name="T70" fmla="*/ 6 w 341"/>
                  <a:gd name="T71" fmla="*/ 60 h 86"/>
                  <a:gd name="T72" fmla="*/ 12 w 341"/>
                  <a:gd name="T73" fmla="*/ 60 h 86"/>
                  <a:gd name="T74" fmla="*/ 12 w 341"/>
                  <a:gd name="T75" fmla="*/ 26 h 86"/>
                  <a:gd name="T76" fmla="*/ 6 w 341"/>
                  <a:gd name="T77" fmla="*/ 26 h 86"/>
                  <a:gd name="T78" fmla="*/ 6 w 341"/>
                  <a:gd name="T79" fmla="*/ 32 h 86"/>
                  <a:gd name="T80" fmla="*/ 246 w 341"/>
                  <a:gd name="T81" fmla="*/ 32 h 86"/>
                  <a:gd name="T82" fmla="*/ 252 w 341"/>
                  <a:gd name="T83" fmla="*/ 32 h 86"/>
                  <a:gd name="T84" fmla="*/ 252 w 341"/>
                  <a:gd name="T85" fmla="*/ 26 h 86"/>
                  <a:gd name="T86" fmla="*/ 252 w 341"/>
                  <a:gd name="T87" fmla="*/ 9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86"/>
                  <a:gd name="T134" fmla="*/ 341 w 34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86">
                    <a:moveTo>
                      <a:pt x="240" y="26"/>
                    </a:moveTo>
                    <a:lnTo>
                      <a:pt x="246" y="26"/>
                    </a:lnTo>
                    <a:lnTo>
                      <a:pt x="246" y="20"/>
                    </a:lnTo>
                    <a:lnTo>
                      <a:pt x="6" y="20"/>
                    </a:lnTo>
                    <a:lnTo>
                      <a:pt x="0" y="20"/>
                    </a:lnTo>
                    <a:lnTo>
                      <a:pt x="0" y="26"/>
                    </a:lnTo>
                    <a:lnTo>
                      <a:pt x="0" y="60"/>
                    </a:lnTo>
                    <a:lnTo>
                      <a:pt x="0" y="66"/>
                    </a:lnTo>
                    <a:lnTo>
                      <a:pt x="6" y="66"/>
                    </a:lnTo>
                    <a:lnTo>
                      <a:pt x="246" y="66"/>
                    </a:lnTo>
                    <a:lnTo>
                      <a:pt x="246" y="60"/>
                    </a:lnTo>
                    <a:lnTo>
                      <a:pt x="240" y="60"/>
                    </a:lnTo>
                    <a:lnTo>
                      <a:pt x="240" y="77"/>
                    </a:lnTo>
                    <a:lnTo>
                      <a:pt x="240" y="86"/>
                    </a:lnTo>
                    <a:lnTo>
                      <a:pt x="249" y="83"/>
                    </a:lnTo>
                    <a:lnTo>
                      <a:pt x="329" y="49"/>
                    </a:lnTo>
                    <a:lnTo>
                      <a:pt x="341" y="43"/>
                    </a:lnTo>
                    <a:lnTo>
                      <a:pt x="329" y="38"/>
                    </a:lnTo>
                    <a:lnTo>
                      <a:pt x="249" y="4"/>
                    </a:lnTo>
                    <a:lnTo>
                      <a:pt x="240" y="0"/>
                    </a:lnTo>
                    <a:lnTo>
                      <a:pt x="240" y="9"/>
                    </a:lnTo>
                    <a:lnTo>
                      <a:pt x="240" y="26"/>
                    </a:lnTo>
                    <a:close/>
                    <a:moveTo>
                      <a:pt x="252" y="9"/>
                    </a:moveTo>
                    <a:lnTo>
                      <a:pt x="246" y="9"/>
                    </a:lnTo>
                    <a:lnTo>
                      <a:pt x="244" y="15"/>
                    </a:lnTo>
                    <a:lnTo>
                      <a:pt x="324" y="49"/>
                    </a:lnTo>
                    <a:lnTo>
                      <a:pt x="326" y="43"/>
                    </a:lnTo>
                    <a:lnTo>
                      <a:pt x="324" y="38"/>
                    </a:lnTo>
                    <a:lnTo>
                      <a:pt x="244" y="72"/>
                    </a:lnTo>
                    <a:lnTo>
                      <a:pt x="246" y="77"/>
                    </a:lnTo>
                    <a:lnTo>
                      <a:pt x="252" y="77"/>
                    </a:lnTo>
                    <a:lnTo>
                      <a:pt x="252" y="60"/>
                    </a:lnTo>
                    <a:lnTo>
                      <a:pt x="252" y="54"/>
                    </a:lnTo>
                    <a:lnTo>
                      <a:pt x="246" y="54"/>
                    </a:lnTo>
                    <a:lnTo>
                      <a:pt x="6" y="54"/>
                    </a:lnTo>
                    <a:lnTo>
                      <a:pt x="6" y="60"/>
                    </a:lnTo>
                    <a:lnTo>
                      <a:pt x="12" y="60"/>
                    </a:lnTo>
                    <a:lnTo>
                      <a:pt x="12" y="26"/>
                    </a:lnTo>
                    <a:lnTo>
                      <a:pt x="6" y="26"/>
                    </a:lnTo>
                    <a:lnTo>
                      <a:pt x="6" y="32"/>
                    </a:lnTo>
                    <a:lnTo>
                      <a:pt x="246" y="32"/>
                    </a:lnTo>
                    <a:lnTo>
                      <a:pt x="252" y="32"/>
                    </a:lnTo>
                    <a:lnTo>
                      <a:pt x="252" y="26"/>
                    </a:lnTo>
                    <a:lnTo>
                      <a:pt x="252" y="9"/>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03" name="Rectangle 86"/>
            <p:cNvSpPr>
              <a:spLocks noChangeAspect="1" noChangeArrowheads="1"/>
            </p:cNvSpPr>
            <p:nvPr/>
          </p:nvSpPr>
          <p:spPr bwMode="auto">
            <a:xfrm>
              <a:off x="1669" y="2661"/>
              <a:ext cx="31"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4" name="Rectangle 87"/>
            <p:cNvSpPr>
              <a:spLocks noChangeAspect="1" noChangeArrowheads="1"/>
            </p:cNvSpPr>
            <p:nvPr/>
          </p:nvSpPr>
          <p:spPr bwMode="auto">
            <a:xfrm>
              <a:off x="1725" y="2663"/>
              <a:ext cx="31"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5" name="Rectangle 88"/>
            <p:cNvSpPr>
              <a:spLocks noChangeAspect="1" noChangeArrowheads="1"/>
            </p:cNvSpPr>
            <p:nvPr/>
          </p:nvSpPr>
          <p:spPr bwMode="auto">
            <a:xfrm>
              <a:off x="1786"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6" name="Rectangle 89"/>
            <p:cNvSpPr>
              <a:spLocks noChangeAspect="1" noChangeArrowheads="1"/>
            </p:cNvSpPr>
            <p:nvPr/>
          </p:nvSpPr>
          <p:spPr bwMode="auto">
            <a:xfrm>
              <a:off x="1613" y="2662"/>
              <a:ext cx="30"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07" name="Rectangle 90"/>
            <p:cNvSpPr>
              <a:spLocks noChangeAspect="1" noChangeArrowheads="1"/>
            </p:cNvSpPr>
            <p:nvPr/>
          </p:nvSpPr>
          <p:spPr bwMode="auto">
            <a:xfrm>
              <a:off x="1506" y="2522"/>
              <a:ext cx="500" cy="76"/>
            </a:xfrm>
            <a:prstGeom prst="rect">
              <a:avLst/>
            </a:prstGeom>
            <a:noFill/>
            <a:ln w="9525">
              <a:noFill/>
              <a:miter lim="800000"/>
              <a:headEnd/>
              <a:tailEnd/>
            </a:ln>
          </p:spPr>
          <p:txBody>
            <a:bodyPr/>
            <a:lstStyle/>
            <a:p>
              <a:pPr>
                <a:defRPr/>
              </a:pPr>
              <a:endParaRPr lang="en-US" sz="3200">
                <a:latin typeface="+mn-lt"/>
              </a:endParaRPr>
            </a:p>
          </p:txBody>
        </p:sp>
        <p:sp>
          <p:nvSpPr>
            <p:cNvPr id="52308" name="Rectangle 91"/>
            <p:cNvSpPr>
              <a:spLocks noChangeAspect="1" noChangeArrowheads="1"/>
            </p:cNvSpPr>
            <p:nvPr/>
          </p:nvSpPr>
          <p:spPr bwMode="auto">
            <a:xfrm>
              <a:off x="1660" y="2524"/>
              <a:ext cx="182" cy="100"/>
            </a:xfrm>
            <a:prstGeom prst="rect">
              <a:avLst/>
            </a:prstGeom>
            <a:noFill/>
            <a:ln w="9525">
              <a:noFill/>
              <a:miter lim="800000"/>
              <a:headEnd/>
              <a:tailEnd/>
            </a:ln>
          </p:spPr>
          <p:txBody>
            <a:bodyPr wrap="none" lIns="0" tIns="0" rIns="0" bIns="0">
              <a:spAutoFit/>
            </a:bodyPr>
            <a:lstStyle/>
            <a:p>
              <a:pPr>
                <a:defRPr/>
              </a:pPr>
              <a:r>
                <a:rPr lang="de-DE" sz="1000" b="1">
                  <a:latin typeface="+mn-lt"/>
                </a:rPr>
                <a:t>120m</a:t>
              </a:r>
            </a:p>
          </p:txBody>
        </p:sp>
        <p:grpSp>
          <p:nvGrpSpPr>
            <p:cNvPr id="34894" name="Group 92"/>
            <p:cNvGrpSpPr>
              <a:grpSpLocks noChangeAspect="1"/>
            </p:cNvGrpSpPr>
            <p:nvPr/>
          </p:nvGrpSpPr>
          <p:grpSpPr bwMode="auto">
            <a:xfrm>
              <a:off x="2300" y="2641"/>
              <a:ext cx="362" cy="73"/>
              <a:chOff x="1485" y="2374"/>
              <a:chExt cx="386" cy="84"/>
            </a:xfrm>
          </p:grpSpPr>
          <p:sp>
            <p:nvSpPr>
              <p:cNvPr id="53051" name="Freeform 93"/>
              <p:cNvSpPr>
                <a:spLocks noChangeAspect="1"/>
              </p:cNvSpPr>
              <p:nvPr/>
            </p:nvSpPr>
            <p:spPr bwMode="auto">
              <a:xfrm>
                <a:off x="1491"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2" name="Freeform 94"/>
              <p:cNvSpPr>
                <a:spLocks noChangeAspect="1" noEditPoints="1"/>
              </p:cNvSpPr>
              <p:nvPr/>
            </p:nvSpPr>
            <p:spPr bwMode="auto">
              <a:xfrm>
                <a:off x="1465"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10" name="Rectangle 95"/>
            <p:cNvSpPr>
              <a:spLocks noChangeAspect="1" noChangeArrowheads="1"/>
            </p:cNvSpPr>
            <p:nvPr/>
          </p:nvSpPr>
          <p:spPr bwMode="auto">
            <a:xfrm>
              <a:off x="2388"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1" name="Rectangle 96"/>
            <p:cNvSpPr>
              <a:spLocks noChangeAspect="1" noChangeArrowheads="1"/>
            </p:cNvSpPr>
            <p:nvPr/>
          </p:nvSpPr>
          <p:spPr bwMode="auto">
            <a:xfrm>
              <a:off x="2452"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2" name="Rectangle 97"/>
            <p:cNvSpPr>
              <a:spLocks noChangeAspect="1" noChangeArrowheads="1"/>
            </p:cNvSpPr>
            <p:nvPr/>
          </p:nvSpPr>
          <p:spPr bwMode="auto">
            <a:xfrm>
              <a:off x="2521"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3" name="Rectangle 98"/>
            <p:cNvSpPr>
              <a:spLocks noChangeAspect="1" noChangeArrowheads="1"/>
            </p:cNvSpPr>
            <p:nvPr/>
          </p:nvSpPr>
          <p:spPr bwMode="auto">
            <a:xfrm>
              <a:off x="2325" y="2662"/>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899" name="Group 99"/>
            <p:cNvGrpSpPr>
              <a:grpSpLocks noChangeAspect="1"/>
            </p:cNvGrpSpPr>
            <p:nvPr/>
          </p:nvGrpSpPr>
          <p:grpSpPr bwMode="auto">
            <a:xfrm>
              <a:off x="2300" y="2641"/>
              <a:ext cx="362" cy="73"/>
              <a:chOff x="1485" y="2374"/>
              <a:chExt cx="386" cy="84"/>
            </a:xfrm>
          </p:grpSpPr>
          <p:sp>
            <p:nvSpPr>
              <p:cNvPr id="53049" name="Freeform 100"/>
              <p:cNvSpPr>
                <a:spLocks noChangeAspect="1"/>
              </p:cNvSpPr>
              <p:nvPr/>
            </p:nvSpPr>
            <p:spPr bwMode="auto">
              <a:xfrm>
                <a:off x="1491"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50" name="Freeform 101"/>
              <p:cNvSpPr>
                <a:spLocks noChangeAspect="1" noEditPoints="1"/>
              </p:cNvSpPr>
              <p:nvPr/>
            </p:nvSpPr>
            <p:spPr bwMode="auto">
              <a:xfrm>
                <a:off x="1465"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15" name="Rectangle 102"/>
            <p:cNvSpPr>
              <a:spLocks noChangeAspect="1" noChangeArrowheads="1"/>
            </p:cNvSpPr>
            <p:nvPr/>
          </p:nvSpPr>
          <p:spPr bwMode="auto">
            <a:xfrm>
              <a:off x="2388"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6" name="Rectangle 103"/>
            <p:cNvSpPr>
              <a:spLocks noChangeAspect="1" noChangeArrowheads="1"/>
            </p:cNvSpPr>
            <p:nvPr/>
          </p:nvSpPr>
          <p:spPr bwMode="auto">
            <a:xfrm>
              <a:off x="2452"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7" name="Rectangle 104"/>
            <p:cNvSpPr>
              <a:spLocks noChangeAspect="1" noChangeArrowheads="1"/>
            </p:cNvSpPr>
            <p:nvPr/>
          </p:nvSpPr>
          <p:spPr bwMode="auto">
            <a:xfrm>
              <a:off x="2521"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18" name="Rectangle 105"/>
            <p:cNvSpPr>
              <a:spLocks noChangeAspect="1" noChangeArrowheads="1"/>
            </p:cNvSpPr>
            <p:nvPr/>
          </p:nvSpPr>
          <p:spPr bwMode="auto">
            <a:xfrm>
              <a:off x="2325" y="2662"/>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04" name="Group 106"/>
            <p:cNvGrpSpPr>
              <a:grpSpLocks noChangeAspect="1"/>
            </p:cNvGrpSpPr>
            <p:nvPr/>
          </p:nvGrpSpPr>
          <p:grpSpPr bwMode="auto">
            <a:xfrm>
              <a:off x="3077" y="2641"/>
              <a:ext cx="362" cy="73"/>
              <a:chOff x="2314" y="2374"/>
              <a:chExt cx="386" cy="84"/>
            </a:xfrm>
          </p:grpSpPr>
          <p:sp>
            <p:nvSpPr>
              <p:cNvPr id="53047" name="Freeform 107"/>
              <p:cNvSpPr>
                <a:spLocks noChangeAspect="1"/>
              </p:cNvSpPr>
              <p:nvPr/>
            </p:nvSpPr>
            <p:spPr bwMode="auto">
              <a:xfrm>
                <a:off x="2320"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8" name="Freeform 108"/>
              <p:cNvSpPr>
                <a:spLocks noChangeAspect="1" noEditPoints="1"/>
              </p:cNvSpPr>
              <p:nvPr/>
            </p:nvSpPr>
            <p:spPr bwMode="auto">
              <a:xfrm>
                <a:off x="2314"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20" name="Rectangle 109"/>
            <p:cNvSpPr>
              <a:spLocks noChangeAspect="1" noChangeArrowheads="1"/>
            </p:cNvSpPr>
            <p:nvPr/>
          </p:nvSpPr>
          <p:spPr bwMode="auto">
            <a:xfrm>
              <a:off x="3165"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1" name="Rectangle 110"/>
            <p:cNvSpPr>
              <a:spLocks noChangeAspect="1" noChangeArrowheads="1"/>
            </p:cNvSpPr>
            <p:nvPr/>
          </p:nvSpPr>
          <p:spPr bwMode="auto">
            <a:xfrm>
              <a:off x="3229"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2" name="Rectangle 111"/>
            <p:cNvSpPr>
              <a:spLocks noChangeAspect="1" noChangeArrowheads="1"/>
            </p:cNvSpPr>
            <p:nvPr/>
          </p:nvSpPr>
          <p:spPr bwMode="auto">
            <a:xfrm>
              <a:off x="3299" y="2664"/>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3" name="Rectangle 112"/>
            <p:cNvSpPr>
              <a:spLocks noChangeAspect="1" noChangeArrowheads="1"/>
            </p:cNvSpPr>
            <p:nvPr/>
          </p:nvSpPr>
          <p:spPr bwMode="auto">
            <a:xfrm>
              <a:off x="3102"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09" name="Group 113"/>
            <p:cNvGrpSpPr>
              <a:grpSpLocks noChangeAspect="1"/>
            </p:cNvGrpSpPr>
            <p:nvPr/>
          </p:nvGrpSpPr>
          <p:grpSpPr bwMode="auto">
            <a:xfrm>
              <a:off x="3077" y="2641"/>
              <a:ext cx="362" cy="73"/>
              <a:chOff x="2314" y="2374"/>
              <a:chExt cx="386" cy="84"/>
            </a:xfrm>
          </p:grpSpPr>
          <p:sp>
            <p:nvSpPr>
              <p:cNvPr id="53045" name="Freeform 114"/>
              <p:cNvSpPr>
                <a:spLocks noChangeAspect="1"/>
              </p:cNvSpPr>
              <p:nvPr/>
            </p:nvSpPr>
            <p:spPr bwMode="auto">
              <a:xfrm>
                <a:off x="2320"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6" name="Freeform 115"/>
              <p:cNvSpPr>
                <a:spLocks noChangeAspect="1" noEditPoints="1"/>
              </p:cNvSpPr>
              <p:nvPr/>
            </p:nvSpPr>
            <p:spPr bwMode="auto">
              <a:xfrm>
                <a:off x="2314"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25" name="Rectangle 116"/>
            <p:cNvSpPr>
              <a:spLocks noChangeAspect="1" noChangeArrowheads="1"/>
            </p:cNvSpPr>
            <p:nvPr/>
          </p:nvSpPr>
          <p:spPr bwMode="auto">
            <a:xfrm>
              <a:off x="3165"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6" name="Rectangle 117"/>
            <p:cNvSpPr>
              <a:spLocks noChangeAspect="1" noChangeArrowheads="1"/>
            </p:cNvSpPr>
            <p:nvPr/>
          </p:nvSpPr>
          <p:spPr bwMode="auto">
            <a:xfrm>
              <a:off x="3229"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7" name="Rectangle 118"/>
            <p:cNvSpPr>
              <a:spLocks noChangeAspect="1" noChangeArrowheads="1"/>
            </p:cNvSpPr>
            <p:nvPr/>
          </p:nvSpPr>
          <p:spPr bwMode="auto">
            <a:xfrm>
              <a:off x="3299" y="2664"/>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28" name="Rectangle 119"/>
            <p:cNvSpPr>
              <a:spLocks noChangeAspect="1" noChangeArrowheads="1"/>
            </p:cNvSpPr>
            <p:nvPr/>
          </p:nvSpPr>
          <p:spPr bwMode="auto">
            <a:xfrm>
              <a:off x="3102"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14" name="Group 120"/>
            <p:cNvGrpSpPr>
              <a:grpSpLocks noChangeAspect="1"/>
            </p:cNvGrpSpPr>
            <p:nvPr/>
          </p:nvGrpSpPr>
          <p:grpSpPr bwMode="auto">
            <a:xfrm>
              <a:off x="3849" y="2641"/>
              <a:ext cx="362" cy="73"/>
              <a:chOff x="3137" y="2374"/>
              <a:chExt cx="386" cy="84"/>
            </a:xfrm>
          </p:grpSpPr>
          <p:sp>
            <p:nvSpPr>
              <p:cNvPr id="53043" name="Freeform 121"/>
              <p:cNvSpPr>
                <a:spLocks noChangeAspect="1"/>
              </p:cNvSpPr>
              <p:nvPr/>
            </p:nvSpPr>
            <p:spPr bwMode="auto">
              <a:xfrm>
                <a:off x="3143"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4" name="Freeform 122"/>
              <p:cNvSpPr>
                <a:spLocks noChangeAspect="1" noEditPoints="1"/>
              </p:cNvSpPr>
              <p:nvPr/>
            </p:nvSpPr>
            <p:spPr bwMode="auto">
              <a:xfrm>
                <a:off x="3137"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30" name="Rectangle 123"/>
            <p:cNvSpPr>
              <a:spLocks noChangeAspect="1" noChangeArrowheads="1"/>
            </p:cNvSpPr>
            <p:nvPr/>
          </p:nvSpPr>
          <p:spPr bwMode="auto">
            <a:xfrm>
              <a:off x="3937"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1" name="Rectangle 124"/>
            <p:cNvSpPr>
              <a:spLocks noChangeAspect="1" noChangeArrowheads="1"/>
            </p:cNvSpPr>
            <p:nvPr/>
          </p:nvSpPr>
          <p:spPr bwMode="auto">
            <a:xfrm>
              <a:off x="4001"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2" name="Rectangle 125"/>
            <p:cNvSpPr>
              <a:spLocks noChangeAspect="1" noChangeArrowheads="1"/>
            </p:cNvSpPr>
            <p:nvPr/>
          </p:nvSpPr>
          <p:spPr bwMode="auto">
            <a:xfrm>
              <a:off x="4070"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3" name="Rectangle 126"/>
            <p:cNvSpPr>
              <a:spLocks noChangeAspect="1" noChangeArrowheads="1"/>
            </p:cNvSpPr>
            <p:nvPr/>
          </p:nvSpPr>
          <p:spPr bwMode="auto">
            <a:xfrm>
              <a:off x="3873"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19" name="Group 127"/>
            <p:cNvGrpSpPr>
              <a:grpSpLocks noChangeAspect="1"/>
            </p:cNvGrpSpPr>
            <p:nvPr/>
          </p:nvGrpSpPr>
          <p:grpSpPr bwMode="auto">
            <a:xfrm>
              <a:off x="3849" y="2641"/>
              <a:ext cx="362" cy="73"/>
              <a:chOff x="3137" y="2374"/>
              <a:chExt cx="386" cy="84"/>
            </a:xfrm>
          </p:grpSpPr>
          <p:sp>
            <p:nvSpPr>
              <p:cNvPr id="53041" name="Freeform 128"/>
              <p:cNvSpPr>
                <a:spLocks noChangeAspect="1"/>
              </p:cNvSpPr>
              <p:nvPr/>
            </p:nvSpPr>
            <p:spPr bwMode="auto">
              <a:xfrm>
                <a:off x="3143" y="2382"/>
                <a:ext cx="363"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2" name="Freeform 129"/>
              <p:cNvSpPr>
                <a:spLocks noChangeAspect="1" noEditPoints="1"/>
              </p:cNvSpPr>
              <p:nvPr/>
            </p:nvSpPr>
            <p:spPr bwMode="auto">
              <a:xfrm>
                <a:off x="3137" y="2374"/>
                <a:ext cx="38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35" name="Rectangle 130"/>
            <p:cNvSpPr>
              <a:spLocks noChangeAspect="1" noChangeArrowheads="1"/>
            </p:cNvSpPr>
            <p:nvPr/>
          </p:nvSpPr>
          <p:spPr bwMode="auto">
            <a:xfrm>
              <a:off x="3937"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6" name="Rectangle 131"/>
            <p:cNvSpPr>
              <a:spLocks noChangeAspect="1" noChangeArrowheads="1"/>
            </p:cNvSpPr>
            <p:nvPr/>
          </p:nvSpPr>
          <p:spPr bwMode="auto">
            <a:xfrm>
              <a:off x="4001"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7" name="Rectangle 132"/>
            <p:cNvSpPr>
              <a:spLocks noChangeAspect="1" noChangeArrowheads="1"/>
            </p:cNvSpPr>
            <p:nvPr/>
          </p:nvSpPr>
          <p:spPr bwMode="auto">
            <a:xfrm>
              <a:off x="4070"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38" name="Rectangle 133"/>
            <p:cNvSpPr>
              <a:spLocks noChangeAspect="1" noChangeArrowheads="1"/>
            </p:cNvSpPr>
            <p:nvPr/>
          </p:nvSpPr>
          <p:spPr bwMode="auto">
            <a:xfrm>
              <a:off x="3873"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24" name="Group 134"/>
            <p:cNvGrpSpPr>
              <a:grpSpLocks noChangeAspect="1"/>
            </p:cNvGrpSpPr>
            <p:nvPr/>
          </p:nvGrpSpPr>
          <p:grpSpPr bwMode="auto">
            <a:xfrm>
              <a:off x="4626" y="2641"/>
              <a:ext cx="362" cy="73"/>
              <a:chOff x="3966" y="2374"/>
              <a:chExt cx="386" cy="84"/>
            </a:xfrm>
          </p:grpSpPr>
          <p:sp>
            <p:nvSpPr>
              <p:cNvPr id="53039" name="Freeform 135"/>
              <p:cNvSpPr>
                <a:spLocks noChangeAspect="1"/>
              </p:cNvSpPr>
              <p:nvPr/>
            </p:nvSpPr>
            <p:spPr bwMode="auto">
              <a:xfrm>
                <a:off x="3988" y="2382"/>
                <a:ext cx="342"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40" name="Freeform 136"/>
              <p:cNvSpPr>
                <a:spLocks noChangeAspect="1" noEditPoints="1"/>
              </p:cNvSpPr>
              <p:nvPr/>
            </p:nvSpPr>
            <p:spPr bwMode="auto">
              <a:xfrm>
                <a:off x="3966" y="2374"/>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40" name="Rectangle 137"/>
            <p:cNvSpPr>
              <a:spLocks noChangeAspect="1" noChangeArrowheads="1"/>
            </p:cNvSpPr>
            <p:nvPr/>
          </p:nvSpPr>
          <p:spPr bwMode="auto">
            <a:xfrm>
              <a:off x="4714"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1" name="Rectangle 138"/>
            <p:cNvSpPr>
              <a:spLocks noChangeAspect="1" noChangeArrowheads="1"/>
            </p:cNvSpPr>
            <p:nvPr/>
          </p:nvSpPr>
          <p:spPr bwMode="auto">
            <a:xfrm>
              <a:off x="4778"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2" name="Rectangle 139"/>
            <p:cNvSpPr>
              <a:spLocks noChangeAspect="1" noChangeArrowheads="1"/>
            </p:cNvSpPr>
            <p:nvPr/>
          </p:nvSpPr>
          <p:spPr bwMode="auto">
            <a:xfrm>
              <a:off x="4847"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3" name="Rectangle 140"/>
            <p:cNvSpPr>
              <a:spLocks noChangeAspect="1" noChangeArrowheads="1"/>
            </p:cNvSpPr>
            <p:nvPr/>
          </p:nvSpPr>
          <p:spPr bwMode="auto">
            <a:xfrm>
              <a:off x="4650"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29" name="Group 141"/>
            <p:cNvGrpSpPr>
              <a:grpSpLocks noChangeAspect="1"/>
            </p:cNvGrpSpPr>
            <p:nvPr/>
          </p:nvGrpSpPr>
          <p:grpSpPr bwMode="auto">
            <a:xfrm>
              <a:off x="4626" y="2641"/>
              <a:ext cx="362" cy="73"/>
              <a:chOff x="3966" y="2374"/>
              <a:chExt cx="386" cy="84"/>
            </a:xfrm>
          </p:grpSpPr>
          <p:sp>
            <p:nvSpPr>
              <p:cNvPr id="53037" name="Freeform 142"/>
              <p:cNvSpPr>
                <a:spLocks noChangeAspect="1"/>
              </p:cNvSpPr>
              <p:nvPr/>
            </p:nvSpPr>
            <p:spPr bwMode="auto">
              <a:xfrm>
                <a:off x="3988" y="2382"/>
                <a:ext cx="342"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8" name="Freeform 143"/>
              <p:cNvSpPr>
                <a:spLocks noChangeAspect="1" noEditPoints="1"/>
              </p:cNvSpPr>
              <p:nvPr/>
            </p:nvSpPr>
            <p:spPr bwMode="auto">
              <a:xfrm>
                <a:off x="3966" y="2374"/>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45" name="Rectangle 144"/>
            <p:cNvSpPr>
              <a:spLocks noChangeAspect="1" noChangeArrowheads="1"/>
            </p:cNvSpPr>
            <p:nvPr/>
          </p:nvSpPr>
          <p:spPr bwMode="auto">
            <a:xfrm>
              <a:off x="4714" y="2661"/>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6" name="Rectangle 145"/>
            <p:cNvSpPr>
              <a:spLocks noChangeAspect="1" noChangeArrowheads="1"/>
            </p:cNvSpPr>
            <p:nvPr/>
          </p:nvSpPr>
          <p:spPr bwMode="auto">
            <a:xfrm>
              <a:off x="4778"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7" name="Rectangle 146"/>
            <p:cNvSpPr>
              <a:spLocks noChangeAspect="1" noChangeArrowheads="1"/>
            </p:cNvSpPr>
            <p:nvPr/>
          </p:nvSpPr>
          <p:spPr bwMode="auto">
            <a:xfrm>
              <a:off x="4847"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48" name="Rectangle 147"/>
            <p:cNvSpPr>
              <a:spLocks noChangeAspect="1" noChangeArrowheads="1"/>
            </p:cNvSpPr>
            <p:nvPr/>
          </p:nvSpPr>
          <p:spPr bwMode="auto">
            <a:xfrm>
              <a:off x="4650"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34" name="Group 148"/>
            <p:cNvGrpSpPr>
              <a:grpSpLocks noChangeAspect="1"/>
            </p:cNvGrpSpPr>
            <p:nvPr/>
          </p:nvGrpSpPr>
          <p:grpSpPr bwMode="auto">
            <a:xfrm>
              <a:off x="5183" y="2641"/>
              <a:ext cx="362" cy="73"/>
              <a:chOff x="4561" y="2374"/>
              <a:chExt cx="386" cy="84"/>
            </a:xfrm>
          </p:grpSpPr>
          <p:sp>
            <p:nvSpPr>
              <p:cNvPr id="53035" name="Freeform 149"/>
              <p:cNvSpPr>
                <a:spLocks noChangeAspect="1"/>
              </p:cNvSpPr>
              <p:nvPr/>
            </p:nvSpPr>
            <p:spPr bwMode="auto">
              <a:xfrm>
                <a:off x="4567" y="2382"/>
                <a:ext cx="358"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6" name="Freeform 150"/>
              <p:cNvSpPr>
                <a:spLocks noChangeAspect="1" noEditPoints="1"/>
              </p:cNvSpPr>
              <p:nvPr/>
            </p:nvSpPr>
            <p:spPr bwMode="auto">
              <a:xfrm>
                <a:off x="4561" y="2374"/>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50" name="Rectangle 151"/>
            <p:cNvSpPr>
              <a:spLocks noChangeAspect="1" noChangeArrowheads="1"/>
            </p:cNvSpPr>
            <p:nvPr/>
          </p:nvSpPr>
          <p:spPr bwMode="auto">
            <a:xfrm>
              <a:off x="5272" y="2661"/>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1" name="Rectangle 152"/>
            <p:cNvSpPr>
              <a:spLocks noChangeAspect="1" noChangeArrowheads="1"/>
            </p:cNvSpPr>
            <p:nvPr/>
          </p:nvSpPr>
          <p:spPr bwMode="auto">
            <a:xfrm>
              <a:off x="5335"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2" name="Rectangle 153"/>
            <p:cNvSpPr>
              <a:spLocks noChangeAspect="1" noChangeArrowheads="1"/>
            </p:cNvSpPr>
            <p:nvPr/>
          </p:nvSpPr>
          <p:spPr bwMode="auto">
            <a:xfrm>
              <a:off x="5405"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3" name="Rectangle 154"/>
            <p:cNvSpPr>
              <a:spLocks noChangeAspect="1" noChangeArrowheads="1"/>
            </p:cNvSpPr>
            <p:nvPr/>
          </p:nvSpPr>
          <p:spPr bwMode="auto">
            <a:xfrm>
              <a:off x="5208"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grpSp>
          <p:nvGrpSpPr>
            <p:cNvPr id="34939" name="Group 155"/>
            <p:cNvGrpSpPr>
              <a:grpSpLocks noChangeAspect="1"/>
            </p:cNvGrpSpPr>
            <p:nvPr/>
          </p:nvGrpSpPr>
          <p:grpSpPr bwMode="auto">
            <a:xfrm>
              <a:off x="5183" y="2641"/>
              <a:ext cx="362" cy="73"/>
              <a:chOff x="4561" y="2374"/>
              <a:chExt cx="386" cy="84"/>
            </a:xfrm>
          </p:grpSpPr>
          <p:sp>
            <p:nvSpPr>
              <p:cNvPr id="53033" name="Freeform 156"/>
              <p:cNvSpPr>
                <a:spLocks noChangeAspect="1"/>
              </p:cNvSpPr>
              <p:nvPr/>
            </p:nvSpPr>
            <p:spPr bwMode="auto">
              <a:xfrm>
                <a:off x="4567" y="2382"/>
                <a:ext cx="358" cy="66"/>
              </a:xfrm>
              <a:custGeom>
                <a:avLst/>
                <a:gdLst>
                  <a:gd name="T0" fmla="*/ 272 w 363"/>
                  <a:gd name="T1" fmla="*/ 0 h 68"/>
                  <a:gd name="T2" fmla="*/ 272 w 363"/>
                  <a:gd name="T3" fmla="*/ 17 h 68"/>
                  <a:gd name="T4" fmla="*/ 0 w 363"/>
                  <a:gd name="T5" fmla="*/ 17 h 68"/>
                  <a:gd name="T6" fmla="*/ 0 w 363"/>
                  <a:gd name="T7" fmla="*/ 51 h 68"/>
                  <a:gd name="T8" fmla="*/ 272 w 363"/>
                  <a:gd name="T9" fmla="*/ 51 h 68"/>
                  <a:gd name="T10" fmla="*/ 272 w 363"/>
                  <a:gd name="T11" fmla="*/ 68 h 68"/>
                  <a:gd name="T12" fmla="*/ 363 w 363"/>
                  <a:gd name="T13" fmla="*/ 34 h 68"/>
                  <a:gd name="T14" fmla="*/ 272 w 363"/>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363"/>
                  <a:gd name="T25" fmla="*/ 0 h 68"/>
                  <a:gd name="T26" fmla="*/ 363 w 36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 h="68">
                    <a:moveTo>
                      <a:pt x="272" y="0"/>
                    </a:moveTo>
                    <a:lnTo>
                      <a:pt x="272" y="17"/>
                    </a:lnTo>
                    <a:lnTo>
                      <a:pt x="0" y="17"/>
                    </a:lnTo>
                    <a:lnTo>
                      <a:pt x="0" y="51"/>
                    </a:lnTo>
                    <a:lnTo>
                      <a:pt x="272" y="51"/>
                    </a:lnTo>
                    <a:lnTo>
                      <a:pt x="272" y="68"/>
                    </a:lnTo>
                    <a:lnTo>
                      <a:pt x="363" y="34"/>
                    </a:lnTo>
                    <a:lnTo>
                      <a:pt x="272" y="0"/>
                    </a:lnTo>
                    <a:close/>
                  </a:path>
                </a:pathLst>
              </a:custGeom>
              <a:solidFill>
                <a:srgbClr val="000000"/>
              </a:solidFill>
              <a:ln w="9525">
                <a:noFill/>
                <a:round/>
                <a:headEnd/>
                <a:tailEnd/>
              </a:ln>
            </p:spPr>
            <p:txBody>
              <a:bodyPr/>
              <a:lstStyle/>
              <a:p>
                <a:pPr>
                  <a:defRPr/>
                </a:pPr>
                <a:endParaRPr lang="en-US" sz="3200">
                  <a:latin typeface="+mn-lt"/>
                </a:endParaRPr>
              </a:p>
            </p:txBody>
          </p:sp>
          <p:sp>
            <p:nvSpPr>
              <p:cNvPr id="53034" name="Freeform 157"/>
              <p:cNvSpPr>
                <a:spLocks noChangeAspect="1" noEditPoints="1"/>
              </p:cNvSpPr>
              <p:nvPr/>
            </p:nvSpPr>
            <p:spPr bwMode="auto">
              <a:xfrm>
                <a:off x="4561" y="2374"/>
                <a:ext cx="366" cy="84"/>
              </a:xfrm>
              <a:custGeom>
                <a:avLst/>
                <a:gdLst>
                  <a:gd name="T0" fmla="*/ 272 w 386"/>
                  <a:gd name="T1" fmla="*/ 25 h 84"/>
                  <a:gd name="T2" fmla="*/ 278 w 386"/>
                  <a:gd name="T3" fmla="*/ 25 h 84"/>
                  <a:gd name="T4" fmla="*/ 278 w 386"/>
                  <a:gd name="T5" fmla="*/ 19 h 84"/>
                  <a:gd name="T6" fmla="*/ 6 w 386"/>
                  <a:gd name="T7" fmla="*/ 19 h 84"/>
                  <a:gd name="T8" fmla="*/ 0 w 386"/>
                  <a:gd name="T9" fmla="*/ 19 h 84"/>
                  <a:gd name="T10" fmla="*/ 0 w 386"/>
                  <a:gd name="T11" fmla="*/ 25 h 84"/>
                  <a:gd name="T12" fmla="*/ 0 w 386"/>
                  <a:gd name="T13" fmla="*/ 59 h 84"/>
                  <a:gd name="T14" fmla="*/ 0 w 386"/>
                  <a:gd name="T15" fmla="*/ 65 h 84"/>
                  <a:gd name="T16" fmla="*/ 6 w 386"/>
                  <a:gd name="T17" fmla="*/ 65 h 84"/>
                  <a:gd name="T18" fmla="*/ 278 w 386"/>
                  <a:gd name="T19" fmla="*/ 65 h 84"/>
                  <a:gd name="T20" fmla="*/ 278 w 386"/>
                  <a:gd name="T21" fmla="*/ 59 h 84"/>
                  <a:gd name="T22" fmla="*/ 272 w 386"/>
                  <a:gd name="T23" fmla="*/ 59 h 84"/>
                  <a:gd name="T24" fmla="*/ 272 w 386"/>
                  <a:gd name="T25" fmla="*/ 76 h 84"/>
                  <a:gd name="T26" fmla="*/ 272 w 386"/>
                  <a:gd name="T27" fmla="*/ 84 h 84"/>
                  <a:gd name="T28" fmla="*/ 280 w 386"/>
                  <a:gd name="T29" fmla="*/ 82 h 84"/>
                  <a:gd name="T30" fmla="*/ 371 w 386"/>
                  <a:gd name="T31" fmla="*/ 48 h 84"/>
                  <a:gd name="T32" fmla="*/ 386 w 386"/>
                  <a:gd name="T33" fmla="*/ 42 h 84"/>
                  <a:gd name="T34" fmla="*/ 371 w 386"/>
                  <a:gd name="T35" fmla="*/ 37 h 84"/>
                  <a:gd name="T36" fmla="*/ 280 w 386"/>
                  <a:gd name="T37" fmla="*/ 3 h 84"/>
                  <a:gd name="T38" fmla="*/ 272 w 386"/>
                  <a:gd name="T39" fmla="*/ 0 h 84"/>
                  <a:gd name="T40" fmla="*/ 272 w 386"/>
                  <a:gd name="T41" fmla="*/ 8 h 84"/>
                  <a:gd name="T42" fmla="*/ 272 w 386"/>
                  <a:gd name="T43" fmla="*/ 25 h 84"/>
                  <a:gd name="T44" fmla="*/ 284 w 386"/>
                  <a:gd name="T45" fmla="*/ 8 h 84"/>
                  <a:gd name="T46" fmla="*/ 278 w 386"/>
                  <a:gd name="T47" fmla="*/ 8 h 84"/>
                  <a:gd name="T48" fmla="*/ 276 w 386"/>
                  <a:gd name="T49" fmla="*/ 14 h 84"/>
                  <a:gd name="T50" fmla="*/ 367 w 386"/>
                  <a:gd name="T51" fmla="*/ 48 h 84"/>
                  <a:gd name="T52" fmla="*/ 369 w 386"/>
                  <a:gd name="T53" fmla="*/ 42 h 84"/>
                  <a:gd name="T54" fmla="*/ 367 w 386"/>
                  <a:gd name="T55" fmla="*/ 37 h 84"/>
                  <a:gd name="T56" fmla="*/ 276 w 386"/>
                  <a:gd name="T57" fmla="*/ 71 h 84"/>
                  <a:gd name="T58" fmla="*/ 278 w 386"/>
                  <a:gd name="T59" fmla="*/ 76 h 84"/>
                  <a:gd name="T60" fmla="*/ 284 w 386"/>
                  <a:gd name="T61" fmla="*/ 76 h 84"/>
                  <a:gd name="T62" fmla="*/ 284 w 386"/>
                  <a:gd name="T63" fmla="*/ 59 h 84"/>
                  <a:gd name="T64" fmla="*/ 284 w 386"/>
                  <a:gd name="T65" fmla="*/ 53 h 84"/>
                  <a:gd name="T66" fmla="*/ 278 w 386"/>
                  <a:gd name="T67" fmla="*/ 53 h 84"/>
                  <a:gd name="T68" fmla="*/ 6 w 386"/>
                  <a:gd name="T69" fmla="*/ 53 h 84"/>
                  <a:gd name="T70" fmla="*/ 6 w 386"/>
                  <a:gd name="T71" fmla="*/ 59 h 84"/>
                  <a:gd name="T72" fmla="*/ 12 w 386"/>
                  <a:gd name="T73" fmla="*/ 59 h 84"/>
                  <a:gd name="T74" fmla="*/ 12 w 386"/>
                  <a:gd name="T75" fmla="*/ 25 h 84"/>
                  <a:gd name="T76" fmla="*/ 6 w 386"/>
                  <a:gd name="T77" fmla="*/ 25 h 84"/>
                  <a:gd name="T78" fmla="*/ 6 w 386"/>
                  <a:gd name="T79" fmla="*/ 31 h 84"/>
                  <a:gd name="T80" fmla="*/ 278 w 386"/>
                  <a:gd name="T81" fmla="*/ 31 h 84"/>
                  <a:gd name="T82" fmla="*/ 284 w 386"/>
                  <a:gd name="T83" fmla="*/ 31 h 84"/>
                  <a:gd name="T84" fmla="*/ 284 w 386"/>
                  <a:gd name="T85" fmla="*/ 25 h 84"/>
                  <a:gd name="T86" fmla="*/ 284 w 38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84"/>
                  <a:gd name="T134" fmla="*/ 386 w 38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84">
                    <a:moveTo>
                      <a:pt x="272" y="25"/>
                    </a:moveTo>
                    <a:lnTo>
                      <a:pt x="278" y="25"/>
                    </a:lnTo>
                    <a:lnTo>
                      <a:pt x="278" y="19"/>
                    </a:lnTo>
                    <a:lnTo>
                      <a:pt x="6" y="19"/>
                    </a:lnTo>
                    <a:lnTo>
                      <a:pt x="0" y="19"/>
                    </a:lnTo>
                    <a:lnTo>
                      <a:pt x="0" y="25"/>
                    </a:lnTo>
                    <a:lnTo>
                      <a:pt x="0" y="59"/>
                    </a:lnTo>
                    <a:lnTo>
                      <a:pt x="0" y="65"/>
                    </a:lnTo>
                    <a:lnTo>
                      <a:pt x="6" y="65"/>
                    </a:lnTo>
                    <a:lnTo>
                      <a:pt x="278" y="65"/>
                    </a:lnTo>
                    <a:lnTo>
                      <a:pt x="278" y="59"/>
                    </a:lnTo>
                    <a:lnTo>
                      <a:pt x="272" y="59"/>
                    </a:lnTo>
                    <a:lnTo>
                      <a:pt x="272" y="76"/>
                    </a:lnTo>
                    <a:lnTo>
                      <a:pt x="272" y="84"/>
                    </a:lnTo>
                    <a:lnTo>
                      <a:pt x="280" y="82"/>
                    </a:lnTo>
                    <a:lnTo>
                      <a:pt x="371" y="48"/>
                    </a:lnTo>
                    <a:lnTo>
                      <a:pt x="386" y="42"/>
                    </a:lnTo>
                    <a:lnTo>
                      <a:pt x="371" y="37"/>
                    </a:lnTo>
                    <a:lnTo>
                      <a:pt x="280" y="3"/>
                    </a:lnTo>
                    <a:lnTo>
                      <a:pt x="272" y="0"/>
                    </a:lnTo>
                    <a:lnTo>
                      <a:pt x="272" y="8"/>
                    </a:lnTo>
                    <a:lnTo>
                      <a:pt x="272" y="25"/>
                    </a:lnTo>
                    <a:close/>
                    <a:moveTo>
                      <a:pt x="284" y="8"/>
                    </a:moveTo>
                    <a:lnTo>
                      <a:pt x="278" y="8"/>
                    </a:lnTo>
                    <a:lnTo>
                      <a:pt x="276" y="14"/>
                    </a:lnTo>
                    <a:lnTo>
                      <a:pt x="367" y="48"/>
                    </a:lnTo>
                    <a:lnTo>
                      <a:pt x="369" y="42"/>
                    </a:lnTo>
                    <a:lnTo>
                      <a:pt x="367" y="37"/>
                    </a:lnTo>
                    <a:lnTo>
                      <a:pt x="276" y="71"/>
                    </a:lnTo>
                    <a:lnTo>
                      <a:pt x="278" y="76"/>
                    </a:lnTo>
                    <a:lnTo>
                      <a:pt x="284" y="76"/>
                    </a:lnTo>
                    <a:lnTo>
                      <a:pt x="284" y="59"/>
                    </a:lnTo>
                    <a:lnTo>
                      <a:pt x="284" y="53"/>
                    </a:lnTo>
                    <a:lnTo>
                      <a:pt x="278" y="53"/>
                    </a:lnTo>
                    <a:lnTo>
                      <a:pt x="6" y="53"/>
                    </a:lnTo>
                    <a:lnTo>
                      <a:pt x="6" y="59"/>
                    </a:lnTo>
                    <a:lnTo>
                      <a:pt x="12" y="59"/>
                    </a:lnTo>
                    <a:lnTo>
                      <a:pt x="12" y="25"/>
                    </a:lnTo>
                    <a:lnTo>
                      <a:pt x="6" y="25"/>
                    </a:lnTo>
                    <a:lnTo>
                      <a:pt x="6" y="31"/>
                    </a:lnTo>
                    <a:lnTo>
                      <a:pt x="278" y="31"/>
                    </a:lnTo>
                    <a:lnTo>
                      <a:pt x="284" y="31"/>
                    </a:lnTo>
                    <a:lnTo>
                      <a:pt x="284" y="25"/>
                    </a:lnTo>
                    <a:lnTo>
                      <a:pt x="284" y="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55" name="Rectangle 158"/>
            <p:cNvSpPr>
              <a:spLocks noChangeAspect="1" noChangeArrowheads="1"/>
            </p:cNvSpPr>
            <p:nvPr/>
          </p:nvSpPr>
          <p:spPr bwMode="auto">
            <a:xfrm>
              <a:off x="5272" y="2661"/>
              <a:ext cx="34"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6" name="Rectangle 159"/>
            <p:cNvSpPr>
              <a:spLocks noChangeAspect="1" noChangeArrowheads="1"/>
            </p:cNvSpPr>
            <p:nvPr/>
          </p:nvSpPr>
          <p:spPr bwMode="auto">
            <a:xfrm>
              <a:off x="5335" y="2663"/>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7" name="Rectangle 160"/>
            <p:cNvSpPr>
              <a:spLocks noChangeAspect="1" noChangeArrowheads="1"/>
            </p:cNvSpPr>
            <p:nvPr/>
          </p:nvSpPr>
          <p:spPr bwMode="auto">
            <a:xfrm>
              <a:off x="5405" y="2664"/>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8" name="Rectangle 161"/>
            <p:cNvSpPr>
              <a:spLocks noChangeAspect="1" noChangeArrowheads="1"/>
            </p:cNvSpPr>
            <p:nvPr/>
          </p:nvSpPr>
          <p:spPr bwMode="auto">
            <a:xfrm>
              <a:off x="5208" y="2662"/>
              <a:ext cx="35" cy="30"/>
            </a:xfrm>
            <a:prstGeom prst="rect">
              <a:avLst/>
            </a:prstGeom>
            <a:solidFill>
              <a:srgbClr val="FFFFFF"/>
            </a:solidFill>
            <a:ln w="9525">
              <a:solidFill>
                <a:srgbClr val="000000"/>
              </a:solidFill>
              <a:miter lim="800000"/>
              <a:headEnd/>
              <a:tailEnd/>
            </a:ln>
          </p:spPr>
          <p:txBody>
            <a:bodyPr/>
            <a:lstStyle/>
            <a:p>
              <a:pPr>
                <a:defRPr/>
              </a:pPr>
              <a:endParaRPr lang="en-US" sz="3200">
                <a:latin typeface="+mn-lt"/>
              </a:endParaRPr>
            </a:p>
          </p:txBody>
        </p:sp>
        <p:sp>
          <p:nvSpPr>
            <p:cNvPr id="52359" name="Rectangle 162"/>
            <p:cNvSpPr>
              <a:spLocks noChangeAspect="1" noChangeArrowheads="1"/>
            </p:cNvSpPr>
            <p:nvPr/>
          </p:nvSpPr>
          <p:spPr bwMode="auto">
            <a:xfrm>
              <a:off x="2215" y="2522"/>
              <a:ext cx="500" cy="76"/>
            </a:xfrm>
            <a:prstGeom prst="rect">
              <a:avLst/>
            </a:prstGeom>
            <a:noFill/>
            <a:ln w="9525">
              <a:noFill/>
              <a:miter lim="800000"/>
              <a:headEnd/>
              <a:tailEnd/>
            </a:ln>
          </p:spPr>
          <p:txBody>
            <a:bodyPr/>
            <a:lstStyle/>
            <a:p>
              <a:pPr>
                <a:defRPr/>
              </a:pPr>
              <a:endParaRPr lang="en-US" sz="3200">
                <a:latin typeface="+mn-lt"/>
              </a:endParaRPr>
            </a:p>
          </p:txBody>
        </p:sp>
        <p:sp>
          <p:nvSpPr>
            <p:cNvPr id="52360" name="Rectangle 163"/>
            <p:cNvSpPr>
              <a:spLocks noChangeAspect="1" noChangeArrowheads="1"/>
            </p:cNvSpPr>
            <p:nvPr/>
          </p:nvSpPr>
          <p:spPr bwMode="auto">
            <a:xfrm>
              <a:off x="2389" y="2524"/>
              <a:ext cx="150" cy="100"/>
            </a:xfrm>
            <a:prstGeom prst="rect">
              <a:avLst/>
            </a:prstGeom>
            <a:noFill/>
            <a:ln w="9525">
              <a:noFill/>
              <a:miter lim="800000"/>
              <a:headEnd/>
              <a:tailEnd/>
            </a:ln>
          </p:spPr>
          <p:txBody>
            <a:bodyPr wrap="none" lIns="0" tIns="0" rIns="0" bIns="0">
              <a:spAutoFit/>
            </a:bodyPr>
            <a:lstStyle/>
            <a:p>
              <a:pPr>
                <a:defRPr/>
              </a:pPr>
              <a:r>
                <a:rPr lang="de-DE" sz="1000" b="1">
                  <a:latin typeface="+mn-lt"/>
                </a:rPr>
                <a:t>80m</a:t>
              </a:r>
            </a:p>
          </p:txBody>
        </p:sp>
        <p:sp>
          <p:nvSpPr>
            <p:cNvPr id="52361" name="Rectangle 164"/>
            <p:cNvSpPr>
              <a:spLocks noChangeAspect="1" noChangeArrowheads="1"/>
            </p:cNvSpPr>
            <p:nvPr/>
          </p:nvSpPr>
          <p:spPr bwMode="auto">
            <a:xfrm>
              <a:off x="3011" y="2522"/>
              <a:ext cx="499" cy="76"/>
            </a:xfrm>
            <a:prstGeom prst="rect">
              <a:avLst/>
            </a:prstGeom>
            <a:noFill/>
            <a:ln w="9525">
              <a:noFill/>
              <a:miter lim="800000"/>
              <a:headEnd/>
              <a:tailEnd/>
            </a:ln>
          </p:spPr>
          <p:txBody>
            <a:bodyPr/>
            <a:lstStyle/>
            <a:p>
              <a:pPr>
                <a:defRPr/>
              </a:pPr>
              <a:endParaRPr lang="en-US" sz="3200">
                <a:latin typeface="+mn-lt"/>
              </a:endParaRPr>
            </a:p>
          </p:txBody>
        </p:sp>
        <p:sp>
          <p:nvSpPr>
            <p:cNvPr id="52362" name="Rectangle 165"/>
            <p:cNvSpPr>
              <a:spLocks noChangeAspect="1" noChangeArrowheads="1"/>
            </p:cNvSpPr>
            <p:nvPr/>
          </p:nvSpPr>
          <p:spPr bwMode="auto">
            <a:xfrm>
              <a:off x="3185" y="2524"/>
              <a:ext cx="142" cy="100"/>
            </a:xfrm>
            <a:prstGeom prst="rect">
              <a:avLst/>
            </a:prstGeom>
            <a:noFill/>
            <a:ln w="9525">
              <a:noFill/>
              <a:miter lim="800000"/>
              <a:headEnd/>
              <a:tailEnd/>
            </a:ln>
          </p:spPr>
          <p:txBody>
            <a:bodyPr wrap="none" lIns="0" tIns="0" rIns="0" bIns="0">
              <a:spAutoFit/>
            </a:bodyPr>
            <a:lstStyle/>
            <a:p>
              <a:pPr>
                <a:defRPr/>
              </a:pPr>
              <a:r>
                <a:rPr lang="de-DE" sz="1000" b="1">
                  <a:latin typeface="+mn-lt"/>
                </a:rPr>
                <a:t>30m</a:t>
              </a:r>
            </a:p>
          </p:txBody>
        </p:sp>
        <p:sp>
          <p:nvSpPr>
            <p:cNvPr id="52363" name="Rectangle 166"/>
            <p:cNvSpPr>
              <a:spLocks noChangeAspect="1" noChangeArrowheads="1"/>
            </p:cNvSpPr>
            <p:nvPr/>
          </p:nvSpPr>
          <p:spPr bwMode="auto">
            <a:xfrm>
              <a:off x="3767" y="2522"/>
              <a:ext cx="500" cy="76"/>
            </a:xfrm>
            <a:prstGeom prst="rect">
              <a:avLst/>
            </a:prstGeom>
            <a:noFill/>
            <a:ln w="9525">
              <a:noFill/>
              <a:miter lim="800000"/>
              <a:headEnd/>
              <a:tailEnd/>
            </a:ln>
          </p:spPr>
          <p:txBody>
            <a:bodyPr/>
            <a:lstStyle/>
            <a:p>
              <a:pPr>
                <a:defRPr/>
              </a:pPr>
              <a:endParaRPr lang="en-US" sz="3200">
                <a:latin typeface="+mn-lt"/>
              </a:endParaRPr>
            </a:p>
          </p:txBody>
        </p:sp>
        <p:sp>
          <p:nvSpPr>
            <p:cNvPr id="52364" name="Rectangle 167"/>
            <p:cNvSpPr>
              <a:spLocks noChangeAspect="1" noChangeArrowheads="1"/>
            </p:cNvSpPr>
            <p:nvPr/>
          </p:nvSpPr>
          <p:spPr bwMode="auto">
            <a:xfrm>
              <a:off x="3921" y="2524"/>
              <a:ext cx="182" cy="100"/>
            </a:xfrm>
            <a:prstGeom prst="rect">
              <a:avLst/>
            </a:prstGeom>
            <a:noFill/>
            <a:ln w="9525">
              <a:noFill/>
              <a:miter lim="800000"/>
              <a:headEnd/>
              <a:tailEnd/>
            </a:ln>
          </p:spPr>
          <p:txBody>
            <a:bodyPr wrap="none" lIns="0" tIns="0" rIns="0" bIns="0">
              <a:spAutoFit/>
            </a:bodyPr>
            <a:lstStyle/>
            <a:p>
              <a:pPr>
                <a:defRPr/>
              </a:pPr>
              <a:r>
                <a:rPr lang="de-DE" sz="1000" b="1">
                  <a:latin typeface="+mn-lt"/>
                </a:rPr>
                <a:t>180m</a:t>
              </a:r>
            </a:p>
          </p:txBody>
        </p:sp>
        <p:sp>
          <p:nvSpPr>
            <p:cNvPr id="52365" name="Rectangle 168"/>
            <p:cNvSpPr>
              <a:spLocks noChangeAspect="1" noChangeArrowheads="1"/>
            </p:cNvSpPr>
            <p:nvPr/>
          </p:nvSpPr>
          <p:spPr bwMode="auto">
            <a:xfrm>
              <a:off x="4546" y="2522"/>
              <a:ext cx="500" cy="76"/>
            </a:xfrm>
            <a:prstGeom prst="rect">
              <a:avLst/>
            </a:prstGeom>
            <a:noFill/>
            <a:ln w="9525">
              <a:noFill/>
              <a:miter lim="800000"/>
              <a:headEnd/>
              <a:tailEnd/>
            </a:ln>
          </p:spPr>
          <p:txBody>
            <a:bodyPr/>
            <a:lstStyle/>
            <a:p>
              <a:pPr>
                <a:defRPr/>
              </a:pPr>
              <a:endParaRPr lang="en-US" sz="3200">
                <a:latin typeface="+mn-lt"/>
              </a:endParaRPr>
            </a:p>
          </p:txBody>
        </p:sp>
        <p:sp>
          <p:nvSpPr>
            <p:cNvPr id="52366" name="Rectangle 169"/>
            <p:cNvSpPr>
              <a:spLocks noChangeAspect="1" noChangeArrowheads="1"/>
            </p:cNvSpPr>
            <p:nvPr/>
          </p:nvSpPr>
          <p:spPr bwMode="auto">
            <a:xfrm>
              <a:off x="4720" y="2524"/>
              <a:ext cx="142" cy="100"/>
            </a:xfrm>
            <a:prstGeom prst="rect">
              <a:avLst/>
            </a:prstGeom>
            <a:noFill/>
            <a:ln w="9525">
              <a:noFill/>
              <a:miter lim="800000"/>
              <a:headEnd/>
              <a:tailEnd/>
            </a:ln>
          </p:spPr>
          <p:txBody>
            <a:bodyPr wrap="none" lIns="0" tIns="0" rIns="0" bIns="0">
              <a:spAutoFit/>
            </a:bodyPr>
            <a:lstStyle/>
            <a:p>
              <a:pPr>
                <a:defRPr/>
              </a:pPr>
              <a:r>
                <a:rPr lang="de-DE" sz="1000" b="1">
                  <a:latin typeface="+mn-lt"/>
                </a:rPr>
                <a:t>20m</a:t>
              </a:r>
            </a:p>
          </p:txBody>
        </p:sp>
        <p:sp>
          <p:nvSpPr>
            <p:cNvPr id="52367" name="Rectangle 170"/>
            <p:cNvSpPr>
              <a:spLocks noChangeAspect="1" noChangeArrowheads="1"/>
            </p:cNvSpPr>
            <p:nvPr/>
          </p:nvSpPr>
          <p:spPr bwMode="auto">
            <a:xfrm>
              <a:off x="5235" y="2522"/>
              <a:ext cx="500" cy="76"/>
            </a:xfrm>
            <a:prstGeom prst="rect">
              <a:avLst/>
            </a:prstGeom>
            <a:noFill/>
            <a:ln w="9525">
              <a:noFill/>
              <a:miter lim="800000"/>
              <a:headEnd/>
              <a:tailEnd/>
            </a:ln>
          </p:spPr>
          <p:txBody>
            <a:bodyPr/>
            <a:lstStyle/>
            <a:p>
              <a:pPr>
                <a:defRPr/>
              </a:pPr>
              <a:endParaRPr lang="en-US" sz="3200">
                <a:latin typeface="+mn-lt"/>
              </a:endParaRPr>
            </a:p>
          </p:txBody>
        </p:sp>
        <p:sp>
          <p:nvSpPr>
            <p:cNvPr id="52368" name="Rectangle 171"/>
            <p:cNvSpPr>
              <a:spLocks noChangeAspect="1" noChangeArrowheads="1"/>
            </p:cNvSpPr>
            <p:nvPr/>
          </p:nvSpPr>
          <p:spPr bwMode="auto">
            <a:xfrm>
              <a:off x="5409" y="2524"/>
              <a:ext cx="142" cy="100"/>
            </a:xfrm>
            <a:prstGeom prst="rect">
              <a:avLst/>
            </a:prstGeom>
            <a:noFill/>
            <a:ln w="9525">
              <a:noFill/>
              <a:miter lim="800000"/>
              <a:headEnd/>
              <a:tailEnd/>
            </a:ln>
          </p:spPr>
          <p:txBody>
            <a:bodyPr wrap="none" lIns="0" tIns="0" rIns="0" bIns="0">
              <a:spAutoFit/>
            </a:bodyPr>
            <a:lstStyle/>
            <a:p>
              <a:pPr>
                <a:defRPr/>
              </a:pPr>
              <a:r>
                <a:rPr lang="de-DE" sz="1000" b="1">
                  <a:latin typeface="+mn-lt"/>
                </a:rPr>
                <a:t>60m</a:t>
              </a:r>
            </a:p>
          </p:txBody>
        </p:sp>
        <p:grpSp>
          <p:nvGrpSpPr>
            <p:cNvPr id="34954" name="Group 172"/>
            <p:cNvGrpSpPr>
              <a:grpSpLocks noChangeAspect="1"/>
            </p:cNvGrpSpPr>
            <p:nvPr/>
          </p:nvGrpSpPr>
          <p:grpSpPr bwMode="auto">
            <a:xfrm>
              <a:off x="1193" y="2611"/>
              <a:ext cx="405" cy="549"/>
              <a:chOff x="304" y="2343"/>
              <a:chExt cx="432" cy="636"/>
            </a:xfrm>
          </p:grpSpPr>
          <p:grpSp>
            <p:nvGrpSpPr>
              <p:cNvPr id="35606" name="Group 173"/>
              <p:cNvGrpSpPr>
                <a:grpSpLocks noChangeAspect="1"/>
              </p:cNvGrpSpPr>
              <p:nvPr/>
            </p:nvGrpSpPr>
            <p:grpSpPr bwMode="auto">
              <a:xfrm>
                <a:off x="304" y="2343"/>
                <a:ext cx="432" cy="411"/>
                <a:chOff x="304" y="2343"/>
                <a:chExt cx="432" cy="411"/>
              </a:xfrm>
            </p:grpSpPr>
            <p:grpSp>
              <p:nvGrpSpPr>
                <p:cNvPr id="35610" name="Group 174"/>
                <p:cNvGrpSpPr>
                  <a:grpSpLocks noChangeAspect="1"/>
                </p:cNvGrpSpPr>
                <p:nvPr/>
              </p:nvGrpSpPr>
              <p:grpSpPr bwMode="auto">
                <a:xfrm>
                  <a:off x="304" y="2343"/>
                  <a:ext cx="432" cy="411"/>
                  <a:chOff x="304" y="2343"/>
                  <a:chExt cx="432" cy="411"/>
                </a:xfrm>
              </p:grpSpPr>
              <p:sp>
                <p:nvSpPr>
                  <p:cNvPr id="53030" name="Rectangle 175"/>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31" name="Rectangle 176"/>
                  <p:cNvSpPr>
                    <a:spLocks noChangeAspect="1" noChangeArrowheads="1"/>
                  </p:cNvSpPr>
                  <p:nvPr/>
                </p:nvSpPr>
                <p:spPr bwMode="auto">
                  <a:xfrm>
                    <a:off x="304" y="2343"/>
                    <a:ext cx="432"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32" name="Rectangle 177"/>
                  <p:cNvSpPr>
                    <a:spLocks noChangeAspect="1" noChangeArrowheads="1"/>
                  </p:cNvSpPr>
                  <p:nvPr/>
                </p:nvSpPr>
                <p:spPr bwMode="auto">
                  <a:xfrm>
                    <a:off x="416" y="2379"/>
                    <a:ext cx="185" cy="117"/>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5611" name="Group 178"/>
                <p:cNvGrpSpPr>
                  <a:grpSpLocks noChangeAspect="1"/>
                </p:cNvGrpSpPr>
                <p:nvPr/>
              </p:nvGrpSpPr>
              <p:grpSpPr bwMode="auto">
                <a:xfrm>
                  <a:off x="378" y="2497"/>
                  <a:ext cx="277" cy="234"/>
                  <a:chOff x="378" y="2497"/>
                  <a:chExt cx="277" cy="234"/>
                </a:xfrm>
              </p:grpSpPr>
              <p:sp>
                <p:nvSpPr>
                  <p:cNvPr id="53028" name="Freeform 179"/>
                  <p:cNvSpPr>
                    <a:spLocks noChangeAspect="1"/>
                  </p:cNvSpPr>
                  <p:nvPr/>
                </p:nvSpPr>
                <p:spPr bwMode="auto">
                  <a:xfrm>
                    <a:off x="367" y="2506"/>
                    <a:ext cx="27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3029" name="Freeform 180"/>
                  <p:cNvSpPr>
                    <a:spLocks noChangeAspect="1" noEditPoints="1"/>
                  </p:cNvSpPr>
                  <p:nvPr/>
                </p:nvSpPr>
                <p:spPr bwMode="auto">
                  <a:xfrm>
                    <a:off x="358" y="2497"/>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3027" name="Rectangle 181"/>
                <p:cNvSpPr>
                  <a:spLocks noChangeAspect="1" noChangeArrowheads="1"/>
                </p:cNvSpPr>
                <p:nvPr/>
              </p:nvSpPr>
              <p:spPr bwMode="auto">
                <a:xfrm>
                  <a:off x="491" y="2539"/>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3022" name="Rectangle 182"/>
              <p:cNvSpPr>
                <a:spLocks noChangeAspect="1" noChangeArrowheads="1"/>
              </p:cNvSpPr>
              <p:nvPr/>
            </p:nvSpPr>
            <p:spPr bwMode="auto">
              <a:xfrm>
                <a:off x="373" y="2739"/>
                <a:ext cx="329" cy="244"/>
              </a:xfrm>
              <a:prstGeom prst="rect">
                <a:avLst/>
              </a:prstGeom>
              <a:noFill/>
              <a:ln w="9525">
                <a:noFill/>
                <a:miter lim="800000"/>
                <a:headEnd/>
                <a:tailEnd/>
              </a:ln>
            </p:spPr>
            <p:txBody>
              <a:bodyPr/>
              <a:lstStyle/>
              <a:p>
                <a:pPr>
                  <a:defRPr/>
                </a:pPr>
                <a:endParaRPr lang="en-US" sz="3200">
                  <a:latin typeface="+mn-lt"/>
                </a:endParaRPr>
              </a:p>
            </p:txBody>
          </p:sp>
          <p:sp>
            <p:nvSpPr>
              <p:cNvPr id="53023" name="Rectangle 183"/>
              <p:cNvSpPr>
                <a:spLocks noChangeAspect="1" noChangeArrowheads="1"/>
              </p:cNvSpPr>
              <p:nvPr/>
            </p:nvSpPr>
            <p:spPr bwMode="auto">
              <a:xfrm>
                <a:off x="444" y="2771"/>
                <a:ext cx="173" cy="118"/>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3024" name="Rectangle 184"/>
              <p:cNvSpPr>
                <a:spLocks noChangeAspect="1" noChangeArrowheads="1"/>
              </p:cNvSpPr>
              <p:nvPr/>
            </p:nvSpPr>
            <p:spPr bwMode="auto">
              <a:xfrm>
                <a:off x="424" y="2861"/>
                <a:ext cx="192" cy="116"/>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grpSp>
          <p:nvGrpSpPr>
            <p:cNvPr id="34955" name="Group 185"/>
            <p:cNvGrpSpPr>
              <a:grpSpLocks noChangeAspect="1"/>
            </p:cNvGrpSpPr>
            <p:nvPr/>
          </p:nvGrpSpPr>
          <p:grpSpPr bwMode="auto">
            <a:xfrm>
              <a:off x="1611" y="2627"/>
              <a:ext cx="278" cy="388"/>
              <a:chOff x="750" y="2363"/>
              <a:chExt cx="296" cy="450"/>
            </a:xfrm>
          </p:grpSpPr>
          <p:grpSp>
            <p:nvGrpSpPr>
              <p:cNvPr id="35599" name="Group 186"/>
              <p:cNvGrpSpPr>
                <a:grpSpLocks noChangeAspect="1"/>
              </p:cNvGrpSpPr>
              <p:nvPr/>
            </p:nvGrpSpPr>
            <p:grpSpPr bwMode="auto">
              <a:xfrm>
                <a:off x="769" y="2363"/>
                <a:ext cx="252" cy="211"/>
                <a:chOff x="769" y="2363"/>
                <a:chExt cx="252" cy="211"/>
              </a:xfrm>
            </p:grpSpPr>
            <p:sp>
              <p:nvSpPr>
                <p:cNvPr id="53019" name="Freeform 187"/>
                <p:cNvSpPr>
                  <a:spLocks noChangeAspect="1"/>
                </p:cNvSpPr>
                <p:nvPr/>
              </p:nvSpPr>
              <p:spPr bwMode="auto">
                <a:xfrm>
                  <a:off x="795" y="2373"/>
                  <a:ext cx="236"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3020" name="Freeform 188"/>
                <p:cNvSpPr>
                  <a:spLocks noChangeAspect="1" noEditPoints="1"/>
                </p:cNvSpPr>
                <p:nvPr/>
              </p:nvSpPr>
              <p:spPr bwMode="auto">
                <a:xfrm>
                  <a:off x="789" y="2363"/>
                  <a:ext cx="252" cy="211"/>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3015" name="Rectangle 189"/>
              <p:cNvSpPr>
                <a:spLocks noChangeAspect="1" noChangeArrowheads="1"/>
              </p:cNvSpPr>
              <p:nvPr/>
            </p:nvSpPr>
            <p:spPr bwMode="auto">
              <a:xfrm>
                <a:off x="875" y="2416"/>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3016" name="Rectangle 190"/>
              <p:cNvSpPr>
                <a:spLocks noChangeAspect="1" noChangeArrowheads="1"/>
              </p:cNvSpPr>
              <p:nvPr/>
            </p:nvSpPr>
            <p:spPr bwMode="auto">
              <a:xfrm>
                <a:off x="750" y="2573"/>
                <a:ext cx="296" cy="240"/>
              </a:xfrm>
              <a:prstGeom prst="rect">
                <a:avLst/>
              </a:prstGeom>
              <a:noFill/>
              <a:ln w="9525">
                <a:noFill/>
                <a:miter lim="800000"/>
                <a:headEnd/>
                <a:tailEnd/>
              </a:ln>
            </p:spPr>
            <p:txBody>
              <a:bodyPr/>
              <a:lstStyle/>
              <a:p>
                <a:pPr>
                  <a:defRPr/>
                </a:pPr>
                <a:endParaRPr lang="en-US" sz="3200">
                  <a:latin typeface="+mn-lt"/>
                </a:endParaRPr>
              </a:p>
            </p:txBody>
          </p:sp>
          <p:sp>
            <p:nvSpPr>
              <p:cNvPr id="53017" name="Rectangle 191"/>
              <p:cNvSpPr>
                <a:spLocks noChangeAspect="1" noChangeArrowheads="1"/>
              </p:cNvSpPr>
              <p:nvPr/>
            </p:nvSpPr>
            <p:spPr bwMode="auto">
              <a:xfrm>
                <a:off x="825" y="2602"/>
                <a:ext cx="148" cy="116"/>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3018" name="Rectangle 192"/>
              <p:cNvSpPr>
                <a:spLocks noChangeAspect="1" noChangeArrowheads="1"/>
              </p:cNvSpPr>
              <p:nvPr/>
            </p:nvSpPr>
            <p:spPr bwMode="auto">
              <a:xfrm>
                <a:off x="825" y="2695"/>
                <a:ext cx="148" cy="116"/>
              </a:xfrm>
              <a:prstGeom prst="rect">
                <a:avLst/>
              </a:prstGeom>
              <a:noFill/>
              <a:ln w="9525">
                <a:noFill/>
                <a:miter lim="800000"/>
                <a:headEnd/>
                <a:tailEnd/>
              </a:ln>
            </p:spPr>
            <p:txBody>
              <a:bodyPr wrap="none" lIns="0" tIns="0" rIns="0" bIns="0">
                <a:spAutoFit/>
              </a:bodyPr>
              <a:lstStyle/>
              <a:p>
                <a:pPr>
                  <a:defRPr/>
                </a:pPr>
                <a:r>
                  <a:rPr lang="de-DE" sz="1000" b="1">
                    <a:latin typeface="+mn-lt"/>
                  </a:rPr>
                  <a:t>1Tag</a:t>
                </a:r>
              </a:p>
            </p:txBody>
          </p:sp>
        </p:grpSp>
        <p:grpSp>
          <p:nvGrpSpPr>
            <p:cNvPr id="34956" name="Group 193"/>
            <p:cNvGrpSpPr>
              <a:grpSpLocks noChangeAspect="1"/>
            </p:cNvGrpSpPr>
            <p:nvPr/>
          </p:nvGrpSpPr>
          <p:grpSpPr bwMode="auto">
            <a:xfrm>
              <a:off x="1897" y="2623"/>
              <a:ext cx="426" cy="1323"/>
              <a:chOff x="1049" y="2343"/>
              <a:chExt cx="452" cy="1522"/>
            </a:xfrm>
          </p:grpSpPr>
          <p:sp>
            <p:nvSpPr>
              <p:cNvPr id="52991" name="Rectangle 194"/>
              <p:cNvSpPr>
                <a:spLocks noChangeAspect="1" noChangeArrowheads="1"/>
              </p:cNvSpPr>
              <p:nvPr/>
            </p:nvSpPr>
            <p:spPr bwMode="auto">
              <a:xfrm>
                <a:off x="1050" y="2857"/>
                <a:ext cx="42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2" name="Rectangle 195"/>
              <p:cNvSpPr>
                <a:spLocks noChangeAspect="1" noChangeArrowheads="1"/>
              </p:cNvSpPr>
              <p:nvPr/>
            </p:nvSpPr>
            <p:spPr bwMode="auto">
              <a:xfrm>
                <a:off x="1067" y="2903"/>
                <a:ext cx="230" cy="115"/>
              </a:xfrm>
              <a:prstGeom prst="rect">
                <a:avLst/>
              </a:prstGeom>
              <a:noFill/>
              <a:ln w="9525">
                <a:noFill/>
                <a:miter lim="800000"/>
                <a:headEnd/>
                <a:tailEnd/>
              </a:ln>
            </p:spPr>
            <p:txBody>
              <a:bodyPr wrap="none" lIns="0" tIns="0" rIns="0" bIns="0">
                <a:spAutoFit/>
              </a:bodyPr>
              <a:lstStyle/>
              <a:p>
                <a:pPr>
                  <a:defRPr/>
                </a:pPr>
                <a:r>
                  <a:rPr lang="de-DE" sz="1000">
                    <a:latin typeface="+mn-lt"/>
                  </a:rPr>
                  <a:t>Z/T: 1S</a:t>
                </a:r>
                <a:endParaRPr lang="de-DE" sz="1000" b="1">
                  <a:latin typeface="+mn-lt"/>
                </a:endParaRPr>
              </a:p>
            </p:txBody>
          </p:sp>
          <p:sp>
            <p:nvSpPr>
              <p:cNvPr id="52993" name="Rectangle 196"/>
              <p:cNvSpPr>
                <a:spLocks noChangeAspect="1" noChangeArrowheads="1"/>
              </p:cNvSpPr>
              <p:nvPr/>
            </p:nvSpPr>
            <p:spPr bwMode="auto">
              <a:xfrm>
                <a:off x="1050" y="3025"/>
                <a:ext cx="42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4" name="Rectangle 197"/>
              <p:cNvSpPr>
                <a:spLocks noChangeAspect="1" noChangeArrowheads="1"/>
              </p:cNvSpPr>
              <p:nvPr/>
            </p:nvSpPr>
            <p:spPr bwMode="auto">
              <a:xfrm>
                <a:off x="1067" y="3072"/>
                <a:ext cx="405" cy="115"/>
              </a:xfrm>
              <a:prstGeom prst="rect">
                <a:avLst/>
              </a:prstGeom>
              <a:noFill/>
              <a:ln w="9525">
                <a:noFill/>
                <a:miter lim="800000"/>
                <a:headEnd/>
                <a:tailEnd/>
              </a:ln>
            </p:spPr>
            <p:txBody>
              <a:bodyPr wrap="none" lIns="0" tIns="0" rIns="0" bIns="0">
                <a:spAutoFit/>
              </a:bodyPr>
              <a:lstStyle/>
              <a:p>
                <a:pPr>
                  <a:defRPr/>
                </a:pPr>
                <a:r>
                  <a:rPr lang="de-DE" sz="1000">
                    <a:latin typeface="+mn-lt"/>
                  </a:rPr>
                  <a:t>R/T: 60 Min.</a:t>
                </a:r>
                <a:endParaRPr lang="de-DE" sz="1000" b="1">
                  <a:latin typeface="+mn-lt"/>
                </a:endParaRPr>
              </a:p>
            </p:txBody>
          </p:sp>
          <p:sp>
            <p:nvSpPr>
              <p:cNvPr id="52995" name="Rectangle 198"/>
              <p:cNvSpPr>
                <a:spLocks noChangeAspect="1" noChangeArrowheads="1"/>
              </p:cNvSpPr>
              <p:nvPr/>
            </p:nvSpPr>
            <p:spPr bwMode="auto">
              <a:xfrm>
                <a:off x="1050" y="3193"/>
                <a:ext cx="42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6" name="Rectangle 199"/>
              <p:cNvSpPr>
                <a:spLocks noChangeAspect="1" noChangeArrowheads="1"/>
              </p:cNvSpPr>
              <p:nvPr/>
            </p:nvSpPr>
            <p:spPr bwMode="auto">
              <a:xfrm>
                <a:off x="1067" y="3240"/>
                <a:ext cx="236" cy="115"/>
              </a:xfrm>
              <a:prstGeom prst="rect">
                <a:avLst/>
              </a:prstGeom>
              <a:noFill/>
              <a:ln w="9525">
                <a:noFill/>
                <a:miter lim="800000"/>
                <a:headEnd/>
                <a:tailEnd/>
              </a:ln>
            </p:spPr>
            <p:txBody>
              <a:bodyPr wrap="none" lIns="0" tIns="0" rIns="0" bIns="0">
                <a:spAutoFit/>
              </a:bodyPr>
              <a:lstStyle/>
              <a:p>
                <a:pPr>
                  <a:defRPr/>
                </a:pPr>
                <a:r>
                  <a:rPr lang="de-DE" sz="1000">
                    <a:latin typeface="+mn-lt"/>
                  </a:rPr>
                  <a:t>V: 85 %</a:t>
                </a:r>
                <a:endParaRPr lang="de-DE" sz="1000" b="1">
                  <a:latin typeface="+mn-lt"/>
                </a:endParaRPr>
              </a:p>
            </p:txBody>
          </p:sp>
          <p:sp>
            <p:nvSpPr>
              <p:cNvPr id="52997" name="Rectangle 200"/>
              <p:cNvSpPr>
                <a:spLocks noChangeAspect="1" noChangeArrowheads="1"/>
              </p:cNvSpPr>
              <p:nvPr/>
            </p:nvSpPr>
            <p:spPr bwMode="auto">
              <a:xfrm>
                <a:off x="1050" y="3361"/>
                <a:ext cx="422"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98" name="Rectangle 201"/>
              <p:cNvSpPr>
                <a:spLocks noChangeAspect="1" noChangeArrowheads="1"/>
              </p:cNvSpPr>
              <p:nvPr/>
            </p:nvSpPr>
            <p:spPr bwMode="auto">
              <a:xfrm>
                <a:off x="1066" y="3411"/>
                <a:ext cx="365" cy="116"/>
              </a:xfrm>
              <a:prstGeom prst="rect">
                <a:avLst/>
              </a:prstGeom>
              <a:noFill/>
              <a:ln w="9525">
                <a:noFill/>
                <a:miter lim="800000"/>
                <a:headEnd/>
                <a:tailEnd/>
              </a:ln>
            </p:spPr>
            <p:txBody>
              <a:bodyPr wrap="none" lIns="0" tIns="0" rIns="0" bIns="0">
                <a:spAutoFit/>
              </a:bodyPr>
              <a:lstStyle/>
              <a:p>
                <a:pPr>
                  <a:defRPr/>
                </a:pPr>
                <a:r>
                  <a:rPr lang="de-DE" sz="1000">
                    <a:latin typeface="+mn-lt"/>
                  </a:rPr>
                  <a:t>Q: 0,01 % A</a:t>
                </a:r>
                <a:endParaRPr lang="de-DE" sz="1000" b="1">
                  <a:latin typeface="+mn-lt"/>
                </a:endParaRPr>
              </a:p>
            </p:txBody>
          </p:sp>
          <p:sp>
            <p:nvSpPr>
              <p:cNvPr id="52999" name="Rectangle 202"/>
              <p:cNvSpPr>
                <a:spLocks noChangeAspect="1" noChangeArrowheads="1"/>
              </p:cNvSpPr>
              <p:nvPr/>
            </p:nvSpPr>
            <p:spPr bwMode="auto">
              <a:xfrm>
                <a:off x="1050" y="3530"/>
                <a:ext cx="42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00" name="Rectangle 203"/>
              <p:cNvSpPr>
                <a:spLocks noChangeAspect="1" noChangeArrowheads="1"/>
              </p:cNvSpPr>
              <p:nvPr/>
            </p:nvSpPr>
            <p:spPr bwMode="auto">
              <a:xfrm>
                <a:off x="1066" y="3579"/>
                <a:ext cx="415" cy="116"/>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sp>
            <p:nvSpPr>
              <p:cNvPr id="53001" name="Rectangle 204"/>
              <p:cNvSpPr>
                <a:spLocks noChangeAspect="1" noChangeArrowheads="1"/>
              </p:cNvSpPr>
              <p:nvPr/>
            </p:nvSpPr>
            <p:spPr bwMode="auto">
              <a:xfrm>
                <a:off x="1050" y="3701"/>
                <a:ext cx="422"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02" name="Rectangle 205"/>
              <p:cNvSpPr>
                <a:spLocks noChangeAspect="1" noChangeArrowheads="1"/>
              </p:cNvSpPr>
              <p:nvPr/>
            </p:nvSpPr>
            <p:spPr bwMode="auto">
              <a:xfrm>
                <a:off x="1065" y="3746"/>
                <a:ext cx="120"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5588" name="Group 206"/>
              <p:cNvGrpSpPr>
                <a:grpSpLocks noChangeAspect="1"/>
              </p:cNvGrpSpPr>
              <p:nvPr/>
            </p:nvGrpSpPr>
            <p:grpSpPr bwMode="auto">
              <a:xfrm>
                <a:off x="1049" y="2343"/>
                <a:ext cx="431" cy="411"/>
                <a:chOff x="1049" y="2343"/>
                <a:chExt cx="431" cy="411"/>
              </a:xfrm>
            </p:grpSpPr>
            <p:grpSp>
              <p:nvGrpSpPr>
                <p:cNvPr id="35591" name="Group 207"/>
                <p:cNvGrpSpPr>
                  <a:grpSpLocks noChangeAspect="1"/>
                </p:cNvGrpSpPr>
                <p:nvPr/>
              </p:nvGrpSpPr>
              <p:grpSpPr bwMode="auto">
                <a:xfrm>
                  <a:off x="1049" y="2343"/>
                  <a:ext cx="431" cy="411"/>
                  <a:chOff x="1049" y="2343"/>
                  <a:chExt cx="431" cy="411"/>
                </a:xfrm>
              </p:grpSpPr>
              <p:sp>
                <p:nvSpPr>
                  <p:cNvPr id="53011" name="Rectangle 208"/>
                  <p:cNvSpPr>
                    <a:spLocks noChangeAspect="1" noChangeArrowheads="1"/>
                  </p:cNvSpPr>
                  <p:nvPr/>
                </p:nvSpPr>
                <p:spPr bwMode="auto">
                  <a:xfrm>
                    <a:off x="1049"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12" name="Rectangle 209"/>
                  <p:cNvSpPr>
                    <a:spLocks noChangeAspect="1" noChangeArrowheads="1"/>
                  </p:cNvSpPr>
                  <p:nvPr/>
                </p:nvSpPr>
                <p:spPr bwMode="auto">
                  <a:xfrm>
                    <a:off x="1049" y="2343"/>
                    <a:ext cx="41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3013" name="Rectangle 210"/>
                  <p:cNvSpPr>
                    <a:spLocks noChangeAspect="1" noChangeArrowheads="1"/>
                  </p:cNvSpPr>
                  <p:nvPr/>
                </p:nvSpPr>
                <p:spPr bwMode="auto">
                  <a:xfrm>
                    <a:off x="1129" y="2379"/>
                    <a:ext cx="251" cy="115"/>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5592" name="Group 211"/>
                <p:cNvGrpSpPr>
                  <a:grpSpLocks noChangeAspect="1"/>
                </p:cNvGrpSpPr>
                <p:nvPr/>
              </p:nvGrpSpPr>
              <p:grpSpPr bwMode="auto">
                <a:xfrm>
                  <a:off x="1083" y="2575"/>
                  <a:ext cx="132" cy="117"/>
                  <a:chOff x="1083" y="2575"/>
                  <a:chExt cx="132" cy="117"/>
                </a:xfrm>
              </p:grpSpPr>
              <p:sp>
                <p:nvSpPr>
                  <p:cNvPr id="53008" name="Oval 212"/>
                  <p:cNvSpPr>
                    <a:spLocks noChangeAspect="1" noChangeArrowheads="1"/>
                  </p:cNvSpPr>
                  <p:nvPr/>
                </p:nvSpPr>
                <p:spPr bwMode="auto">
                  <a:xfrm>
                    <a:off x="1100"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3009" name="Rectangle 213"/>
                  <p:cNvSpPr>
                    <a:spLocks noChangeAspect="1" noChangeArrowheads="1"/>
                  </p:cNvSpPr>
                  <p:nvPr/>
                </p:nvSpPr>
                <p:spPr bwMode="auto">
                  <a:xfrm>
                    <a:off x="1083"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3010" name="Oval 214"/>
                  <p:cNvSpPr>
                    <a:spLocks noChangeAspect="1" noChangeArrowheads="1"/>
                  </p:cNvSpPr>
                  <p:nvPr/>
                </p:nvSpPr>
                <p:spPr bwMode="auto">
                  <a:xfrm>
                    <a:off x="1116"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3004" name="Rectangle 215"/>
              <p:cNvSpPr>
                <a:spLocks noChangeAspect="1" noChangeArrowheads="1"/>
              </p:cNvSpPr>
              <p:nvPr/>
            </p:nvSpPr>
            <p:spPr bwMode="auto">
              <a:xfrm>
                <a:off x="1204" y="2534"/>
                <a:ext cx="187" cy="220"/>
              </a:xfrm>
              <a:prstGeom prst="rect">
                <a:avLst/>
              </a:prstGeom>
              <a:noFill/>
              <a:ln w="9525">
                <a:noFill/>
                <a:miter lim="800000"/>
                <a:headEnd/>
                <a:tailEnd/>
              </a:ln>
            </p:spPr>
            <p:txBody>
              <a:bodyPr/>
              <a:lstStyle/>
              <a:p>
                <a:pPr>
                  <a:defRPr/>
                </a:pPr>
                <a:endParaRPr lang="en-US" sz="3200">
                  <a:latin typeface="+mn-lt"/>
                </a:endParaRPr>
              </a:p>
            </p:txBody>
          </p:sp>
          <p:sp>
            <p:nvSpPr>
              <p:cNvPr id="53005" name="Rectangle 216"/>
              <p:cNvSpPr>
                <a:spLocks noChangeAspect="1" noChangeArrowheads="1"/>
              </p:cNvSpPr>
              <p:nvPr/>
            </p:nvSpPr>
            <p:spPr bwMode="auto">
              <a:xfrm>
                <a:off x="1246" y="2566"/>
                <a:ext cx="54"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grpSp>
        <p:grpSp>
          <p:nvGrpSpPr>
            <p:cNvPr id="34957" name="Group 217"/>
            <p:cNvGrpSpPr>
              <a:grpSpLocks noChangeAspect="1"/>
            </p:cNvGrpSpPr>
            <p:nvPr/>
          </p:nvGrpSpPr>
          <p:grpSpPr bwMode="auto">
            <a:xfrm>
              <a:off x="2310" y="2627"/>
              <a:ext cx="312" cy="388"/>
              <a:chOff x="1495" y="2363"/>
              <a:chExt cx="333" cy="450"/>
            </a:xfrm>
          </p:grpSpPr>
          <p:grpSp>
            <p:nvGrpSpPr>
              <p:cNvPr id="35569" name="Group 218"/>
              <p:cNvGrpSpPr>
                <a:grpSpLocks noChangeAspect="1"/>
              </p:cNvGrpSpPr>
              <p:nvPr/>
            </p:nvGrpSpPr>
            <p:grpSpPr bwMode="auto">
              <a:xfrm>
                <a:off x="1532" y="2363"/>
                <a:ext cx="253" cy="211"/>
                <a:chOff x="1532" y="2363"/>
                <a:chExt cx="253" cy="211"/>
              </a:xfrm>
            </p:grpSpPr>
            <p:sp>
              <p:nvSpPr>
                <p:cNvPr id="52989" name="Freeform 219"/>
                <p:cNvSpPr>
                  <a:spLocks noChangeAspect="1"/>
                </p:cNvSpPr>
                <p:nvPr/>
              </p:nvSpPr>
              <p:spPr bwMode="auto">
                <a:xfrm>
                  <a:off x="1542" y="2373"/>
                  <a:ext cx="221" cy="198"/>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90" name="Freeform 220"/>
                <p:cNvSpPr>
                  <a:spLocks noChangeAspect="1" noEditPoints="1"/>
                </p:cNvSpPr>
                <p:nvPr/>
              </p:nvSpPr>
              <p:spPr bwMode="auto">
                <a:xfrm>
                  <a:off x="1532" y="2363"/>
                  <a:ext cx="253" cy="211"/>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85" name="Rectangle 221"/>
              <p:cNvSpPr>
                <a:spLocks noChangeAspect="1" noChangeArrowheads="1"/>
              </p:cNvSpPr>
              <p:nvPr/>
            </p:nvSpPr>
            <p:spPr bwMode="auto">
              <a:xfrm>
                <a:off x="1639" y="2416"/>
                <a:ext cx="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86" name="Rectangle 222"/>
              <p:cNvSpPr>
                <a:spLocks noChangeAspect="1" noChangeArrowheads="1"/>
              </p:cNvSpPr>
              <p:nvPr/>
            </p:nvSpPr>
            <p:spPr bwMode="auto">
              <a:xfrm>
                <a:off x="1495" y="2573"/>
                <a:ext cx="313" cy="240"/>
              </a:xfrm>
              <a:prstGeom prst="rect">
                <a:avLst/>
              </a:prstGeom>
              <a:noFill/>
              <a:ln w="9525">
                <a:noFill/>
                <a:miter lim="800000"/>
                <a:headEnd/>
                <a:tailEnd/>
              </a:ln>
            </p:spPr>
            <p:txBody>
              <a:bodyPr/>
              <a:lstStyle/>
              <a:p>
                <a:pPr>
                  <a:defRPr/>
                </a:pPr>
                <a:endParaRPr lang="en-US" sz="3200">
                  <a:latin typeface="+mn-lt"/>
                </a:endParaRPr>
              </a:p>
            </p:txBody>
          </p:sp>
          <p:sp>
            <p:nvSpPr>
              <p:cNvPr id="52987" name="Rectangle 223"/>
              <p:cNvSpPr>
                <a:spLocks noChangeAspect="1" noChangeArrowheads="1"/>
              </p:cNvSpPr>
              <p:nvPr/>
            </p:nvSpPr>
            <p:spPr bwMode="auto">
              <a:xfrm>
                <a:off x="1554" y="2602"/>
                <a:ext cx="204" cy="116"/>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988" name="Rectangle 224"/>
              <p:cNvSpPr>
                <a:spLocks noChangeAspect="1" noChangeArrowheads="1"/>
              </p:cNvSpPr>
              <p:nvPr/>
            </p:nvSpPr>
            <p:spPr bwMode="auto">
              <a:xfrm>
                <a:off x="1551" y="2695"/>
                <a:ext cx="214" cy="116"/>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grpSp>
          <p:nvGrpSpPr>
            <p:cNvPr id="34958" name="Group 225"/>
            <p:cNvGrpSpPr>
              <a:grpSpLocks noChangeAspect="1"/>
            </p:cNvGrpSpPr>
            <p:nvPr/>
          </p:nvGrpSpPr>
          <p:grpSpPr bwMode="auto">
            <a:xfrm>
              <a:off x="3085" y="2627"/>
              <a:ext cx="304" cy="388"/>
              <a:chOff x="2322" y="2363"/>
              <a:chExt cx="325" cy="450"/>
            </a:xfrm>
          </p:grpSpPr>
          <p:grpSp>
            <p:nvGrpSpPr>
              <p:cNvPr id="35562" name="Group 226"/>
              <p:cNvGrpSpPr>
                <a:grpSpLocks noChangeAspect="1"/>
              </p:cNvGrpSpPr>
              <p:nvPr/>
            </p:nvGrpSpPr>
            <p:grpSpPr bwMode="auto">
              <a:xfrm>
                <a:off x="2355" y="2363"/>
                <a:ext cx="253" cy="211"/>
                <a:chOff x="2355" y="2363"/>
                <a:chExt cx="253" cy="211"/>
              </a:xfrm>
            </p:grpSpPr>
            <p:sp>
              <p:nvSpPr>
                <p:cNvPr id="52982" name="Freeform 227"/>
                <p:cNvSpPr>
                  <a:spLocks noChangeAspect="1"/>
                </p:cNvSpPr>
                <p:nvPr/>
              </p:nvSpPr>
              <p:spPr bwMode="auto">
                <a:xfrm>
                  <a:off x="2365" y="2373"/>
                  <a:ext cx="23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83" name="Freeform 228"/>
                <p:cNvSpPr>
                  <a:spLocks noChangeAspect="1" noEditPoints="1"/>
                </p:cNvSpPr>
                <p:nvPr/>
              </p:nvSpPr>
              <p:spPr bwMode="auto">
                <a:xfrm>
                  <a:off x="2355" y="2363"/>
                  <a:ext cx="253" cy="211"/>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78" name="Rectangle 229"/>
              <p:cNvSpPr>
                <a:spLocks noChangeAspect="1" noChangeArrowheads="1"/>
              </p:cNvSpPr>
              <p:nvPr/>
            </p:nvSpPr>
            <p:spPr bwMode="auto">
              <a:xfrm>
                <a:off x="2465" y="2416"/>
                <a:ext cx="39"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79" name="Rectangle 230"/>
              <p:cNvSpPr>
                <a:spLocks noChangeAspect="1" noChangeArrowheads="1"/>
              </p:cNvSpPr>
              <p:nvPr/>
            </p:nvSpPr>
            <p:spPr bwMode="auto">
              <a:xfrm>
                <a:off x="2322" y="2573"/>
                <a:ext cx="325" cy="240"/>
              </a:xfrm>
              <a:prstGeom prst="rect">
                <a:avLst/>
              </a:prstGeom>
              <a:noFill/>
              <a:ln w="9525">
                <a:noFill/>
                <a:miter lim="800000"/>
                <a:headEnd/>
                <a:tailEnd/>
              </a:ln>
            </p:spPr>
            <p:txBody>
              <a:bodyPr/>
              <a:lstStyle/>
              <a:p>
                <a:pPr>
                  <a:defRPr/>
                </a:pPr>
                <a:endParaRPr lang="en-US" sz="3200">
                  <a:latin typeface="+mn-lt"/>
                </a:endParaRPr>
              </a:p>
            </p:txBody>
          </p:sp>
          <p:sp>
            <p:nvSpPr>
              <p:cNvPr id="52980" name="Rectangle 231"/>
              <p:cNvSpPr>
                <a:spLocks noChangeAspect="1" noChangeArrowheads="1"/>
              </p:cNvSpPr>
              <p:nvPr/>
            </p:nvSpPr>
            <p:spPr bwMode="auto">
              <a:xfrm>
                <a:off x="2383" y="2602"/>
                <a:ext cx="204" cy="116"/>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981" name="Rectangle 232"/>
              <p:cNvSpPr>
                <a:spLocks noChangeAspect="1" noChangeArrowheads="1"/>
              </p:cNvSpPr>
              <p:nvPr/>
            </p:nvSpPr>
            <p:spPr bwMode="auto">
              <a:xfrm>
                <a:off x="2393" y="2695"/>
                <a:ext cx="174" cy="116"/>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grpSp>
          <p:nvGrpSpPr>
            <p:cNvPr id="34959" name="Group 233"/>
            <p:cNvGrpSpPr>
              <a:grpSpLocks noChangeAspect="1"/>
            </p:cNvGrpSpPr>
            <p:nvPr/>
          </p:nvGrpSpPr>
          <p:grpSpPr bwMode="auto">
            <a:xfrm>
              <a:off x="3865" y="2627"/>
              <a:ext cx="303" cy="388"/>
              <a:chOff x="3165" y="2363"/>
              <a:chExt cx="324" cy="450"/>
            </a:xfrm>
          </p:grpSpPr>
          <p:grpSp>
            <p:nvGrpSpPr>
              <p:cNvPr id="35555" name="Group 234"/>
              <p:cNvGrpSpPr>
                <a:grpSpLocks noChangeAspect="1"/>
              </p:cNvGrpSpPr>
              <p:nvPr/>
            </p:nvGrpSpPr>
            <p:grpSpPr bwMode="auto">
              <a:xfrm>
                <a:off x="3198" y="2363"/>
                <a:ext cx="252" cy="211"/>
                <a:chOff x="3198" y="2363"/>
                <a:chExt cx="252" cy="211"/>
              </a:xfrm>
            </p:grpSpPr>
            <p:sp>
              <p:nvSpPr>
                <p:cNvPr id="52975" name="Freeform 235"/>
                <p:cNvSpPr>
                  <a:spLocks noChangeAspect="1"/>
                </p:cNvSpPr>
                <p:nvPr/>
              </p:nvSpPr>
              <p:spPr bwMode="auto">
                <a:xfrm>
                  <a:off x="3207" y="2373"/>
                  <a:ext cx="253" cy="198"/>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76" name="Freeform 236"/>
                <p:cNvSpPr>
                  <a:spLocks noChangeAspect="1" noEditPoints="1"/>
                </p:cNvSpPr>
                <p:nvPr/>
              </p:nvSpPr>
              <p:spPr bwMode="auto">
                <a:xfrm>
                  <a:off x="3178" y="2363"/>
                  <a:ext cx="276"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71" name="Rectangle 237"/>
              <p:cNvSpPr>
                <a:spLocks noChangeAspect="1" noChangeArrowheads="1"/>
              </p:cNvSpPr>
              <p:nvPr/>
            </p:nvSpPr>
            <p:spPr bwMode="auto">
              <a:xfrm>
                <a:off x="3304" y="2416"/>
                <a:ext cx="24"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72" name="Rectangle 238"/>
              <p:cNvSpPr>
                <a:spLocks noChangeAspect="1" noChangeArrowheads="1"/>
              </p:cNvSpPr>
              <p:nvPr/>
            </p:nvSpPr>
            <p:spPr bwMode="auto">
              <a:xfrm>
                <a:off x="3145" y="2573"/>
                <a:ext cx="344" cy="240"/>
              </a:xfrm>
              <a:prstGeom prst="rect">
                <a:avLst/>
              </a:prstGeom>
              <a:noFill/>
              <a:ln w="9525">
                <a:noFill/>
                <a:miter lim="800000"/>
                <a:headEnd/>
                <a:tailEnd/>
              </a:ln>
            </p:spPr>
            <p:txBody>
              <a:bodyPr/>
              <a:lstStyle/>
              <a:p>
                <a:pPr>
                  <a:defRPr/>
                </a:pPr>
                <a:endParaRPr lang="en-US" sz="3200">
                  <a:latin typeface="+mn-lt"/>
                </a:endParaRPr>
              </a:p>
            </p:txBody>
          </p:sp>
          <p:sp>
            <p:nvSpPr>
              <p:cNvPr id="52973" name="Rectangle 239"/>
              <p:cNvSpPr>
                <a:spLocks noChangeAspect="1" noChangeArrowheads="1"/>
              </p:cNvSpPr>
              <p:nvPr/>
            </p:nvSpPr>
            <p:spPr bwMode="auto">
              <a:xfrm>
                <a:off x="3220" y="2602"/>
                <a:ext cx="205" cy="116"/>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974" name="Rectangle 240"/>
              <p:cNvSpPr>
                <a:spLocks noChangeAspect="1" noChangeArrowheads="1"/>
              </p:cNvSpPr>
              <p:nvPr/>
            </p:nvSpPr>
            <p:spPr bwMode="auto">
              <a:xfrm>
                <a:off x="3234" y="2695"/>
                <a:ext cx="176" cy="116"/>
              </a:xfrm>
              <a:prstGeom prst="rect">
                <a:avLst/>
              </a:prstGeom>
              <a:noFill/>
              <a:ln w="9525">
                <a:noFill/>
                <a:miter lim="800000"/>
                <a:headEnd/>
                <a:tailEnd/>
              </a:ln>
            </p:spPr>
            <p:txBody>
              <a:bodyPr wrap="none" lIns="0" tIns="0" rIns="0" bIns="0">
                <a:spAutoFit/>
              </a:bodyPr>
              <a:lstStyle/>
              <a:p>
                <a:pPr>
                  <a:defRPr/>
                </a:pPr>
                <a:r>
                  <a:rPr lang="de-DE" sz="1000" b="1">
                    <a:latin typeface="+mn-lt"/>
                  </a:rPr>
                  <a:t>850R</a:t>
                </a:r>
              </a:p>
            </p:txBody>
          </p:sp>
        </p:grpSp>
        <p:grpSp>
          <p:nvGrpSpPr>
            <p:cNvPr id="34960" name="Group 241"/>
            <p:cNvGrpSpPr>
              <a:grpSpLocks noChangeAspect="1"/>
            </p:cNvGrpSpPr>
            <p:nvPr/>
          </p:nvGrpSpPr>
          <p:grpSpPr bwMode="auto">
            <a:xfrm>
              <a:off x="4641" y="2627"/>
              <a:ext cx="304" cy="388"/>
              <a:chOff x="3995" y="2363"/>
              <a:chExt cx="325" cy="450"/>
            </a:xfrm>
          </p:grpSpPr>
          <p:grpSp>
            <p:nvGrpSpPr>
              <p:cNvPr id="35548" name="Group 242"/>
              <p:cNvGrpSpPr>
                <a:grpSpLocks noChangeAspect="1"/>
              </p:cNvGrpSpPr>
              <p:nvPr/>
            </p:nvGrpSpPr>
            <p:grpSpPr bwMode="auto">
              <a:xfrm>
                <a:off x="4029" y="2363"/>
                <a:ext cx="252" cy="211"/>
                <a:chOff x="4029" y="2363"/>
                <a:chExt cx="252" cy="211"/>
              </a:xfrm>
            </p:grpSpPr>
            <p:sp>
              <p:nvSpPr>
                <p:cNvPr id="52968" name="Freeform 243"/>
                <p:cNvSpPr>
                  <a:spLocks noChangeAspect="1"/>
                </p:cNvSpPr>
                <p:nvPr/>
              </p:nvSpPr>
              <p:spPr bwMode="auto">
                <a:xfrm>
                  <a:off x="4038" y="2373"/>
                  <a:ext cx="233" cy="198"/>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69" name="Freeform 244"/>
                <p:cNvSpPr>
                  <a:spLocks noChangeAspect="1" noEditPoints="1"/>
                </p:cNvSpPr>
                <p:nvPr/>
              </p:nvSpPr>
              <p:spPr bwMode="auto">
                <a:xfrm>
                  <a:off x="4029" y="2363"/>
                  <a:ext cx="252" cy="211"/>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64" name="Rectangle 245"/>
              <p:cNvSpPr>
                <a:spLocks noChangeAspect="1" noChangeArrowheads="1"/>
              </p:cNvSpPr>
              <p:nvPr/>
            </p:nvSpPr>
            <p:spPr bwMode="auto">
              <a:xfrm>
                <a:off x="4135" y="2416"/>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965" name="Rectangle 246"/>
              <p:cNvSpPr>
                <a:spLocks noChangeAspect="1" noChangeArrowheads="1"/>
              </p:cNvSpPr>
              <p:nvPr/>
            </p:nvSpPr>
            <p:spPr bwMode="auto">
              <a:xfrm>
                <a:off x="3995" y="2573"/>
                <a:ext cx="325" cy="240"/>
              </a:xfrm>
              <a:prstGeom prst="rect">
                <a:avLst/>
              </a:prstGeom>
              <a:noFill/>
              <a:ln w="9525">
                <a:noFill/>
                <a:miter lim="800000"/>
                <a:headEnd/>
                <a:tailEnd/>
              </a:ln>
            </p:spPr>
            <p:txBody>
              <a:bodyPr/>
              <a:lstStyle/>
              <a:p>
                <a:pPr>
                  <a:defRPr/>
                </a:pPr>
                <a:endParaRPr lang="en-US" sz="3200">
                  <a:latin typeface="+mn-lt"/>
                </a:endParaRPr>
              </a:p>
            </p:txBody>
          </p:sp>
          <p:sp>
            <p:nvSpPr>
              <p:cNvPr id="52966" name="Rectangle 247"/>
              <p:cNvSpPr>
                <a:spLocks noChangeAspect="1" noChangeArrowheads="1"/>
              </p:cNvSpPr>
              <p:nvPr/>
            </p:nvSpPr>
            <p:spPr bwMode="auto">
              <a:xfrm>
                <a:off x="4050" y="2602"/>
                <a:ext cx="205" cy="116"/>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967" name="Rectangle 248"/>
              <p:cNvSpPr>
                <a:spLocks noChangeAspect="1" noChangeArrowheads="1"/>
              </p:cNvSpPr>
              <p:nvPr/>
            </p:nvSpPr>
            <p:spPr bwMode="auto">
              <a:xfrm>
                <a:off x="4067" y="2695"/>
                <a:ext cx="174" cy="116"/>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grpSp>
          <p:nvGrpSpPr>
            <p:cNvPr id="34961" name="Group 249"/>
            <p:cNvGrpSpPr>
              <a:grpSpLocks noChangeAspect="1"/>
            </p:cNvGrpSpPr>
            <p:nvPr/>
          </p:nvGrpSpPr>
          <p:grpSpPr bwMode="auto">
            <a:xfrm>
              <a:off x="5539" y="2611"/>
              <a:ext cx="404" cy="549"/>
              <a:chOff x="4940" y="2343"/>
              <a:chExt cx="431" cy="636"/>
            </a:xfrm>
          </p:grpSpPr>
          <p:grpSp>
            <p:nvGrpSpPr>
              <p:cNvPr id="35536" name="Group 250"/>
              <p:cNvGrpSpPr>
                <a:grpSpLocks noChangeAspect="1"/>
              </p:cNvGrpSpPr>
              <p:nvPr/>
            </p:nvGrpSpPr>
            <p:grpSpPr bwMode="auto">
              <a:xfrm>
                <a:off x="4940" y="2343"/>
                <a:ext cx="431" cy="411"/>
                <a:chOff x="4940" y="2343"/>
                <a:chExt cx="431" cy="411"/>
              </a:xfrm>
            </p:grpSpPr>
            <p:grpSp>
              <p:nvGrpSpPr>
                <p:cNvPr id="35540" name="Group 251"/>
                <p:cNvGrpSpPr>
                  <a:grpSpLocks noChangeAspect="1"/>
                </p:cNvGrpSpPr>
                <p:nvPr/>
              </p:nvGrpSpPr>
              <p:grpSpPr bwMode="auto">
                <a:xfrm>
                  <a:off x="4940" y="2343"/>
                  <a:ext cx="431" cy="411"/>
                  <a:chOff x="4940" y="2343"/>
                  <a:chExt cx="431" cy="411"/>
                </a:xfrm>
              </p:grpSpPr>
              <p:sp>
                <p:nvSpPr>
                  <p:cNvPr id="52960" name="Rectangle 252"/>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61" name="Rectangle 253"/>
                  <p:cNvSpPr>
                    <a:spLocks noChangeAspect="1" noChangeArrowheads="1"/>
                  </p:cNvSpPr>
                  <p:nvPr/>
                </p:nvSpPr>
                <p:spPr bwMode="auto">
                  <a:xfrm>
                    <a:off x="4940" y="2343"/>
                    <a:ext cx="43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62" name="Rectangle 254"/>
                  <p:cNvSpPr>
                    <a:spLocks noChangeAspect="1" noChangeArrowheads="1"/>
                  </p:cNvSpPr>
                  <p:nvPr/>
                </p:nvSpPr>
                <p:spPr bwMode="auto">
                  <a:xfrm>
                    <a:off x="5006" y="2379"/>
                    <a:ext cx="281" cy="117"/>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5541" name="Group 255"/>
                <p:cNvGrpSpPr>
                  <a:grpSpLocks noChangeAspect="1"/>
                </p:cNvGrpSpPr>
                <p:nvPr/>
              </p:nvGrpSpPr>
              <p:grpSpPr bwMode="auto">
                <a:xfrm>
                  <a:off x="5013" y="2497"/>
                  <a:ext cx="278" cy="234"/>
                  <a:chOff x="5013" y="2497"/>
                  <a:chExt cx="278" cy="234"/>
                </a:xfrm>
              </p:grpSpPr>
              <p:sp>
                <p:nvSpPr>
                  <p:cNvPr id="52958" name="Freeform 256"/>
                  <p:cNvSpPr>
                    <a:spLocks noChangeAspect="1"/>
                  </p:cNvSpPr>
                  <p:nvPr/>
                </p:nvSpPr>
                <p:spPr bwMode="auto">
                  <a:xfrm>
                    <a:off x="5023" y="2506"/>
                    <a:ext cx="27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959" name="Freeform 257"/>
                  <p:cNvSpPr>
                    <a:spLocks noChangeAspect="1" noEditPoints="1"/>
                  </p:cNvSpPr>
                  <p:nvPr/>
                </p:nvSpPr>
                <p:spPr bwMode="auto">
                  <a:xfrm>
                    <a:off x="4993" y="2497"/>
                    <a:ext cx="300"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957" name="Rectangle 258"/>
                <p:cNvSpPr>
                  <a:spLocks noChangeAspect="1" noChangeArrowheads="1"/>
                </p:cNvSpPr>
                <p:nvPr/>
              </p:nvSpPr>
              <p:spPr bwMode="auto">
                <a:xfrm>
                  <a:off x="5126" y="2539"/>
                  <a:ext cx="22" cy="117"/>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952" name="Rectangle 259"/>
              <p:cNvSpPr>
                <a:spLocks noChangeAspect="1" noChangeArrowheads="1"/>
              </p:cNvSpPr>
              <p:nvPr/>
            </p:nvSpPr>
            <p:spPr bwMode="auto">
              <a:xfrm>
                <a:off x="5008" y="2739"/>
                <a:ext cx="333" cy="244"/>
              </a:xfrm>
              <a:prstGeom prst="rect">
                <a:avLst/>
              </a:prstGeom>
              <a:noFill/>
              <a:ln w="9525">
                <a:noFill/>
                <a:miter lim="800000"/>
                <a:headEnd/>
                <a:tailEnd/>
              </a:ln>
            </p:spPr>
            <p:txBody>
              <a:bodyPr/>
              <a:lstStyle/>
              <a:p>
                <a:pPr>
                  <a:defRPr/>
                </a:pPr>
                <a:endParaRPr lang="en-US" sz="3200">
                  <a:latin typeface="+mn-lt"/>
                </a:endParaRPr>
              </a:p>
            </p:txBody>
          </p:sp>
          <p:sp>
            <p:nvSpPr>
              <p:cNvPr id="52953" name="Rectangle 260"/>
              <p:cNvSpPr>
                <a:spLocks noChangeAspect="1" noChangeArrowheads="1"/>
              </p:cNvSpPr>
              <p:nvPr/>
            </p:nvSpPr>
            <p:spPr bwMode="auto">
              <a:xfrm>
                <a:off x="5067" y="2771"/>
                <a:ext cx="204" cy="118"/>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954" name="Rectangle 261"/>
              <p:cNvSpPr>
                <a:spLocks noChangeAspect="1" noChangeArrowheads="1"/>
              </p:cNvSpPr>
              <p:nvPr/>
            </p:nvSpPr>
            <p:spPr bwMode="auto">
              <a:xfrm>
                <a:off x="5059" y="2861"/>
                <a:ext cx="220" cy="116"/>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grpSp>
        <p:grpSp>
          <p:nvGrpSpPr>
            <p:cNvPr id="34962" name="Group 262"/>
            <p:cNvGrpSpPr>
              <a:grpSpLocks noChangeAspect="1"/>
            </p:cNvGrpSpPr>
            <p:nvPr/>
          </p:nvGrpSpPr>
          <p:grpSpPr bwMode="auto">
            <a:xfrm>
              <a:off x="2643" y="2623"/>
              <a:ext cx="427" cy="1323"/>
              <a:chOff x="1853" y="2343"/>
              <a:chExt cx="456" cy="1522"/>
            </a:xfrm>
          </p:grpSpPr>
          <p:sp>
            <p:nvSpPr>
              <p:cNvPr id="52928" name="Rectangle 263"/>
              <p:cNvSpPr>
                <a:spLocks noChangeAspect="1" noChangeArrowheads="1"/>
              </p:cNvSpPr>
              <p:nvPr/>
            </p:nvSpPr>
            <p:spPr bwMode="auto">
              <a:xfrm>
                <a:off x="1855" y="2857"/>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9" name="Rectangle 264"/>
              <p:cNvSpPr>
                <a:spLocks noChangeAspect="1" noChangeArrowheads="1"/>
              </p:cNvSpPr>
              <p:nvPr/>
            </p:nvSpPr>
            <p:spPr bwMode="auto">
              <a:xfrm>
                <a:off x="1921" y="2903"/>
                <a:ext cx="300" cy="115"/>
              </a:xfrm>
              <a:prstGeom prst="rect">
                <a:avLst/>
              </a:prstGeom>
              <a:noFill/>
              <a:ln w="9525">
                <a:noFill/>
                <a:miter lim="800000"/>
                <a:headEnd/>
                <a:tailEnd/>
              </a:ln>
            </p:spPr>
            <p:txBody>
              <a:bodyPr wrap="none" lIns="0" tIns="0" rIns="0" bIns="0">
                <a:spAutoFit/>
              </a:bodyPr>
              <a:lstStyle/>
              <a:p>
                <a:pPr>
                  <a:defRPr/>
                </a:pPr>
                <a:r>
                  <a:rPr lang="de-DE" sz="1000">
                    <a:latin typeface="+mn-lt"/>
                  </a:rPr>
                  <a:t>Z/T: 39 S</a:t>
                </a:r>
                <a:endParaRPr lang="de-DE" sz="1000" b="1">
                  <a:latin typeface="+mn-lt"/>
                </a:endParaRPr>
              </a:p>
            </p:txBody>
          </p:sp>
          <p:sp>
            <p:nvSpPr>
              <p:cNvPr id="52930" name="Rectangle 265"/>
              <p:cNvSpPr>
                <a:spLocks noChangeAspect="1" noChangeArrowheads="1"/>
              </p:cNvSpPr>
              <p:nvPr/>
            </p:nvSpPr>
            <p:spPr bwMode="auto">
              <a:xfrm>
                <a:off x="1855" y="3025"/>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1" name="Rectangle 266"/>
              <p:cNvSpPr>
                <a:spLocks noChangeAspect="1" noChangeArrowheads="1"/>
              </p:cNvSpPr>
              <p:nvPr/>
            </p:nvSpPr>
            <p:spPr bwMode="auto">
              <a:xfrm>
                <a:off x="1875" y="3072"/>
                <a:ext cx="411" cy="115"/>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932" name="Rectangle 267"/>
              <p:cNvSpPr>
                <a:spLocks noChangeAspect="1" noChangeArrowheads="1"/>
              </p:cNvSpPr>
              <p:nvPr/>
            </p:nvSpPr>
            <p:spPr bwMode="auto">
              <a:xfrm>
                <a:off x="1855" y="3193"/>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3" name="Rectangle 268"/>
              <p:cNvSpPr>
                <a:spLocks noChangeAspect="1" noChangeArrowheads="1"/>
              </p:cNvSpPr>
              <p:nvPr/>
            </p:nvSpPr>
            <p:spPr bwMode="auto">
              <a:xfrm>
                <a:off x="1921" y="3240"/>
                <a:ext cx="302"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934" name="Rectangle 269"/>
              <p:cNvSpPr>
                <a:spLocks noChangeAspect="1" noChangeArrowheads="1"/>
              </p:cNvSpPr>
              <p:nvPr/>
            </p:nvSpPr>
            <p:spPr bwMode="auto">
              <a:xfrm>
                <a:off x="1855" y="3361"/>
                <a:ext cx="432"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5" name="Rectangle 270"/>
              <p:cNvSpPr>
                <a:spLocks noChangeAspect="1" noChangeArrowheads="1"/>
              </p:cNvSpPr>
              <p:nvPr/>
            </p:nvSpPr>
            <p:spPr bwMode="auto">
              <a:xfrm>
                <a:off x="1904" y="3411"/>
                <a:ext cx="345" cy="116"/>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936" name="Rectangle 271"/>
              <p:cNvSpPr>
                <a:spLocks noChangeAspect="1" noChangeArrowheads="1"/>
              </p:cNvSpPr>
              <p:nvPr/>
            </p:nvSpPr>
            <p:spPr bwMode="auto">
              <a:xfrm>
                <a:off x="1855" y="3530"/>
                <a:ext cx="432"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37" name="Rectangle 272"/>
              <p:cNvSpPr>
                <a:spLocks noChangeAspect="1" noChangeArrowheads="1"/>
              </p:cNvSpPr>
              <p:nvPr/>
            </p:nvSpPr>
            <p:spPr bwMode="auto">
              <a:xfrm>
                <a:off x="1872" y="3579"/>
                <a:ext cx="437" cy="116"/>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523" name="Group 273"/>
              <p:cNvGrpSpPr>
                <a:grpSpLocks noChangeAspect="1"/>
              </p:cNvGrpSpPr>
              <p:nvPr/>
            </p:nvGrpSpPr>
            <p:grpSpPr bwMode="auto">
              <a:xfrm>
                <a:off x="1854" y="2343"/>
                <a:ext cx="431" cy="411"/>
                <a:chOff x="1854" y="2343"/>
                <a:chExt cx="431" cy="411"/>
              </a:xfrm>
            </p:grpSpPr>
            <p:grpSp>
              <p:nvGrpSpPr>
                <p:cNvPr id="35528" name="Group 274"/>
                <p:cNvGrpSpPr>
                  <a:grpSpLocks noChangeAspect="1"/>
                </p:cNvGrpSpPr>
                <p:nvPr/>
              </p:nvGrpSpPr>
              <p:grpSpPr bwMode="auto">
                <a:xfrm>
                  <a:off x="1854" y="2343"/>
                  <a:ext cx="431" cy="411"/>
                  <a:chOff x="1854" y="2343"/>
                  <a:chExt cx="431" cy="411"/>
                </a:xfrm>
              </p:grpSpPr>
              <p:sp>
                <p:nvSpPr>
                  <p:cNvPr id="52948" name="Rectangle 275"/>
                  <p:cNvSpPr>
                    <a:spLocks noChangeAspect="1" noChangeArrowheads="1"/>
                  </p:cNvSpPr>
                  <p:nvPr/>
                </p:nvSpPr>
                <p:spPr bwMode="auto">
                  <a:xfrm>
                    <a:off x="1854" y="2343"/>
                    <a:ext cx="45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49" name="Rectangle 276"/>
                  <p:cNvSpPr>
                    <a:spLocks noChangeAspect="1" noChangeArrowheads="1"/>
                  </p:cNvSpPr>
                  <p:nvPr/>
                </p:nvSpPr>
                <p:spPr bwMode="auto">
                  <a:xfrm>
                    <a:off x="1854" y="2343"/>
                    <a:ext cx="45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50" name="Rectangle 277"/>
                  <p:cNvSpPr>
                    <a:spLocks noChangeAspect="1" noChangeArrowheads="1"/>
                  </p:cNvSpPr>
                  <p:nvPr/>
                </p:nvSpPr>
                <p:spPr bwMode="auto">
                  <a:xfrm>
                    <a:off x="1877" y="2375"/>
                    <a:ext cx="388"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529" name="Group 278"/>
                <p:cNvGrpSpPr>
                  <a:grpSpLocks noChangeAspect="1"/>
                </p:cNvGrpSpPr>
                <p:nvPr/>
              </p:nvGrpSpPr>
              <p:grpSpPr bwMode="auto">
                <a:xfrm>
                  <a:off x="1888" y="2575"/>
                  <a:ext cx="132" cy="117"/>
                  <a:chOff x="1888" y="2575"/>
                  <a:chExt cx="132" cy="117"/>
                </a:xfrm>
              </p:grpSpPr>
              <p:sp>
                <p:nvSpPr>
                  <p:cNvPr id="52945" name="Oval 279"/>
                  <p:cNvSpPr>
                    <a:spLocks noChangeAspect="1" noChangeArrowheads="1"/>
                  </p:cNvSpPr>
                  <p:nvPr/>
                </p:nvSpPr>
                <p:spPr bwMode="auto">
                  <a:xfrm>
                    <a:off x="1905"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46" name="Rectangle 280"/>
                  <p:cNvSpPr>
                    <a:spLocks noChangeAspect="1" noChangeArrowheads="1"/>
                  </p:cNvSpPr>
                  <p:nvPr/>
                </p:nvSpPr>
                <p:spPr bwMode="auto">
                  <a:xfrm>
                    <a:off x="1868"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47" name="Oval 281"/>
                  <p:cNvSpPr>
                    <a:spLocks noChangeAspect="1" noChangeArrowheads="1"/>
                  </p:cNvSpPr>
                  <p:nvPr/>
                </p:nvSpPr>
                <p:spPr bwMode="auto">
                  <a:xfrm>
                    <a:off x="1921"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939" name="Rectangle 282"/>
              <p:cNvSpPr>
                <a:spLocks noChangeAspect="1" noChangeArrowheads="1"/>
              </p:cNvSpPr>
              <p:nvPr/>
            </p:nvSpPr>
            <p:spPr bwMode="auto">
              <a:xfrm>
                <a:off x="2058" y="2560"/>
                <a:ext cx="83" cy="167"/>
              </a:xfrm>
              <a:prstGeom prst="rect">
                <a:avLst/>
              </a:prstGeom>
              <a:noFill/>
              <a:ln w="9525">
                <a:noFill/>
                <a:miter lim="800000"/>
                <a:headEnd/>
                <a:tailEnd/>
              </a:ln>
            </p:spPr>
            <p:txBody>
              <a:bodyPr/>
              <a:lstStyle/>
              <a:p>
                <a:pPr>
                  <a:defRPr/>
                </a:pPr>
                <a:endParaRPr lang="en-US" sz="3200">
                  <a:latin typeface="+mn-lt"/>
                </a:endParaRPr>
              </a:p>
            </p:txBody>
          </p:sp>
          <p:sp>
            <p:nvSpPr>
              <p:cNvPr id="52940" name="Rectangle 283"/>
              <p:cNvSpPr>
                <a:spLocks noChangeAspect="1" noChangeArrowheads="1"/>
              </p:cNvSpPr>
              <p:nvPr/>
            </p:nvSpPr>
            <p:spPr bwMode="auto">
              <a:xfrm>
                <a:off x="2058" y="2566"/>
                <a:ext cx="45"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941" name="Rectangle 284"/>
              <p:cNvSpPr>
                <a:spLocks noChangeAspect="1" noChangeArrowheads="1"/>
              </p:cNvSpPr>
              <p:nvPr/>
            </p:nvSpPr>
            <p:spPr bwMode="auto">
              <a:xfrm>
                <a:off x="1853" y="3701"/>
                <a:ext cx="434"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42" name="Rectangle 285"/>
              <p:cNvSpPr>
                <a:spLocks noChangeAspect="1" noChangeArrowheads="1"/>
              </p:cNvSpPr>
              <p:nvPr/>
            </p:nvSpPr>
            <p:spPr bwMode="auto">
              <a:xfrm>
                <a:off x="1871" y="3746"/>
                <a:ext cx="121"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4963" name="Group 286"/>
            <p:cNvGrpSpPr>
              <a:grpSpLocks noChangeAspect="1"/>
            </p:cNvGrpSpPr>
            <p:nvPr/>
          </p:nvGrpSpPr>
          <p:grpSpPr bwMode="auto">
            <a:xfrm>
              <a:off x="3432" y="2623"/>
              <a:ext cx="427" cy="1323"/>
              <a:chOff x="2696" y="2343"/>
              <a:chExt cx="456" cy="1522"/>
            </a:xfrm>
          </p:grpSpPr>
          <p:sp>
            <p:nvSpPr>
              <p:cNvPr id="52905" name="Rectangle 287"/>
              <p:cNvSpPr>
                <a:spLocks noChangeAspect="1" noChangeArrowheads="1"/>
              </p:cNvSpPr>
              <p:nvPr/>
            </p:nvSpPr>
            <p:spPr bwMode="auto">
              <a:xfrm>
                <a:off x="2697" y="2857"/>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6" name="Rectangle 288"/>
              <p:cNvSpPr>
                <a:spLocks noChangeAspect="1" noChangeArrowheads="1"/>
              </p:cNvSpPr>
              <p:nvPr/>
            </p:nvSpPr>
            <p:spPr bwMode="auto">
              <a:xfrm>
                <a:off x="2771" y="2903"/>
                <a:ext cx="292" cy="115"/>
              </a:xfrm>
              <a:prstGeom prst="rect">
                <a:avLst/>
              </a:prstGeom>
              <a:noFill/>
              <a:ln w="9525">
                <a:noFill/>
                <a:miter lim="800000"/>
                <a:headEnd/>
                <a:tailEnd/>
              </a:ln>
            </p:spPr>
            <p:txBody>
              <a:bodyPr wrap="none" lIns="0" tIns="0" rIns="0" bIns="0">
                <a:spAutoFit/>
              </a:bodyPr>
              <a:lstStyle/>
              <a:p>
                <a:pPr>
                  <a:defRPr/>
                </a:pPr>
                <a:r>
                  <a:rPr lang="de-DE" sz="1000">
                    <a:latin typeface="+mn-lt"/>
                  </a:rPr>
                  <a:t>Z/T: 46 S</a:t>
                </a:r>
                <a:endParaRPr lang="de-DE" sz="1000" b="1">
                  <a:latin typeface="+mn-lt"/>
                </a:endParaRPr>
              </a:p>
            </p:txBody>
          </p:sp>
          <p:sp>
            <p:nvSpPr>
              <p:cNvPr id="52907" name="Rectangle 289"/>
              <p:cNvSpPr>
                <a:spLocks noChangeAspect="1" noChangeArrowheads="1"/>
              </p:cNvSpPr>
              <p:nvPr/>
            </p:nvSpPr>
            <p:spPr bwMode="auto">
              <a:xfrm>
                <a:off x="2697" y="3025"/>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8" name="Rectangle 290"/>
              <p:cNvSpPr>
                <a:spLocks noChangeAspect="1" noChangeArrowheads="1"/>
              </p:cNvSpPr>
              <p:nvPr/>
            </p:nvSpPr>
            <p:spPr bwMode="auto">
              <a:xfrm>
                <a:off x="2726" y="3072"/>
                <a:ext cx="405" cy="115"/>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909" name="Rectangle 291"/>
              <p:cNvSpPr>
                <a:spLocks noChangeAspect="1" noChangeArrowheads="1"/>
              </p:cNvSpPr>
              <p:nvPr/>
            </p:nvSpPr>
            <p:spPr bwMode="auto">
              <a:xfrm>
                <a:off x="2697" y="3193"/>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0" name="Rectangle 292"/>
              <p:cNvSpPr>
                <a:spLocks noChangeAspect="1" noChangeArrowheads="1"/>
              </p:cNvSpPr>
              <p:nvPr/>
            </p:nvSpPr>
            <p:spPr bwMode="auto">
              <a:xfrm>
                <a:off x="2800" y="3240"/>
                <a:ext cx="249" cy="115"/>
              </a:xfrm>
              <a:prstGeom prst="rect">
                <a:avLst/>
              </a:prstGeom>
              <a:noFill/>
              <a:ln w="9525">
                <a:noFill/>
                <a:miter lim="800000"/>
                <a:headEnd/>
                <a:tailEnd/>
              </a:ln>
            </p:spPr>
            <p:txBody>
              <a:bodyPr wrap="none" lIns="0" tIns="0" rIns="0" bIns="0">
                <a:spAutoFit/>
              </a:bodyPr>
              <a:lstStyle/>
              <a:p>
                <a:pPr>
                  <a:defRPr/>
                </a:pPr>
                <a:r>
                  <a:rPr lang="de-DE" sz="1000">
                    <a:latin typeface="+mn-lt"/>
                  </a:rPr>
                  <a:t>V: 80 %</a:t>
                </a:r>
                <a:endParaRPr lang="de-DE" sz="1000" b="1">
                  <a:latin typeface="+mn-lt"/>
                </a:endParaRPr>
              </a:p>
            </p:txBody>
          </p:sp>
          <p:sp>
            <p:nvSpPr>
              <p:cNvPr id="52911" name="Rectangle 293"/>
              <p:cNvSpPr>
                <a:spLocks noChangeAspect="1" noChangeArrowheads="1"/>
              </p:cNvSpPr>
              <p:nvPr/>
            </p:nvSpPr>
            <p:spPr bwMode="auto">
              <a:xfrm>
                <a:off x="2697" y="3361"/>
                <a:ext cx="430"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2" name="Rectangle 294"/>
              <p:cNvSpPr>
                <a:spLocks noChangeAspect="1" noChangeArrowheads="1"/>
              </p:cNvSpPr>
              <p:nvPr/>
            </p:nvSpPr>
            <p:spPr bwMode="auto">
              <a:xfrm>
                <a:off x="2759" y="3411"/>
                <a:ext cx="334" cy="116"/>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913" name="Rectangle 295"/>
              <p:cNvSpPr>
                <a:spLocks noChangeAspect="1" noChangeArrowheads="1"/>
              </p:cNvSpPr>
              <p:nvPr/>
            </p:nvSpPr>
            <p:spPr bwMode="auto">
              <a:xfrm>
                <a:off x="2697" y="3530"/>
                <a:ext cx="430"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4" name="Rectangle 296"/>
              <p:cNvSpPr>
                <a:spLocks noChangeAspect="1" noChangeArrowheads="1"/>
              </p:cNvSpPr>
              <p:nvPr/>
            </p:nvSpPr>
            <p:spPr bwMode="auto">
              <a:xfrm>
                <a:off x="2717" y="3579"/>
                <a:ext cx="435" cy="116"/>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500" name="Group 297"/>
              <p:cNvGrpSpPr>
                <a:grpSpLocks noChangeAspect="1"/>
              </p:cNvGrpSpPr>
              <p:nvPr/>
            </p:nvGrpSpPr>
            <p:grpSpPr bwMode="auto">
              <a:xfrm>
                <a:off x="2696" y="2343"/>
                <a:ext cx="431" cy="411"/>
                <a:chOff x="2696" y="2343"/>
                <a:chExt cx="431" cy="411"/>
              </a:xfrm>
            </p:grpSpPr>
            <p:grpSp>
              <p:nvGrpSpPr>
                <p:cNvPr id="35505" name="Group 298"/>
                <p:cNvGrpSpPr>
                  <a:grpSpLocks noChangeAspect="1"/>
                </p:cNvGrpSpPr>
                <p:nvPr/>
              </p:nvGrpSpPr>
              <p:grpSpPr bwMode="auto">
                <a:xfrm>
                  <a:off x="2696" y="2343"/>
                  <a:ext cx="431" cy="411"/>
                  <a:chOff x="2696" y="2343"/>
                  <a:chExt cx="431" cy="411"/>
                </a:xfrm>
              </p:grpSpPr>
              <p:sp>
                <p:nvSpPr>
                  <p:cNvPr id="52925" name="Rectangle 299"/>
                  <p:cNvSpPr>
                    <a:spLocks noChangeAspect="1" noChangeArrowheads="1"/>
                  </p:cNvSpPr>
                  <p:nvPr/>
                </p:nvSpPr>
                <p:spPr bwMode="auto">
                  <a:xfrm>
                    <a:off x="2696"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6" name="Rectangle 300"/>
                  <p:cNvSpPr>
                    <a:spLocks noChangeAspect="1" noChangeArrowheads="1"/>
                  </p:cNvSpPr>
                  <p:nvPr/>
                </p:nvSpPr>
                <p:spPr bwMode="auto">
                  <a:xfrm>
                    <a:off x="2696" y="2343"/>
                    <a:ext cx="43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27" name="Rectangle 301"/>
                  <p:cNvSpPr>
                    <a:spLocks noChangeAspect="1" noChangeArrowheads="1"/>
                  </p:cNvSpPr>
                  <p:nvPr/>
                </p:nvSpPr>
                <p:spPr bwMode="auto">
                  <a:xfrm>
                    <a:off x="2735"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506" name="Group 302"/>
                <p:cNvGrpSpPr>
                  <a:grpSpLocks noChangeAspect="1"/>
                </p:cNvGrpSpPr>
                <p:nvPr/>
              </p:nvGrpSpPr>
              <p:grpSpPr bwMode="auto">
                <a:xfrm>
                  <a:off x="2731" y="2575"/>
                  <a:ext cx="132" cy="117"/>
                  <a:chOff x="2731" y="2575"/>
                  <a:chExt cx="132" cy="117"/>
                </a:xfrm>
              </p:grpSpPr>
              <p:sp>
                <p:nvSpPr>
                  <p:cNvPr id="52922" name="Oval 303"/>
                  <p:cNvSpPr>
                    <a:spLocks noChangeAspect="1" noChangeArrowheads="1"/>
                  </p:cNvSpPr>
                  <p:nvPr/>
                </p:nvSpPr>
                <p:spPr bwMode="auto">
                  <a:xfrm>
                    <a:off x="2754" y="2594"/>
                    <a:ext cx="91"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23" name="Rectangle 304"/>
                  <p:cNvSpPr>
                    <a:spLocks noChangeAspect="1" noChangeArrowheads="1"/>
                  </p:cNvSpPr>
                  <p:nvPr/>
                </p:nvSpPr>
                <p:spPr bwMode="auto">
                  <a:xfrm>
                    <a:off x="2731"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24" name="Oval 305"/>
                  <p:cNvSpPr>
                    <a:spLocks noChangeAspect="1" noChangeArrowheads="1"/>
                  </p:cNvSpPr>
                  <p:nvPr/>
                </p:nvSpPr>
                <p:spPr bwMode="auto">
                  <a:xfrm>
                    <a:off x="2767" y="2611"/>
                    <a:ext cx="59"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916" name="Rectangle 306"/>
              <p:cNvSpPr>
                <a:spLocks noChangeAspect="1" noChangeArrowheads="1"/>
              </p:cNvSpPr>
              <p:nvPr/>
            </p:nvSpPr>
            <p:spPr bwMode="auto">
              <a:xfrm>
                <a:off x="2906" y="2560"/>
                <a:ext cx="77" cy="167"/>
              </a:xfrm>
              <a:prstGeom prst="rect">
                <a:avLst/>
              </a:prstGeom>
              <a:noFill/>
              <a:ln w="9525">
                <a:noFill/>
                <a:miter lim="800000"/>
                <a:headEnd/>
                <a:tailEnd/>
              </a:ln>
            </p:spPr>
            <p:txBody>
              <a:bodyPr/>
              <a:lstStyle/>
              <a:p>
                <a:pPr>
                  <a:defRPr/>
                </a:pPr>
                <a:endParaRPr lang="en-US" sz="3200">
                  <a:latin typeface="+mn-lt"/>
                </a:endParaRPr>
              </a:p>
            </p:txBody>
          </p:sp>
          <p:sp>
            <p:nvSpPr>
              <p:cNvPr id="52917" name="Rectangle 307"/>
              <p:cNvSpPr>
                <a:spLocks noChangeAspect="1" noChangeArrowheads="1"/>
              </p:cNvSpPr>
              <p:nvPr/>
            </p:nvSpPr>
            <p:spPr bwMode="auto">
              <a:xfrm>
                <a:off x="2910"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918" name="Rectangle 308"/>
              <p:cNvSpPr>
                <a:spLocks noChangeAspect="1" noChangeArrowheads="1"/>
              </p:cNvSpPr>
              <p:nvPr/>
            </p:nvSpPr>
            <p:spPr bwMode="auto">
              <a:xfrm>
                <a:off x="2696" y="3701"/>
                <a:ext cx="430"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19" name="Rectangle 309"/>
              <p:cNvSpPr>
                <a:spLocks noChangeAspect="1" noChangeArrowheads="1"/>
              </p:cNvSpPr>
              <p:nvPr/>
            </p:nvSpPr>
            <p:spPr bwMode="auto">
              <a:xfrm>
                <a:off x="2717" y="3746"/>
                <a:ext cx="125"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4964" name="Group 310"/>
            <p:cNvGrpSpPr>
              <a:grpSpLocks noChangeAspect="1"/>
            </p:cNvGrpSpPr>
            <p:nvPr/>
          </p:nvGrpSpPr>
          <p:grpSpPr bwMode="auto">
            <a:xfrm>
              <a:off x="4212" y="2623"/>
              <a:ext cx="422" cy="1323"/>
              <a:chOff x="3521" y="2343"/>
              <a:chExt cx="450" cy="1522"/>
            </a:xfrm>
          </p:grpSpPr>
          <p:sp>
            <p:nvSpPr>
              <p:cNvPr id="52882" name="Rectangle 311"/>
              <p:cNvSpPr>
                <a:spLocks noChangeAspect="1" noChangeArrowheads="1"/>
              </p:cNvSpPr>
              <p:nvPr/>
            </p:nvSpPr>
            <p:spPr bwMode="auto">
              <a:xfrm>
                <a:off x="3522" y="2857"/>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3" name="Rectangle 312"/>
              <p:cNvSpPr>
                <a:spLocks noChangeAspect="1" noChangeArrowheads="1"/>
              </p:cNvSpPr>
              <p:nvPr/>
            </p:nvSpPr>
            <p:spPr bwMode="auto">
              <a:xfrm>
                <a:off x="3591" y="2903"/>
                <a:ext cx="292" cy="115"/>
              </a:xfrm>
              <a:prstGeom prst="rect">
                <a:avLst/>
              </a:prstGeom>
              <a:noFill/>
              <a:ln w="9525">
                <a:noFill/>
                <a:miter lim="800000"/>
                <a:headEnd/>
                <a:tailEnd/>
              </a:ln>
            </p:spPr>
            <p:txBody>
              <a:bodyPr wrap="none" lIns="0" tIns="0" rIns="0" bIns="0">
                <a:spAutoFit/>
              </a:bodyPr>
              <a:lstStyle/>
              <a:p>
                <a:pPr>
                  <a:defRPr/>
                </a:pPr>
                <a:r>
                  <a:rPr lang="de-DE" sz="1000">
                    <a:latin typeface="+mn-lt"/>
                  </a:rPr>
                  <a:t>Z/T: 62 S</a:t>
                </a:r>
                <a:endParaRPr lang="de-DE" sz="1000" b="1">
                  <a:latin typeface="+mn-lt"/>
                </a:endParaRPr>
              </a:p>
            </p:txBody>
          </p:sp>
          <p:sp>
            <p:nvSpPr>
              <p:cNvPr id="52884" name="Rectangle 313"/>
              <p:cNvSpPr>
                <a:spLocks noChangeAspect="1" noChangeArrowheads="1"/>
              </p:cNvSpPr>
              <p:nvPr/>
            </p:nvSpPr>
            <p:spPr bwMode="auto">
              <a:xfrm>
                <a:off x="3522" y="3025"/>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5" name="Rectangle 314"/>
              <p:cNvSpPr>
                <a:spLocks noChangeAspect="1" noChangeArrowheads="1"/>
              </p:cNvSpPr>
              <p:nvPr/>
            </p:nvSpPr>
            <p:spPr bwMode="auto">
              <a:xfrm>
                <a:off x="3564" y="3072"/>
                <a:ext cx="371" cy="115"/>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886" name="Rectangle 315"/>
              <p:cNvSpPr>
                <a:spLocks noChangeAspect="1" noChangeArrowheads="1"/>
              </p:cNvSpPr>
              <p:nvPr/>
            </p:nvSpPr>
            <p:spPr bwMode="auto">
              <a:xfrm>
                <a:off x="3522" y="3193"/>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7" name="Rectangle 316"/>
              <p:cNvSpPr>
                <a:spLocks noChangeAspect="1" noChangeArrowheads="1"/>
              </p:cNvSpPr>
              <p:nvPr/>
            </p:nvSpPr>
            <p:spPr bwMode="auto">
              <a:xfrm>
                <a:off x="3593" y="3240"/>
                <a:ext cx="291"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888" name="Rectangle 317"/>
              <p:cNvSpPr>
                <a:spLocks noChangeAspect="1" noChangeArrowheads="1"/>
              </p:cNvSpPr>
              <p:nvPr/>
            </p:nvSpPr>
            <p:spPr bwMode="auto">
              <a:xfrm>
                <a:off x="3522" y="3361"/>
                <a:ext cx="426"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9" name="Rectangle 318"/>
              <p:cNvSpPr>
                <a:spLocks noChangeAspect="1" noChangeArrowheads="1"/>
              </p:cNvSpPr>
              <p:nvPr/>
            </p:nvSpPr>
            <p:spPr bwMode="auto">
              <a:xfrm>
                <a:off x="3566" y="3411"/>
                <a:ext cx="337" cy="116"/>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890" name="Rectangle 319"/>
              <p:cNvSpPr>
                <a:spLocks noChangeAspect="1" noChangeArrowheads="1"/>
              </p:cNvSpPr>
              <p:nvPr/>
            </p:nvSpPr>
            <p:spPr bwMode="auto">
              <a:xfrm>
                <a:off x="3522" y="3530"/>
                <a:ext cx="426"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91" name="Rectangle 320"/>
              <p:cNvSpPr>
                <a:spLocks noChangeAspect="1" noChangeArrowheads="1"/>
              </p:cNvSpPr>
              <p:nvPr/>
            </p:nvSpPr>
            <p:spPr bwMode="auto">
              <a:xfrm>
                <a:off x="3544" y="3579"/>
                <a:ext cx="427" cy="116"/>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477" name="Group 321"/>
              <p:cNvGrpSpPr>
                <a:grpSpLocks noChangeAspect="1"/>
              </p:cNvGrpSpPr>
              <p:nvPr/>
            </p:nvGrpSpPr>
            <p:grpSpPr bwMode="auto">
              <a:xfrm>
                <a:off x="3521" y="2343"/>
                <a:ext cx="431" cy="411"/>
                <a:chOff x="3521" y="2343"/>
                <a:chExt cx="431" cy="411"/>
              </a:xfrm>
            </p:grpSpPr>
            <p:grpSp>
              <p:nvGrpSpPr>
                <p:cNvPr id="35482" name="Group 322"/>
                <p:cNvGrpSpPr>
                  <a:grpSpLocks noChangeAspect="1"/>
                </p:cNvGrpSpPr>
                <p:nvPr/>
              </p:nvGrpSpPr>
              <p:grpSpPr bwMode="auto">
                <a:xfrm>
                  <a:off x="3521" y="2343"/>
                  <a:ext cx="431" cy="411"/>
                  <a:chOff x="3521" y="2343"/>
                  <a:chExt cx="431" cy="411"/>
                </a:xfrm>
              </p:grpSpPr>
              <p:sp>
                <p:nvSpPr>
                  <p:cNvPr id="52902" name="Rectangle 323"/>
                  <p:cNvSpPr>
                    <a:spLocks noChangeAspect="1" noChangeArrowheads="1"/>
                  </p:cNvSpPr>
                  <p:nvPr/>
                </p:nvSpPr>
                <p:spPr bwMode="auto">
                  <a:xfrm>
                    <a:off x="3521"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3" name="Rectangle 324"/>
                  <p:cNvSpPr>
                    <a:spLocks noChangeAspect="1" noChangeArrowheads="1"/>
                  </p:cNvSpPr>
                  <p:nvPr/>
                </p:nvSpPr>
                <p:spPr bwMode="auto">
                  <a:xfrm>
                    <a:off x="3521" y="2343"/>
                    <a:ext cx="41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904" name="Rectangle 325"/>
                  <p:cNvSpPr>
                    <a:spLocks noChangeAspect="1" noChangeArrowheads="1"/>
                  </p:cNvSpPr>
                  <p:nvPr/>
                </p:nvSpPr>
                <p:spPr bwMode="auto">
                  <a:xfrm>
                    <a:off x="3586" y="2375"/>
                    <a:ext cx="344"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5483" name="Group 326"/>
                <p:cNvGrpSpPr>
                  <a:grpSpLocks noChangeAspect="1"/>
                </p:cNvGrpSpPr>
                <p:nvPr/>
              </p:nvGrpSpPr>
              <p:grpSpPr bwMode="auto">
                <a:xfrm>
                  <a:off x="3555" y="2575"/>
                  <a:ext cx="132" cy="117"/>
                  <a:chOff x="3555" y="2575"/>
                  <a:chExt cx="132" cy="117"/>
                </a:xfrm>
              </p:grpSpPr>
              <p:sp>
                <p:nvSpPr>
                  <p:cNvPr id="52899" name="Oval 327"/>
                  <p:cNvSpPr>
                    <a:spLocks noChangeAspect="1" noChangeArrowheads="1"/>
                  </p:cNvSpPr>
                  <p:nvPr/>
                </p:nvSpPr>
                <p:spPr bwMode="auto">
                  <a:xfrm>
                    <a:off x="3578" y="2594"/>
                    <a:ext cx="92"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900" name="Rectangle 328"/>
                  <p:cNvSpPr>
                    <a:spLocks noChangeAspect="1" noChangeArrowheads="1"/>
                  </p:cNvSpPr>
                  <p:nvPr/>
                </p:nvSpPr>
                <p:spPr bwMode="auto">
                  <a:xfrm>
                    <a:off x="3555"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901" name="Oval 329"/>
                  <p:cNvSpPr>
                    <a:spLocks noChangeAspect="1" noChangeArrowheads="1"/>
                  </p:cNvSpPr>
                  <p:nvPr/>
                </p:nvSpPr>
                <p:spPr bwMode="auto">
                  <a:xfrm>
                    <a:off x="3591" y="2611"/>
                    <a:ext cx="60"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893" name="Rectangle 330"/>
              <p:cNvSpPr>
                <a:spLocks noChangeAspect="1" noChangeArrowheads="1"/>
              </p:cNvSpPr>
              <p:nvPr/>
            </p:nvSpPr>
            <p:spPr bwMode="auto">
              <a:xfrm>
                <a:off x="3730" y="2560"/>
                <a:ext cx="84" cy="167"/>
              </a:xfrm>
              <a:prstGeom prst="rect">
                <a:avLst/>
              </a:prstGeom>
              <a:noFill/>
              <a:ln w="9525">
                <a:noFill/>
                <a:miter lim="800000"/>
                <a:headEnd/>
                <a:tailEnd/>
              </a:ln>
            </p:spPr>
            <p:txBody>
              <a:bodyPr/>
              <a:lstStyle/>
              <a:p>
                <a:pPr>
                  <a:defRPr/>
                </a:pPr>
                <a:endParaRPr lang="en-US" sz="3200">
                  <a:latin typeface="+mn-lt"/>
                </a:endParaRPr>
              </a:p>
            </p:txBody>
          </p:sp>
          <p:sp>
            <p:nvSpPr>
              <p:cNvPr id="52894" name="Rectangle 331"/>
              <p:cNvSpPr>
                <a:spLocks noChangeAspect="1" noChangeArrowheads="1"/>
              </p:cNvSpPr>
              <p:nvPr/>
            </p:nvSpPr>
            <p:spPr bwMode="auto">
              <a:xfrm>
                <a:off x="3729"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895" name="Rectangle 332"/>
              <p:cNvSpPr>
                <a:spLocks noChangeAspect="1" noChangeArrowheads="1"/>
              </p:cNvSpPr>
              <p:nvPr/>
            </p:nvSpPr>
            <p:spPr bwMode="auto">
              <a:xfrm>
                <a:off x="3523" y="3701"/>
                <a:ext cx="425"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96" name="Rectangle 333"/>
              <p:cNvSpPr>
                <a:spLocks noChangeAspect="1" noChangeArrowheads="1"/>
              </p:cNvSpPr>
              <p:nvPr/>
            </p:nvSpPr>
            <p:spPr bwMode="auto">
              <a:xfrm>
                <a:off x="3544" y="3746"/>
                <a:ext cx="135"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4965" name="Group 334"/>
            <p:cNvGrpSpPr>
              <a:grpSpLocks noChangeAspect="1"/>
            </p:cNvGrpSpPr>
            <p:nvPr/>
          </p:nvGrpSpPr>
          <p:grpSpPr bwMode="auto">
            <a:xfrm>
              <a:off x="4988" y="2623"/>
              <a:ext cx="429" cy="1323"/>
              <a:chOff x="4357" y="2343"/>
              <a:chExt cx="458" cy="1522"/>
            </a:xfrm>
          </p:grpSpPr>
          <p:sp>
            <p:nvSpPr>
              <p:cNvPr id="52859" name="Rectangle 335"/>
              <p:cNvSpPr>
                <a:spLocks noChangeAspect="1" noChangeArrowheads="1"/>
              </p:cNvSpPr>
              <p:nvPr/>
            </p:nvSpPr>
            <p:spPr bwMode="auto">
              <a:xfrm>
                <a:off x="4358" y="2857"/>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0" name="Rectangle 336"/>
              <p:cNvSpPr>
                <a:spLocks noChangeAspect="1" noChangeArrowheads="1"/>
              </p:cNvSpPr>
              <p:nvPr/>
            </p:nvSpPr>
            <p:spPr bwMode="auto">
              <a:xfrm>
                <a:off x="4425" y="2903"/>
                <a:ext cx="302" cy="115"/>
              </a:xfrm>
              <a:prstGeom prst="rect">
                <a:avLst/>
              </a:prstGeom>
              <a:noFill/>
              <a:ln w="9525">
                <a:noFill/>
                <a:miter lim="800000"/>
                <a:headEnd/>
                <a:tailEnd/>
              </a:ln>
            </p:spPr>
            <p:txBody>
              <a:bodyPr wrap="none" lIns="0" tIns="0" rIns="0" bIns="0">
                <a:spAutoFit/>
              </a:bodyPr>
              <a:lstStyle/>
              <a:p>
                <a:pPr>
                  <a:defRPr/>
                </a:pPr>
                <a:r>
                  <a:rPr lang="de-DE" sz="1000">
                    <a:latin typeface="+mn-lt"/>
                  </a:rPr>
                  <a:t>Z/T: 40 S</a:t>
                </a:r>
                <a:endParaRPr lang="de-DE" sz="1000" b="1">
                  <a:latin typeface="+mn-lt"/>
                </a:endParaRPr>
              </a:p>
            </p:txBody>
          </p:sp>
          <p:sp>
            <p:nvSpPr>
              <p:cNvPr id="52861" name="Rectangle 337"/>
              <p:cNvSpPr>
                <a:spLocks noChangeAspect="1" noChangeArrowheads="1"/>
              </p:cNvSpPr>
              <p:nvPr/>
            </p:nvSpPr>
            <p:spPr bwMode="auto">
              <a:xfrm>
                <a:off x="4358" y="3025"/>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2" name="Rectangle 338"/>
              <p:cNvSpPr>
                <a:spLocks noChangeAspect="1" noChangeArrowheads="1"/>
              </p:cNvSpPr>
              <p:nvPr/>
            </p:nvSpPr>
            <p:spPr bwMode="auto">
              <a:xfrm>
                <a:off x="4409" y="3072"/>
                <a:ext cx="371" cy="115"/>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863" name="Rectangle 339"/>
              <p:cNvSpPr>
                <a:spLocks noChangeAspect="1" noChangeArrowheads="1"/>
              </p:cNvSpPr>
              <p:nvPr/>
            </p:nvSpPr>
            <p:spPr bwMode="auto">
              <a:xfrm>
                <a:off x="4358" y="3193"/>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4" name="Rectangle 340"/>
              <p:cNvSpPr>
                <a:spLocks noChangeAspect="1" noChangeArrowheads="1"/>
              </p:cNvSpPr>
              <p:nvPr/>
            </p:nvSpPr>
            <p:spPr bwMode="auto">
              <a:xfrm>
                <a:off x="4437" y="3240"/>
                <a:ext cx="310" cy="115"/>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865" name="Rectangle 341"/>
              <p:cNvSpPr>
                <a:spLocks noChangeAspect="1" noChangeArrowheads="1"/>
              </p:cNvSpPr>
              <p:nvPr/>
            </p:nvSpPr>
            <p:spPr bwMode="auto">
              <a:xfrm>
                <a:off x="4358" y="3361"/>
                <a:ext cx="435"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6" name="Rectangle 342"/>
              <p:cNvSpPr>
                <a:spLocks noChangeAspect="1" noChangeArrowheads="1"/>
              </p:cNvSpPr>
              <p:nvPr/>
            </p:nvSpPr>
            <p:spPr bwMode="auto">
              <a:xfrm>
                <a:off x="4411" y="3411"/>
                <a:ext cx="345" cy="116"/>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867" name="Rectangle 343"/>
              <p:cNvSpPr>
                <a:spLocks noChangeAspect="1" noChangeArrowheads="1"/>
              </p:cNvSpPr>
              <p:nvPr/>
            </p:nvSpPr>
            <p:spPr bwMode="auto">
              <a:xfrm>
                <a:off x="4358" y="3530"/>
                <a:ext cx="435" cy="167"/>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68" name="Rectangle 344"/>
              <p:cNvSpPr>
                <a:spLocks noChangeAspect="1" noChangeArrowheads="1"/>
              </p:cNvSpPr>
              <p:nvPr/>
            </p:nvSpPr>
            <p:spPr bwMode="auto">
              <a:xfrm>
                <a:off x="4378" y="3579"/>
                <a:ext cx="437" cy="116"/>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454" name="Group 345"/>
              <p:cNvGrpSpPr>
                <a:grpSpLocks noChangeAspect="1"/>
              </p:cNvGrpSpPr>
              <p:nvPr/>
            </p:nvGrpSpPr>
            <p:grpSpPr bwMode="auto">
              <a:xfrm>
                <a:off x="4357" y="2343"/>
                <a:ext cx="431" cy="411"/>
                <a:chOff x="4357" y="2343"/>
                <a:chExt cx="431" cy="411"/>
              </a:xfrm>
            </p:grpSpPr>
            <p:grpSp>
              <p:nvGrpSpPr>
                <p:cNvPr id="35459" name="Group 346"/>
                <p:cNvGrpSpPr>
                  <a:grpSpLocks noChangeAspect="1"/>
                </p:cNvGrpSpPr>
                <p:nvPr/>
              </p:nvGrpSpPr>
              <p:grpSpPr bwMode="auto">
                <a:xfrm>
                  <a:off x="4357" y="2343"/>
                  <a:ext cx="431" cy="411"/>
                  <a:chOff x="4357" y="2343"/>
                  <a:chExt cx="431" cy="411"/>
                </a:xfrm>
              </p:grpSpPr>
              <p:sp>
                <p:nvSpPr>
                  <p:cNvPr id="52879" name="Rectangle 347"/>
                  <p:cNvSpPr>
                    <a:spLocks noChangeAspect="1" noChangeArrowheads="1"/>
                  </p:cNvSpPr>
                  <p:nvPr/>
                </p:nvSpPr>
                <p:spPr bwMode="auto">
                  <a:xfrm>
                    <a:off x="4357" y="2343"/>
                    <a:ext cx="45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0" name="Rectangle 348"/>
                  <p:cNvSpPr>
                    <a:spLocks noChangeAspect="1" noChangeArrowheads="1"/>
                  </p:cNvSpPr>
                  <p:nvPr/>
                </p:nvSpPr>
                <p:spPr bwMode="auto">
                  <a:xfrm>
                    <a:off x="4357" y="2343"/>
                    <a:ext cx="451" cy="142"/>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81" name="Rectangle 349"/>
                  <p:cNvSpPr>
                    <a:spLocks noChangeAspect="1" noChangeArrowheads="1"/>
                  </p:cNvSpPr>
                  <p:nvPr/>
                </p:nvSpPr>
                <p:spPr bwMode="auto">
                  <a:xfrm>
                    <a:off x="4417"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5460" name="Group 350"/>
                <p:cNvGrpSpPr>
                  <a:grpSpLocks noChangeAspect="1"/>
                </p:cNvGrpSpPr>
                <p:nvPr/>
              </p:nvGrpSpPr>
              <p:grpSpPr bwMode="auto">
                <a:xfrm>
                  <a:off x="4391" y="2575"/>
                  <a:ext cx="132" cy="117"/>
                  <a:chOff x="4391" y="2575"/>
                  <a:chExt cx="132" cy="117"/>
                </a:xfrm>
              </p:grpSpPr>
              <p:sp>
                <p:nvSpPr>
                  <p:cNvPr id="52876" name="Oval 351"/>
                  <p:cNvSpPr>
                    <a:spLocks noChangeAspect="1" noChangeArrowheads="1"/>
                  </p:cNvSpPr>
                  <p:nvPr/>
                </p:nvSpPr>
                <p:spPr bwMode="auto">
                  <a:xfrm>
                    <a:off x="4408" y="2594"/>
                    <a:ext cx="98" cy="9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77" name="Rectangle 352"/>
                  <p:cNvSpPr>
                    <a:spLocks noChangeAspect="1" noChangeArrowheads="1"/>
                  </p:cNvSpPr>
                  <p:nvPr/>
                </p:nvSpPr>
                <p:spPr bwMode="auto">
                  <a:xfrm>
                    <a:off x="437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78" name="Oval 353"/>
                  <p:cNvSpPr>
                    <a:spLocks noChangeAspect="1" noChangeArrowheads="1"/>
                  </p:cNvSpPr>
                  <p:nvPr/>
                </p:nvSpPr>
                <p:spPr bwMode="auto">
                  <a:xfrm>
                    <a:off x="4424" y="2611"/>
                    <a:ext cx="63" cy="60"/>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870" name="Rectangle 354"/>
              <p:cNvSpPr>
                <a:spLocks noChangeAspect="1" noChangeArrowheads="1"/>
              </p:cNvSpPr>
              <p:nvPr/>
            </p:nvSpPr>
            <p:spPr bwMode="auto">
              <a:xfrm>
                <a:off x="4563" y="2560"/>
                <a:ext cx="81" cy="167"/>
              </a:xfrm>
              <a:prstGeom prst="rect">
                <a:avLst/>
              </a:prstGeom>
              <a:noFill/>
              <a:ln w="9525">
                <a:noFill/>
                <a:miter lim="800000"/>
                <a:headEnd/>
                <a:tailEnd/>
              </a:ln>
            </p:spPr>
            <p:txBody>
              <a:bodyPr/>
              <a:lstStyle/>
              <a:p>
                <a:pPr>
                  <a:defRPr/>
                </a:pPr>
                <a:endParaRPr lang="en-US" sz="3200">
                  <a:latin typeface="+mn-lt"/>
                </a:endParaRPr>
              </a:p>
            </p:txBody>
          </p:sp>
          <p:sp>
            <p:nvSpPr>
              <p:cNvPr id="52871" name="Rectangle 355"/>
              <p:cNvSpPr>
                <a:spLocks noChangeAspect="1" noChangeArrowheads="1"/>
              </p:cNvSpPr>
              <p:nvPr/>
            </p:nvSpPr>
            <p:spPr bwMode="auto">
              <a:xfrm>
                <a:off x="4572" y="2566"/>
                <a:ext cx="42" cy="116"/>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872" name="Rectangle 356"/>
              <p:cNvSpPr>
                <a:spLocks noChangeAspect="1" noChangeArrowheads="1"/>
              </p:cNvSpPr>
              <p:nvPr/>
            </p:nvSpPr>
            <p:spPr bwMode="auto">
              <a:xfrm>
                <a:off x="4358" y="3701"/>
                <a:ext cx="435"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73" name="Rectangle 357"/>
              <p:cNvSpPr>
                <a:spLocks noChangeAspect="1" noChangeArrowheads="1"/>
              </p:cNvSpPr>
              <p:nvPr/>
            </p:nvSpPr>
            <p:spPr bwMode="auto">
              <a:xfrm>
                <a:off x="4379" y="3746"/>
                <a:ext cx="121" cy="116"/>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nvGrpSpPr>
            <p:cNvPr id="34966" name="Group 358"/>
            <p:cNvGrpSpPr>
              <a:grpSpLocks noChangeAspect="1"/>
            </p:cNvGrpSpPr>
            <p:nvPr/>
          </p:nvGrpSpPr>
          <p:grpSpPr bwMode="auto">
            <a:xfrm>
              <a:off x="1193" y="2614"/>
              <a:ext cx="405" cy="356"/>
              <a:chOff x="304" y="2343"/>
              <a:chExt cx="432" cy="411"/>
            </a:xfrm>
          </p:grpSpPr>
          <p:grpSp>
            <p:nvGrpSpPr>
              <p:cNvPr id="35436" name="Group 359"/>
              <p:cNvGrpSpPr>
                <a:grpSpLocks noChangeAspect="1"/>
              </p:cNvGrpSpPr>
              <p:nvPr/>
            </p:nvGrpSpPr>
            <p:grpSpPr bwMode="auto">
              <a:xfrm>
                <a:off x="304" y="2343"/>
                <a:ext cx="432" cy="411"/>
                <a:chOff x="304" y="2343"/>
                <a:chExt cx="432" cy="411"/>
              </a:xfrm>
            </p:grpSpPr>
            <p:sp>
              <p:nvSpPr>
                <p:cNvPr id="52856" name="Rectangle 360"/>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7" name="Rectangle 361"/>
                <p:cNvSpPr>
                  <a:spLocks noChangeAspect="1" noChangeArrowheads="1"/>
                </p:cNvSpPr>
                <p:nvPr/>
              </p:nvSpPr>
              <p:spPr bwMode="auto">
                <a:xfrm>
                  <a:off x="304" y="2343"/>
                  <a:ext cx="432"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8" name="Rectangle 362"/>
                <p:cNvSpPr>
                  <a:spLocks noChangeAspect="1" noChangeArrowheads="1"/>
                </p:cNvSpPr>
                <p:nvPr/>
              </p:nvSpPr>
              <p:spPr bwMode="auto">
                <a:xfrm>
                  <a:off x="416" y="2379"/>
                  <a:ext cx="185" cy="115"/>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5437" name="Group 363"/>
              <p:cNvGrpSpPr>
                <a:grpSpLocks noChangeAspect="1"/>
              </p:cNvGrpSpPr>
              <p:nvPr/>
            </p:nvGrpSpPr>
            <p:grpSpPr bwMode="auto">
              <a:xfrm>
                <a:off x="378" y="2497"/>
                <a:ext cx="277" cy="234"/>
                <a:chOff x="378" y="2497"/>
                <a:chExt cx="277" cy="234"/>
              </a:xfrm>
            </p:grpSpPr>
            <p:sp>
              <p:nvSpPr>
                <p:cNvPr id="52854" name="Freeform 364"/>
                <p:cNvSpPr>
                  <a:spLocks noChangeAspect="1"/>
                </p:cNvSpPr>
                <p:nvPr/>
              </p:nvSpPr>
              <p:spPr bwMode="auto">
                <a:xfrm>
                  <a:off x="367" y="2508"/>
                  <a:ext cx="278" cy="217"/>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55" name="Freeform 365"/>
                <p:cNvSpPr>
                  <a:spLocks noChangeAspect="1" noEditPoints="1"/>
                </p:cNvSpPr>
                <p:nvPr/>
              </p:nvSpPr>
              <p:spPr bwMode="auto">
                <a:xfrm>
                  <a:off x="358" y="2497"/>
                  <a:ext cx="297" cy="234"/>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853" name="Rectangle 366"/>
              <p:cNvSpPr>
                <a:spLocks noChangeAspect="1" noChangeArrowheads="1"/>
              </p:cNvSpPr>
              <p:nvPr/>
            </p:nvSpPr>
            <p:spPr bwMode="auto">
              <a:xfrm>
                <a:off x="491" y="2540"/>
                <a:ext cx="22" cy="11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382" name="Rectangle 367"/>
            <p:cNvSpPr>
              <a:spLocks noChangeAspect="1" noChangeArrowheads="1"/>
            </p:cNvSpPr>
            <p:nvPr/>
          </p:nvSpPr>
          <p:spPr bwMode="auto">
            <a:xfrm>
              <a:off x="1258" y="2957"/>
              <a:ext cx="311" cy="211"/>
            </a:xfrm>
            <a:prstGeom prst="rect">
              <a:avLst/>
            </a:prstGeom>
            <a:noFill/>
            <a:ln w="9525">
              <a:noFill/>
              <a:miter lim="800000"/>
              <a:headEnd/>
              <a:tailEnd/>
            </a:ln>
          </p:spPr>
          <p:txBody>
            <a:bodyPr/>
            <a:lstStyle/>
            <a:p>
              <a:pPr>
                <a:defRPr/>
              </a:pPr>
              <a:endParaRPr lang="en-US" sz="3200">
                <a:latin typeface="+mn-lt"/>
              </a:endParaRPr>
            </a:p>
          </p:txBody>
        </p:sp>
        <p:sp>
          <p:nvSpPr>
            <p:cNvPr id="52383" name="Rectangle 368"/>
            <p:cNvSpPr>
              <a:spLocks noChangeAspect="1" noChangeArrowheads="1"/>
            </p:cNvSpPr>
            <p:nvPr/>
          </p:nvSpPr>
          <p:spPr bwMode="auto">
            <a:xfrm>
              <a:off x="1325" y="2984"/>
              <a:ext cx="152" cy="100"/>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384" name="Rectangle 369"/>
            <p:cNvSpPr>
              <a:spLocks noChangeAspect="1" noChangeArrowheads="1"/>
            </p:cNvSpPr>
            <p:nvPr/>
          </p:nvSpPr>
          <p:spPr bwMode="auto">
            <a:xfrm>
              <a:off x="1310" y="3062"/>
              <a:ext cx="196" cy="106"/>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nvGrpSpPr>
            <p:cNvPr id="34970" name="Group 370"/>
            <p:cNvGrpSpPr>
              <a:grpSpLocks noChangeAspect="1"/>
            </p:cNvGrpSpPr>
            <p:nvPr/>
          </p:nvGrpSpPr>
          <p:grpSpPr bwMode="auto">
            <a:xfrm>
              <a:off x="1193" y="2614"/>
              <a:ext cx="405" cy="356"/>
              <a:chOff x="304" y="2343"/>
              <a:chExt cx="432" cy="411"/>
            </a:xfrm>
          </p:grpSpPr>
          <p:sp>
            <p:nvSpPr>
              <p:cNvPr id="52848" name="Rectangle 371"/>
              <p:cNvSpPr>
                <a:spLocks noChangeAspect="1" noChangeArrowheads="1"/>
              </p:cNvSpPr>
              <p:nvPr/>
            </p:nvSpPr>
            <p:spPr bwMode="auto">
              <a:xfrm>
                <a:off x="304" y="2343"/>
                <a:ext cx="432"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49" name="Rectangle 372"/>
              <p:cNvSpPr>
                <a:spLocks noChangeAspect="1" noChangeArrowheads="1"/>
              </p:cNvSpPr>
              <p:nvPr/>
            </p:nvSpPr>
            <p:spPr bwMode="auto">
              <a:xfrm>
                <a:off x="304" y="2343"/>
                <a:ext cx="432"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50" name="Rectangle 373"/>
              <p:cNvSpPr>
                <a:spLocks noChangeAspect="1" noChangeArrowheads="1"/>
              </p:cNvSpPr>
              <p:nvPr/>
            </p:nvSpPr>
            <p:spPr bwMode="auto">
              <a:xfrm>
                <a:off x="416" y="2379"/>
                <a:ext cx="185" cy="115"/>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grpSp>
        <p:grpSp>
          <p:nvGrpSpPr>
            <p:cNvPr id="34971" name="Group 374"/>
            <p:cNvGrpSpPr>
              <a:grpSpLocks noChangeAspect="1"/>
            </p:cNvGrpSpPr>
            <p:nvPr/>
          </p:nvGrpSpPr>
          <p:grpSpPr bwMode="auto">
            <a:xfrm>
              <a:off x="1263" y="2747"/>
              <a:ext cx="259" cy="203"/>
              <a:chOff x="378" y="2497"/>
              <a:chExt cx="277" cy="234"/>
            </a:xfrm>
          </p:grpSpPr>
          <p:sp>
            <p:nvSpPr>
              <p:cNvPr id="52846" name="Freeform 375"/>
              <p:cNvSpPr>
                <a:spLocks noChangeAspect="1"/>
              </p:cNvSpPr>
              <p:nvPr/>
            </p:nvSpPr>
            <p:spPr bwMode="auto">
              <a:xfrm>
                <a:off x="387" y="2506"/>
                <a:ext cx="25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7" name="Freeform 376"/>
              <p:cNvSpPr>
                <a:spLocks noChangeAspect="1" noEditPoints="1"/>
              </p:cNvSpPr>
              <p:nvPr/>
            </p:nvSpPr>
            <p:spPr bwMode="auto">
              <a:xfrm>
                <a:off x="378" y="2497"/>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87" name="Rectangle 377"/>
            <p:cNvSpPr>
              <a:spLocks noChangeAspect="1" noChangeArrowheads="1"/>
            </p:cNvSpPr>
            <p:nvPr/>
          </p:nvSpPr>
          <p:spPr bwMode="auto">
            <a:xfrm>
              <a:off x="1369" y="2785"/>
              <a:ext cx="20" cy="100"/>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388" name="Rectangle 378"/>
            <p:cNvSpPr>
              <a:spLocks noChangeAspect="1" noChangeArrowheads="1"/>
            </p:cNvSpPr>
            <p:nvPr/>
          </p:nvSpPr>
          <p:spPr bwMode="auto">
            <a:xfrm>
              <a:off x="1193" y="2614"/>
              <a:ext cx="405"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89" name="Rectangle 379"/>
            <p:cNvSpPr>
              <a:spLocks noChangeAspect="1" noChangeArrowheads="1"/>
            </p:cNvSpPr>
            <p:nvPr/>
          </p:nvSpPr>
          <p:spPr bwMode="auto">
            <a:xfrm>
              <a:off x="1193" y="2614"/>
              <a:ext cx="405"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90" name="Rectangle 380"/>
            <p:cNvSpPr>
              <a:spLocks noChangeAspect="1" noChangeArrowheads="1"/>
            </p:cNvSpPr>
            <p:nvPr/>
          </p:nvSpPr>
          <p:spPr bwMode="auto">
            <a:xfrm>
              <a:off x="1298" y="2645"/>
              <a:ext cx="173" cy="100"/>
            </a:xfrm>
            <a:prstGeom prst="rect">
              <a:avLst/>
            </a:prstGeom>
            <a:noFill/>
            <a:ln w="9525">
              <a:noFill/>
              <a:miter lim="800000"/>
              <a:headEnd/>
              <a:tailEnd/>
            </a:ln>
          </p:spPr>
          <p:txBody>
            <a:bodyPr wrap="none" lIns="0" tIns="0" rIns="0" bIns="0">
              <a:spAutoFit/>
            </a:bodyPr>
            <a:lstStyle/>
            <a:p>
              <a:pPr>
                <a:defRPr/>
              </a:pPr>
              <a:r>
                <a:rPr lang="de-DE" sz="1000" b="1">
                  <a:latin typeface="+mn-lt"/>
                </a:rPr>
                <a:t>Lager</a:t>
              </a:r>
            </a:p>
          </p:txBody>
        </p:sp>
        <p:sp>
          <p:nvSpPr>
            <p:cNvPr id="52391" name="Rectangle 381"/>
            <p:cNvSpPr>
              <a:spLocks noChangeAspect="1" noChangeArrowheads="1"/>
            </p:cNvSpPr>
            <p:nvPr/>
          </p:nvSpPr>
          <p:spPr bwMode="auto">
            <a:xfrm>
              <a:off x="1193" y="2614"/>
              <a:ext cx="405"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392" name="Rectangle 382"/>
            <p:cNvSpPr>
              <a:spLocks noChangeAspect="1" noChangeArrowheads="1"/>
            </p:cNvSpPr>
            <p:nvPr/>
          </p:nvSpPr>
          <p:spPr bwMode="auto">
            <a:xfrm>
              <a:off x="1193" y="2614"/>
              <a:ext cx="405"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grpSp>
          <p:nvGrpSpPr>
            <p:cNvPr id="34978" name="Group 384"/>
            <p:cNvGrpSpPr>
              <a:grpSpLocks noChangeAspect="1"/>
            </p:cNvGrpSpPr>
            <p:nvPr/>
          </p:nvGrpSpPr>
          <p:grpSpPr bwMode="auto">
            <a:xfrm>
              <a:off x="1263" y="2747"/>
              <a:ext cx="259" cy="203"/>
              <a:chOff x="378" y="2497"/>
              <a:chExt cx="277" cy="234"/>
            </a:xfrm>
          </p:grpSpPr>
          <p:sp>
            <p:nvSpPr>
              <p:cNvPr id="52844" name="Freeform 385"/>
              <p:cNvSpPr>
                <a:spLocks noChangeAspect="1"/>
              </p:cNvSpPr>
              <p:nvPr/>
            </p:nvSpPr>
            <p:spPr bwMode="auto">
              <a:xfrm>
                <a:off x="387" y="2506"/>
                <a:ext cx="258" cy="219"/>
              </a:xfrm>
              <a:custGeom>
                <a:avLst/>
                <a:gdLst>
                  <a:gd name="T0" fmla="*/ 0 w 517"/>
                  <a:gd name="T1" fmla="*/ 0 h 434"/>
                  <a:gd name="T2" fmla="*/ 0 w 517"/>
                  <a:gd name="T3" fmla="*/ 1 h 434"/>
                  <a:gd name="T4" fmla="*/ 0 w 517"/>
                  <a:gd name="T5" fmla="*/ 1 h 434"/>
                  <a:gd name="T6" fmla="*/ 0 w 517"/>
                  <a:gd name="T7" fmla="*/ 0 h 434"/>
                  <a:gd name="T8" fmla="*/ 0 60000 65536"/>
                  <a:gd name="T9" fmla="*/ 0 60000 65536"/>
                  <a:gd name="T10" fmla="*/ 0 60000 65536"/>
                  <a:gd name="T11" fmla="*/ 0 60000 65536"/>
                  <a:gd name="T12" fmla="*/ 0 w 517"/>
                  <a:gd name="T13" fmla="*/ 0 h 434"/>
                  <a:gd name="T14" fmla="*/ 517 w 517"/>
                  <a:gd name="T15" fmla="*/ 434 h 434"/>
                </a:gdLst>
                <a:ahLst/>
                <a:cxnLst>
                  <a:cxn ang="T8">
                    <a:pos x="T0" y="T1"/>
                  </a:cxn>
                  <a:cxn ang="T9">
                    <a:pos x="T2" y="T3"/>
                  </a:cxn>
                  <a:cxn ang="T10">
                    <a:pos x="T4" y="T5"/>
                  </a:cxn>
                  <a:cxn ang="T11">
                    <a:pos x="T6" y="T7"/>
                  </a:cxn>
                </a:cxnLst>
                <a:rect l="T12" t="T13" r="T14" b="T15"/>
                <a:pathLst>
                  <a:path w="517" h="434">
                    <a:moveTo>
                      <a:pt x="258" y="0"/>
                    </a:moveTo>
                    <a:lnTo>
                      <a:pt x="0" y="434"/>
                    </a:lnTo>
                    <a:lnTo>
                      <a:pt x="517"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5" name="Freeform 386"/>
              <p:cNvSpPr>
                <a:spLocks noChangeAspect="1" noEditPoints="1"/>
              </p:cNvSpPr>
              <p:nvPr/>
            </p:nvSpPr>
            <p:spPr bwMode="auto">
              <a:xfrm>
                <a:off x="378" y="2497"/>
                <a:ext cx="297" cy="238"/>
              </a:xfrm>
              <a:custGeom>
                <a:avLst/>
                <a:gdLst>
                  <a:gd name="T0" fmla="*/ 0 w 555"/>
                  <a:gd name="T1" fmla="*/ 1 h 468"/>
                  <a:gd name="T2" fmla="*/ 0 w 555"/>
                  <a:gd name="T3" fmla="*/ 1 h 468"/>
                  <a:gd name="T4" fmla="*/ 0 w 555"/>
                  <a:gd name="T5" fmla="*/ 1 h 468"/>
                  <a:gd name="T6" fmla="*/ 0 w 555"/>
                  <a:gd name="T7" fmla="*/ 1 h 468"/>
                  <a:gd name="T8" fmla="*/ 0 w 555"/>
                  <a:gd name="T9" fmla="*/ 1 h 468"/>
                  <a:gd name="T10" fmla="*/ 0 w 555"/>
                  <a:gd name="T11" fmla="*/ 1 h 468"/>
                  <a:gd name="T12" fmla="*/ 0 w 555"/>
                  <a:gd name="T13" fmla="*/ 1 h 468"/>
                  <a:gd name="T14" fmla="*/ 0 w 555"/>
                  <a:gd name="T15" fmla="*/ 0 h 468"/>
                  <a:gd name="T16" fmla="*/ 0 w 555"/>
                  <a:gd name="T17" fmla="*/ 1 h 468"/>
                  <a:gd name="T18" fmla="*/ 0 w 555"/>
                  <a:gd name="T19" fmla="*/ 1 h 468"/>
                  <a:gd name="T20" fmla="*/ 0 w 555"/>
                  <a:gd name="T21" fmla="*/ 1 h 468"/>
                  <a:gd name="T22" fmla="*/ 0 w 555"/>
                  <a:gd name="T23" fmla="*/ 1 h 468"/>
                  <a:gd name="T24" fmla="*/ 0 w 555"/>
                  <a:gd name="T25" fmla="*/ 1 h 468"/>
                  <a:gd name="T26" fmla="*/ 0 w 555"/>
                  <a:gd name="T27" fmla="*/ 1 h 468"/>
                  <a:gd name="T28" fmla="*/ 0 w 555"/>
                  <a:gd name="T29" fmla="*/ 1 h 468"/>
                  <a:gd name="T30" fmla="*/ 0 w 555"/>
                  <a:gd name="T31" fmla="*/ 1 h 468"/>
                  <a:gd name="T32" fmla="*/ 0 w 555"/>
                  <a:gd name="T33" fmla="*/ 1 h 468"/>
                  <a:gd name="T34" fmla="*/ 0 w 555"/>
                  <a:gd name="T35" fmla="*/ 1 h 468"/>
                  <a:gd name="T36" fmla="*/ 0 w 555"/>
                  <a:gd name="T37" fmla="*/ 1 h 468"/>
                  <a:gd name="T38" fmla="*/ 0 w 555"/>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68"/>
                  <a:gd name="T62" fmla="*/ 555 w 555"/>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68">
                    <a:moveTo>
                      <a:pt x="11" y="449"/>
                    </a:moveTo>
                    <a:lnTo>
                      <a:pt x="0" y="468"/>
                    </a:lnTo>
                    <a:lnTo>
                      <a:pt x="19" y="468"/>
                    </a:lnTo>
                    <a:lnTo>
                      <a:pt x="536" y="468"/>
                    </a:lnTo>
                    <a:lnTo>
                      <a:pt x="555" y="468"/>
                    </a:lnTo>
                    <a:lnTo>
                      <a:pt x="545" y="449"/>
                    </a:lnTo>
                    <a:lnTo>
                      <a:pt x="287" y="15"/>
                    </a:lnTo>
                    <a:lnTo>
                      <a:pt x="277" y="0"/>
                    </a:lnTo>
                    <a:lnTo>
                      <a:pt x="270" y="15"/>
                    </a:lnTo>
                    <a:lnTo>
                      <a:pt x="11" y="449"/>
                    </a:lnTo>
                    <a:close/>
                    <a:moveTo>
                      <a:pt x="287" y="31"/>
                    </a:moveTo>
                    <a:lnTo>
                      <a:pt x="277" y="23"/>
                    </a:lnTo>
                    <a:lnTo>
                      <a:pt x="270" y="31"/>
                    </a:lnTo>
                    <a:lnTo>
                      <a:pt x="528" y="465"/>
                    </a:lnTo>
                    <a:lnTo>
                      <a:pt x="536" y="457"/>
                    </a:lnTo>
                    <a:lnTo>
                      <a:pt x="536" y="445"/>
                    </a:lnTo>
                    <a:lnTo>
                      <a:pt x="19" y="445"/>
                    </a:lnTo>
                    <a:lnTo>
                      <a:pt x="19" y="457"/>
                    </a:lnTo>
                    <a:lnTo>
                      <a:pt x="29" y="465"/>
                    </a:lnTo>
                    <a:lnTo>
                      <a:pt x="287"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94" name="Rectangle 387"/>
            <p:cNvSpPr>
              <a:spLocks noChangeAspect="1" noChangeArrowheads="1"/>
            </p:cNvSpPr>
            <p:nvPr/>
          </p:nvSpPr>
          <p:spPr bwMode="auto">
            <a:xfrm>
              <a:off x="1369" y="2785"/>
              <a:ext cx="20" cy="100"/>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395" name="Rectangle 388"/>
            <p:cNvSpPr>
              <a:spLocks noChangeAspect="1" noChangeArrowheads="1"/>
            </p:cNvSpPr>
            <p:nvPr/>
          </p:nvSpPr>
          <p:spPr bwMode="auto">
            <a:xfrm>
              <a:off x="1258" y="2957"/>
              <a:ext cx="311" cy="211"/>
            </a:xfrm>
            <a:prstGeom prst="rect">
              <a:avLst/>
            </a:prstGeom>
            <a:noFill/>
            <a:ln w="9525">
              <a:noFill/>
              <a:miter lim="800000"/>
              <a:headEnd/>
              <a:tailEnd/>
            </a:ln>
          </p:spPr>
          <p:txBody>
            <a:bodyPr/>
            <a:lstStyle/>
            <a:p>
              <a:pPr>
                <a:defRPr/>
              </a:pPr>
              <a:endParaRPr lang="en-US" sz="3200">
                <a:latin typeface="+mn-lt"/>
              </a:endParaRPr>
            </a:p>
          </p:txBody>
        </p:sp>
        <p:sp>
          <p:nvSpPr>
            <p:cNvPr id="52396" name="Rectangle 389"/>
            <p:cNvSpPr>
              <a:spLocks noChangeAspect="1" noChangeArrowheads="1"/>
            </p:cNvSpPr>
            <p:nvPr/>
          </p:nvSpPr>
          <p:spPr bwMode="auto">
            <a:xfrm>
              <a:off x="1325" y="2984"/>
              <a:ext cx="152" cy="100"/>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397" name="Rectangle 390"/>
            <p:cNvSpPr>
              <a:spLocks noChangeAspect="1" noChangeArrowheads="1"/>
            </p:cNvSpPr>
            <p:nvPr/>
          </p:nvSpPr>
          <p:spPr bwMode="auto">
            <a:xfrm>
              <a:off x="1310" y="3062"/>
              <a:ext cx="196" cy="106"/>
            </a:xfrm>
            <a:prstGeom prst="rect">
              <a:avLst/>
            </a:prstGeom>
            <a:noFill/>
            <a:ln w="9525">
              <a:noFill/>
              <a:miter lim="800000"/>
              <a:headEnd/>
              <a:tailEnd/>
            </a:ln>
          </p:spPr>
          <p:txBody>
            <a:bodyPr wrap="none" lIns="0" tIns="0" rIns="0" bIns="0">
              <a:spAutoFit/>
            </a:bodyPr>
            <a:lstStyle/>
            <a:p>
              <a:pPr>
                <a:defRPr/>
              </a:pPr>
              <a:r>
                <a:rPr lang="de-DE" sz="1000" b="1">
                  <a:latin typeface="+mn-lt"/>
                </a:rPr>
                <a:t>4Tage</a:t>
              </a:r>
            </a:p>
          </p:txBody>
        </p:sp>
        <p:grpSp>
          <p:nvGrpSpPr>
            <p:cNvPr id="34983" name="Group 391"/>
            <p:cNvGrpSpPr>
              <a:grpSpLocks noChangeAspect="1"/>
            </p:cNvGrpSpPr>
            <p:nvPr/>
          </p:nvGrpSpPr>
          <p:grpSpPr bwMode="auto">
            <a:xfrm>
              <a:off x="1629" y="2632"/>
              <a:ext cx="236" cy="182"/>
              <a:chOff x="769" y="2363"/>
              <a:chExt cx="252" cy="211"/>
            </a:xfrm>
          </p:grpSpPr>
          <p:sp>
            <p:nvSpPr>
              <p:cNvPr id="52842" name="Freeform 392"/>
              <p:cNvSpPr>
                <a:spLocks noChangeAspect="1"/>
              </p:cNvSpPr>
              <p:nvPr/>
            </p:nvSpPr>
            <p:spPr bwMode="auto">
              <a:xfrm>
                <a:off x="778" y="2373"/>
                <a:ext cx="233" cy="191"/>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3" name="Freeform 393"/>
              <p:cNvSpPr>
                <a:spLocks noChangeAspect="1" noEditPoints="1"/>
              </p:cNvSpPr>
              <p:nvPr/>
            </p:nvSpPr>
            <p:spPr bwMode="auto">
              <a:xfrm>
                <a:off x="769" y="2367"/>
                <a:ext cx="272" cy="203"/>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399" name="Rectangle 394"/>
            <p:cNvSpPr>
              <a:spLocks noChangeAspect="1" noChangeArrowheads="1"/>
            </p:cNvSpPr>
            <p:nvPr/>
          </p:nvSpPr>
          <p:spPr bwMode="auto">
            <a:xfrm>
              <a:off x="1729"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00" name="Rectangle 395"/>
            <p:cNvSpPr>
              <a:spLocks noChangeAspect="1" noChangeArrowheads="1"/>
            </p:cNvSpPr>
            <p:nvPr/>
          </p:nvSpPr>
          <p:spPr bwMode="auto">
            <a:xfrm>
              <a:off x="1611" y="2813"/>
              <a:ext cx="278" cy="213"/>
            </a:xfrm>
            <a:prstGeom prst="rect">
              <a:avLst/>
            </a:prstGeom>
            <a:noFill/>
            <a:ln w="9525">
              <a:noFill/>
              <a:miter lim="800000"/>
              <a:headEnd/>
              <a:tailEnd/>
            </a:ln>
          </p:spPr>
          <p:txBody>
            <a:bodyPr/>
            <a:lstStyle/>
            <a:p>
              <a:pPr>
                <a:defRPr/>
              </a:pPr>
              <a:endParaRPr lang="en-US" sz="3200">
                <a:latin typeface="+mn-lt"/>
              </a:endParaRPr>
            </a:p>
          </p:txBody>
        </p:sp>
        <p:sp>
          <p:nvSpPr>
            <p:cNvPr id="52401" name="Rectangle 396"/>
            <p:cNvSpPr>
              <a:spLocks noChangeAspect="1" noChangeArrowheads="1"/>
            </p:cNvSpPr>
            <p:nvPr/>
          </p:nvSpPr>
          <p:spPr bwMode="auto">
            <a:xfrm>
              <a:off x="1663" y="2839"/>
              <a:ext cx="150" cy="100"/>
            </a:xfrm>
            <a:prstGeom prst="rect">
              <a:avLst/>
            </a:prstGeom>
            <a:noFill/>
            <a:ln w="9525">
              <a:noFill/>
              <a:miter lim="800000"/>
              <a:headEnd/>
              <a:tailEnd/>
            </a:ln>
          </p:spPr>
          <p:txBody>
            <a:bodyPr wrap="none" lIns="0" tIns="0" rIns="0" bIns="0">
              <a:spAutoFit/>
            </a:bodyPr>
            <a:lstStyle/>
            <a:p>
              <a:pPr>
                <a:defRPr/>
              </a:pPr>
              <a:r>
                <a:rPr lang="de-DE" sz="1000" b="1">
                  <a:latin typeface="+mn-lt"/>
                </a:rPr>
                <a:t>Coils</a:t>
              </a:r>
            </a:p>
          </p:txBody>
        </p:sp>
        <p:sp>
          <p:nvSpPr>
            <p:cNvPr id="52402" name="Rectangle 397"/>
            <p:cNvSpPr>
              <a:spLocks noChangeAspect="1" noChangeArrowheads="1"/>
            </p:cNvSpPr>
            <p:nvPr/>
          </p:nvSpPr>
          <p:spPr bwMode="auto">
            <a:xfrm>
              <a:off x="1667" y="2918"/>
              <a:ext cx="153" cy="101"/>
            </a:xfrm>
            <a:prstGeom prst="rect">
              <a:avLst/>
            </a:prstGeom>
            <a:noFill/>
            <a:ln w="9525">
              <a:noFill/>
              <a:miter lim="800000"/>
              <a:headEnd/>
              <a:tailEnd/>
            </a:ln>
          </p:spPr>
          <p:txBody>
            <a:bodyPr wrap="none" lIns="0" tIns="0" rIns="0" bIns="0">
              <a:spAutoFit/>
            </a:bodyPr>
            <a:lstStyle/>
            <a:p>
              <a:pPr>
                <a:defRPr/>
              </a:pPr>
              <a:r>
                <a:rPr lang="de-DE" sz="1000" b="1">
                  <a:latin typeface="+mn-lt"/>
                </a:rPr>
                <a:t>1Tag</a:t>
              </a:r>
            </a:p>
          </p:txBody>
        </p:sp>
        <p:grpSp>
          <p:nvGrpSpPr>
            <p:cNvPr id="34988" name="Group 398"/>
            <p:cNvGrpSpPr>
              <a:grpSpLocks noChangeAspect="1"/>
            </p:cNvGrpSpPr>
            <p:nvPr/>
          </p:nvGrpSpPr>
          <p:grpSpPr bwMode="auto">
            <a:xfrm>
              <a:off x="1629" y="2632"/>
              <a:ext cx="236" cy="182"/>
              <a:chOff x="769" y="2363"/>
              <a:chExt cx="252" cy="211"/>
            </a:xfrm>
          </p:grpSpPr>
          <p:sp>
            <p:nvSpPr>
              <p:cNvPr id="52840" name="Freeform 399"/>
              <p:cNvSpPr>
                <a:spLocks noChangeAspect="1"/>
              </p:cNvSpPr>
              <p:nvPr/>
            </p:nvSpPr>
            <p:spPr bwMode="auto">
              <a:xfrm>
                <a:off x="778" y="2373"/>
                <a:ext cx="233" cy="191"/>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41" name="Freeform 400"/>
              <p:cNvSpPr>
                <a:spLocks noChangeAspect="1" noEditPoints="1"/>
              </p:cNvSpPr>
              <p:nvPr/>
            </p:nvSpPr>
            <p:spPr bwMode="auto">
              <a:xfrm>
                <a:off x="769" y="2367"/>
                <a:ext cx="272" cy="203"/>
              </a:xfrm>
              <a:custGeom>
                <a:avLst/>
                <a:gdLst>
                  <a:gd name="T0" fmla="*/ 0 w 506"/>
                  <a:gd name="T1" fmla="*/ 1 h 422"/>
                  <a:gd name="T2" fmla="*/ 0 w 506"/>
                  <a:gd name="T3" fmla="*/ 1 h 422"/>
                  <a:gd name="T4" fmla="*/ 0 w 506"/>
                  <a:gd name="T5" fmla="*/ 1 h 422"/>
                  <a:gd name="T6" fmla="*/ 0 w 506"/>
                  <a:gd name="T7" fmla="*/ 1 h 422"/>
                  <a:gd name="T8" fmla="*/ 0 w 506"/>
                  <a:gd name="T9" fmla="*/ 1 h 422"/>
                  <a:gd name="T10" fmla="*/ 0 w 506"/>
                  <a:gd name="T11" fmla="*/ 1 h 422"/>
                  <a:gd name="T12" fmla="*/ 0 w 506"/>
                  <a:gd name="T13" fmla="*/ 1 h 422"/>
                  <a:gd name="T14" fmla="*/ 0 w 506"/>
                  <a:gd name="T15" fmla="*/ 0 h 422"/>
                  <a:gd name="T16" fmla="*/ 0 w 506"/>
                  <a:gd name="T17" fmla="*/ 1 h 422"/>
                  <a:gd name="T18" fmla="*/ 0 w 506"/>
                  <a:gd name="T19" fmla="*/ 1 h 422"/>
                  <a:gd name="T20" fmla="*/ 0 w 506"/>
                  <a:gd name="T21" fmla="*/ 1 h 422"/>
                  <a:gd name="T22" fmla="*/ 0 w 506"/>
                  <a:gd name="T23" fmla="*/ 1 h 422"/>
                  <a:gd name="T24" fmla="*/ 0 w 506"/>
                  <a:gd name="T25" fmla="*/ 1 h 422"/>
                  <a:gd name="T26" fmla="*/ 0 w 506"/>
                  <a:gd name="T27" fmla="*/ 1 h 422"/>
                  <a:gd name="T28" fmla="*/ 0 w 506"/>
                  <a:gd name="T29" fmla="*/ 1 h 422"/>
                  <a:gd name="T30" fmla="*/ 0 w 506"/>
                  <a:gd name="T31" fmla="*/ 1 h 422"/>
                  <a:gd name="T32" fmla="*/ 0 w 506"/>
                  <a:gd name="T33" fmla="*/ 1 h 422"/>
                  <a:gd name="T34" fmla="*/ 0 w 506"/>
                  <a:gd name="T35" fmla="*/ 1 h 422"/>
                  <a:gd name="T36" fmla="*/ 0 w 506"/>
                  <a:gd name="T37" fmla="*/ 1 h 422"/>
                  <a:gd name="T38" fmla="*/ 0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4" y="13"/>
                    </a:lnTo>
                    <a:lnTo>
                      <a:pt x="12" y="403"/>
                    </a:lnTo>
                    <a:close/>
                    <a:moveTo>
                      <a:pt x="261" y="28"/>
                    </a:moveTo>
                    <a:lnTo>
                      <a:pt x="251" y="21"/>
                    </a:lnTo>
                    <a:lnTo>
                      <a:pt x="244"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04" name="Rectangle 401"/>
            <p:cNvSpPr>
              <a:spLocks noChangeAspect="1" noChangeArrowheads="1"/>
            </p:cNvSpPr>
            <p:nvPr/>
          </p:nvSpPr>
          <p:spPr bwMode="auto">
            <a:xfrm>
              <a:off x="1729"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05" name="Rectangle 402"/>
            <p:cNvSpPr>
              <a:spLocks noChangeAspect="1" noChangeArrowheads="1"/>
            </p:cNvSpPr>
            <p:nvPr/>
          </p:nvSpPr>
          <p:spPr bwMode="auto">
            <a:xfrm>
              <a:off x="1611" y="2813"/>
              <a:ext cx="278" cy="213"/>
            </a:xfrm>
            <a:prstGeom prst="rect">
              <a:avLst/>
            </a:prstGeom>
            <a:noFill/>
            <a:ln w="9525">
              <a:noFill/>
              <a:miter lim="800000"/>
              <a:headEnd/>
              <a:tailEnd/>
            </a:ln>
          </p:spPr>
          <p:txBody>
            <a:bodyPr/>
            <a:lstStyle/>
            <a:p>
              <a:pPr>
                <a:defRPr/>
              </a:pPr>
              <a:endParaRPr lang="en-US" sz="3200">
                <a:latin typeface="+mn-lt"/>
              </a:endParaRPr>
            </a:p>
          </p:txBody>
        </p:sp>
        <p:sp>
          <p:nvSpPr>
            <p:cNvPr id="52406" name="Rectangle 403"/>
            <p:cNvSpPr>
              <a:spLocks noChangeAspect="1" noChangeArrowheads="1"/>
            </p:cNvSpPr>
            <p:nvPr/>
          </p:nvSpPr>
          <p:spPr bwMode="auto">
            <a:xfrm>
              <a:off x="1663" y="2839"/>
              <a:ext cx="150" cy="100"/>
            </a:xfrm>
            <a:prstGeom prst="rect">
              <a:avLst/>
            </a:prstGeom>
            <a:noFill/>
            <a:ln w="9525">
              <a:noFill/>
              <a:miter lim="800000"/>
              <a:headEnd/>
              <a:tailEnd/>
            </a:ln>
          </p:spPr>
          <p:txBody>
            <a:bodyPr wrap="none" lIns="0" tIns="0" rIns="0" bIns="0">
              <a:spAutoFit/>
            </a:bodyPr>
            <a:lstStyle/>
            <a:p>
              <a:pPr>
                <a:defRPr/>
              </a:pPr>
              <a:r>
                <a:rPr lang="de-DE" sz="1000" b="1" dirty="0">
                  <a:latin typeface="+mn-lt"/>
                </a:rPr>
                <a:t>Coils</a:t>
              </a:r>
            </a:p>
          </p:txBody>
        </p:sp>
        <p:sp>
          <p:nvSpPr>
            <p:cNvPr id="52407" name="Rectangle 404"/>
            <p:cNvSpPr>
              <a:spLocks noChangeAspect="1" noChangeArrowheads="1"/>
            </p:cNvSpPr>
            <p:nvPr/>
          </p:nvSpPr>
          <p:spPr bwMode="auto">
            <a:xfrm>
              <a:off x="1667" y="2918"/>
              <a:ext cx="153" cy="101"/>
            </a:xfrm>
            <a:prstGeom prst="rect">
              <a:avLst/>
            </a:prstGeom>
            <a:noFill/>
            <a:ln w="9525">
              <a:noFill/>
              <a:miter lim="800000"/>
              <a:headEnd/>
              <a:tailEnd/>
            </a:ln>
          </p:spPr>
          <p:txBody>
            <a:bodyPr wrap="none" lIns="0" tIns="0" rIns="0" bIns="0">
              <a:spAutoFit/>
            </a:bodyPr>
            <a:lstStyle/>
            <a:p>
              <a:pPr>
                <a:defRPr/>
              </a:pPr>
              <a:r>
                <a:rPr lang="de-DE" sz="1000" b="1">
                  <a:latin typeface="+mn-lt"/>
                </a:rPr>
                <a:t>1Tag</a:t>
              </a:r>
            </a:p>
          </p:txBody>
        </p:sp>
        <p:sp>
          <p:nvSpPr>
            <p:cNvPr id="52408" name="Rectangle 405"/>
            <p:cNvSpPr>
              <a:spLocks noChangeAspect="1" noChangeArrowheads="1"/>
            </p:cNvSpPr>
            <p:nvPr/>
          </p:nvSpPr>
          <p:spPr bwMode="auto">
            <a:xfrm>
              <a:off x="1893"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09" name="Rectangle 406"/>
            <p:cNvSpPr>
              <a:spLocks noChangeAspect="1" noChangeArrowheads="1"/>
            </p:cNvSpPr>
            <p:nvPr/>
          </p:nvSpPr>
          <p:spPr bwMode="auto">
            <a:xfrm>
              <a:off x="1908" y="3099"/>
              <a:ext cx="219" cy="105"/>
            </a:xfrm>
            <a:prstGeom prst="rect">
              <a:avLst/>
            </a:prstGeom>
            <a:noFill/>
            <a:ln w="9525">
              <a:noFill/>
              <a:miter lim="800000"/>
              <a:headEnd/>
              <a:tailEnd/>
            </a:ln>
          </p:spPr>
          <p:txBody>
            <a:bodyPr wrap="none" lIns="0" tIns="0" rIns="0" bIns="0">
              <a:spAutoFit/>
            </a:bodyPr>
            <a:lstStyle/>
            <a:p>
              <a:pPr>
                <a:defRPr/>
              </a:pPr>
              <a:r>
                <a:rPr lang="de-DE" sz="1000">
                  <a:latin typeface="+mn-lt"/>
                </a:rPr>
                <a:t>Z/T: 1S</a:t>
              </a:r>
              <a:endParaRPr lang="de-DE" sz="1000" b="1">
                <a:latin typeface="+mn-lt"/>
              </a:endParaRPr>
            </a:p>
          </p:txBody>
        </p:sp>
        <p:sp>
          <p:nvSpPr>
            <p:cNvPr id="52410" name="Rectangle 407"/>
            <p:cNvSpPr>
              <a:spLocks noChangeAspect="1" noChangeArrowheads="1"/>
            </p:cNvSpPr>
            <p:nvPr/>
          </p:nvSpPr>
          <p:spPr bwMode="auto">
            <a:xfrm>
              <a:off x="1893"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1" name="Rectangle 408"/>
            <p:cNvSpPr>
              <a:spLocks noChangeAspect="1" noChangeArrowheads="1"/>
            </p:cNvSpPr>
            <p:nvPr/>
          </p:nvSpPr>
          <p:spPr bwMode="auto">
            <a:xfrm>
              <a:off x="1908" y="3245"/>
              <a:ext cx="387" cy="101"/>
            </a:xfrm>
            <a:prstGeom prst="rect">
              <a:avLst/>
            </a:prstGeom>
            <a:noFill/>
            <a:ln w="9525">
              <a:noFill/>
              <a:miter lim="800000"/>
              <a:headEnd/>
              <a:tailEnd/>
            </a:ln>
          </p:spPr>
          <p:txBody>
            <a:bodyPr wrap="none" lIns="0" tIns="0" rIns="0" bIns="0">
              <a:spAutoFit/>
            </a:bodyPr>
            <a:lstStyle/>
            <a:p>
              <a:pPr>
                <a:defRPr/>
              </a:pPr>
              <a:r>
                <a:rPr lang="de-DE" sz="1000">
                  <a:latin typeface="+mn-lt"/>
                </a:rPr>
                <a:t>R/T: 60 Min.</a:t>
              </a:r>
              <a:endParaRPr lang="de-DE" sz="1000" b="1">
                <a:latin typeface="+mn-lt"/>
              </a:endParaRPr>
            </a:p>
          </p:txBody>
        </p:sp>
        <p:sp>
          <p:nvSpPr>
            <p:cNvPr id="52412" name="Rectangle 409"/>
            <p:cNvSpPr>
              <a:spLocks noChangeAspect="1" noChangeArrowheads="1"/>
            </p:cNvSpPr>
            <p:nvPr/>
          </p:nvSpPr>
          <p:spPr bwMode="auto">
            <a:xfrm>
              <a:off x="1893"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3" name="Rectangle 410"/>
            <p:cNvSpPr>
              <a:spLocks noChangeAspect="1" noChangeArrowheads="1"/>
            </p:cNvSpPr>
            <p:nvPr/>
          </p:nvSpPr>
          <p:spPr bwMode="auto">
            <a:xfrm>
              <a:off x="1908" y="3390"/>
              <a:ext cx="242" cy="100"/>
            </a:xfrm>
            <a:prstGeom prst="rect">
              <a:avLst/>
            </a:prstGeom>
            <a:noFill/>
            <a:ln w="9525">
              <a:noFill/>
              <a:miter lim="800000"/>
              <a:headEnd/>
              <a:tailEnd/>
            </a:ln>
          </p:spPr>
          <p:txBody>
            <a:bodyPr wrap="none" lIns="0" tIns="0" rIns="0" bIns="0">
              <a:spAutoFit/>
            </a:bodyPr>
            <a:lstStyle/>
            <a:p>
              <a:pPr>
                <a:defRPr/>
              </a:pPr>
              <a:r>
                <a:rPr lang="de-DE" sz="1000">
                  <a:latin typeface="+mn-lt"/>
                </a:rPr>
                <a:t>V: 85 %</a:t>
              </a:r>
              <a:endParaRPr lang="de-DE" sz="1000" b="1">
                <a:latin typeface="+mn-lt"/>
              </a:endParaRPr>
            </a:p>
          </p:txBody>
        </p:sp>
        <p:sp>
          <p:nvSpPr>
            <p:cNvPr id="52414" name="Rectangle 411"/>
            <p:cNvSpPr>
              <a:spLocks noChangeAspect="1" noChangeArrowheads="1"/>
            </p:cNvSpPr>
            <p:nvPr/>
          </p:nvSpPr>
          <p:spPr bwMode="auto">
            <a:xfrm>
              <a:off x="1893"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5" name="Rectangle 412"/>
            <p:cNvSpPr>
              <a:spLocks noChangeAspect="1" noChangeArrowheads="1"/>
            </p:cNvSpPr>
            <p:nvPr/>
          </p:nvSpPr>
          <p:spPr bwMode="auto">
            <a:xfrm>
              <a:off x="1908" y="3535"/>
              <a:ext cx="363" cy="100"/>
            </a:xfrm>
            <a:prstGeom prst="rect">
              <a:avLst/>
            </a:prstGeom>
            <a:noFill/>
            <a:ln w="9525">
              <a:noFill/>
              <a:miter lim="800000"/>
              <a:headEnd/>
              <a:tailEnd/>
            </a:ln>
          </p:spPr>
          <p:txBody>
            <a:bodyPr wrap="none" lIns="0" tIns="0" rIns="0" bIns="0">
              <a:spAutoFit/>
            </a:bodyPr>
            <a:lstStyle/>
            <a:p>
              <a:pPr>
                <a:defRPr/>
              </a:pPr>
              <a:r>
                <a:rPr lang="de-DE" sz="1000">
                  <a:latin typeface="+mn-lt"/>
                </a:rPr>
                <a:t>Q: 0,01 % A</a:t>
              </a:r>
              <a:endParaRPr lang="de-DE" sz="1000" b="1">
                <a:latin typeface="+mn-lt"/>
              </a:endParaRPr>
            </a:p>
          </p:txBody>
        </p:sp>
        <p:sp>
          <p:nvSpPr>
            <p:cNvPr id="52416" name="Rectangle 413"/>
            <p:cNvSpPr>
              <a:spLocks noChangeAspect="1" noChangeArrowheads="1"/>
            </p:cNvSpPr>
            <p:nvPr/>
          </p:nvSpPr>
          <p:spPr bwMode="auto">
            <a:xfrm>
              <a:off x="1893"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7" name="Rectangle 414"/>
            <p:cNvSpPr>
              <a:spLocks noChangeAspect="1" noChangeArrowheads="1"/>
            </p:cNvSpPr>
            <p:nvPr/>
          </p:nvSpPr>
          <p:spPr bwMode="auto">
            <a:xfrm>
              <a:off x="1908" y="3682"/>
              <a:ext cx="409" cy="100"/>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sp>
          <p:nvSpPr>
            <p:cNvPr id="52418" name="Rectangle 415"/>
            <p:cNvSpPr>
              <a:spLocks noChangeAspect="1" noChangeArrowheads="1"/>
            </p:cNvSpPr>
            <p:nvPr/>
          </p:nvSpPr>
          <p:spPr bwMode="auto">
            <a:xfrm>
              <a:off x="1893" y="3786"/>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19" name="Rectangle 416"/>
            <p:cNvSpPr>
              <a:spLocks noChangeAspect="1" noChangeArrowheads="1"/>
            </p:cNvSpPr>
            <p:nvPr/>
          </p:nvSpPr>
          <p:spPr bwMode="auto">
            <a:xfrm>
              <a:off x="1908"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5005" name="Group 417"/>
            <p:cNvGrpSpPr>
              <a:grpSpLocks noChangeAspect="1"/>
            </p:cNvGrpSpPr>
            <p:nvPr/>
          </p:nvGrpSpPr>
          <p:grpSpPr bwMode="auto">
            <a:xfrm>
              <a:off x="1892" y="2614"/>
              <a:ext cx="404" cy="356"/>
              <a:chOff x="1049" y="2343"/>
              <a:chExt cx="431" cy="411"/>
            </a:xfrm>
          </p:grpSpPr>
          <p:grpSp>
            <p:nvGrpSpPr>
              <p:cNvPr id="35417" name="Group 418"/>
              <p:cNvGrpSpPr>
                <a:grpSpLocks noChangeAspect="1"/>
              </p:cNvGrpSpPr>
              <p:nvPr/>
            </p:nvGrpSpPr>
            <p:grpSpPr bwMode="auto">
              <a:xfrm>
                <a:off x="1049" y="2343"/>
                <a:ext cx="431" cy="411"/>
                <a:chOff x="1049" y="2343"/>
                <a:chExt cx="431" cy="411"/>
              </a:xfrm>
            </p:grpSpPr>
            <p:sp>
              <p:nvSpPr>
                <p:cNvPr id="52837" name="Rectangle 419"/>
                <p:cNvSpPr>
                  <a:spLocks noChangeAspect="1" noChangeArrowheads="1"/>
                </p:cNvSpPr>
                <p:nvPr/>
              </p:nvSpPr>
              <p:spPr bwMode="auto">
                <a:xfrm>
                  <a:off x="1049"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8" name="Rectangle 420"/>
                <p:cNvSpPr>
                  <a:spLocks noChangeAspect="1" noChangeArrowheads="1"/>
                </p:cNvSpPr>
                <p:nvPr/>
              </p:nvSpPr>
              <p:spPr bwMode="auto">
                <a:xfrm>
                  <a:off x="1049"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9" name="Rectangle 421"/>
                <p:cNvSpPr>
                  <a:spLocks noChangeAspect="1" noChangeArrowheads="1"/>
                </p:cNvSpPr>
                <p:nvPr/>
              </p:nvSpPr>
              <p:spPr bwMode="auto">
                <a:xfrm>
                  <a:off x="1132" y="2379"/>
                  <a:ext cx="272" cy="115"/>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5418" name="Group 422"/>
              <p:cNvGrpSpPr>
                <a:grpSpLocks noChangeAspect="1"/>
              </p:cNvGrpSpPr>
              <p:nvPr/>
            </p:nvGrpSpPr>
            <p:grpSpPr bwMode="auto">
              <a:xfrm>
                <a:off x="1083" y="2575"/>
                <a:ext cx="132" cy="117"/>
                <a:chOff x="1083" y="2575"/>
                <a:chExt cx="132" cy="117"/>
              </a:xfrm>
            </p:grpSpPr>
            <p:sp>
              <p:nvSpPr>
                <p:cNvPr id="52834" name="Oval 423"/>
                <p:cNvSpPr>
                  <a:spLocks noChangeAspect="1" noChangeArrowheads="1"/>
                </p:cNvSpPr>
                <p:nvPr/>
              </p:nvSpPr>
              <p:spPr bwMode="auto">
                <a:xfrm>
                  <a:off x="1100" y="2594"/>
                  <a:ext cx="93"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35" name="Rectangle 424"/>
                <p:cNvSpPr>
                  <a:spLocks noChangeAspect="1" noChangeArrowheads="1"/>
                </p:cNvSpPr>
                <p:nvPr/>
              </p:nvSpPr>
              <p:spPr bwMode="auto">
                <a:xfrm>
                  <a:off x="1083"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36" name="Oval 425"/>
                <p:cNvSpPr>
                  <a:spLocks noChangeAspect="1" noChangeArrowheads="1"/>
                </p:cNvSpPr>
                <p:nvPr/>
              </p:nvSpPr>
              <p:spPr bwMode="auto">
                <a:xfrm>
                  <a:off x="1119"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421" name="Rectangle 426"/>
            <p:cNvSpPr>
              <a:spLocks noChangeAspect="1" noChangeArrowheads="1"/>
            </p:cNvSpPr>
            <p:nvPr/>
          </p:nvSpPr>
          <p:spPr bwMode="auto">
            <a:xfrm>
              <a:off x="2037" y="2778"/>
              <a:ext cx="175" cy="192"/>
            </a:xfrm>
            <a:prstGeom prst="rect">
              <a:avLst/>
            </a:prstGeom>
            <a:noFill/>
            <a:ln w="9525">
              <a:noFill/>
              <a:miter lim="800000"/>
              <a:headEnd/>
              <a:tailEnd/>
            </a:ln>
          </p:spPr>
          <p:txBody>
            <a:bodyPr/>
            <a:lstStyle/>
            <a:p>
              <a:pPr>
                <a:defRPr/>
              </a:pPr>
              <a:endParaRPr lang="en-US" sz="3200">
                <a:latin typeface="+mn-lt"/>
              </a:endParaRPr>
            </a:p>
          </p:txBody>
        </p:sp>
        <p:sp>
          <p:nvSpPr>
            <p:cNvPr id="52422" name="Rectangle 427"/>
            <p:cNvSpPr>
              <a:spLocks noChangeAspect="1" noChangeArrowheads="1"/>
            </p:cNvSpPr>
            <p:nvPr/>
          </p:nvSpPr>
          <p:spPr bwMode="auto">
            <a:xfrm>
              <a:off x="2088"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423" name="Rectangle 428"/>
            <p:cNvSpPr>
              <a:spLocks noChangeAspect="1" noChangeArrowheads="1"/>
            </p:cNvSpPr>
            <p:nvPr/>
          </p:nvSpPr>
          <p:spPr bwMode="auto">
            <a:xfrm>
              <a:off x="1893"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4" name="Rectangle 429"/>
            <p:cNvSpPr>
              <a:spLocks noChangeAspect="1" noChangeArrowheads="1"/>
            </p:cNvSpPr>
            <p:nvPr/>
          </p:nvSpPr>
          <p:spPr bwMode="auto">
            <a:xfrm>
              <a:off x="1908" y="3099"/>
              <a:ext cx="219" cy="105"/>
            </a:xfrm>
            <a:prstGeom prst="rect">
              <a:avLst/>
            </a:prstGeom>
            <a:noFill/>
            <a:ln w="9525">
              <a:noFill/>
              <a:miter lim="800000"/>
              <a:headEnd/>
              <a:tailEnd/>
            </a:ln>
          </p:spPr>
          <p:txBody>
            <a:bodyPr wrap="none" lIns="0" tIns="0" rIns="0" bIns="0">
              <a:spAutoFit/>
            </a:bodyPr>
            <a:lstStyle/>
            <a:p>
              <a:pPr>
                <a:defRPr/>
              </a:pPr>
              <a:r>
                <a:rPr lang="de-DE" sz="1000">
                  <a:latin typeface="+mn-lt"/>
                </a:rPr>
                <a:t>C/T: 1s</a:t>
              </a:r>
              <a:endParaRPr lang="de-DE" sz="1000" b="1">
                <a:latin typeface="+mn-lt"/>
              </a:endParaRPr>
            </a:p>
          </p:txBody>
        </p:sp>
        <p:sp>
          <p:nvSpPr>
            <p:cNvPr id="52425" name="Rectangle 430"/>
            <p:cNvSpPr>
              <a:spLocks noChangeAspect="1" noChangeArrowheads="1"/>
            </p:cNvSpPr>
            <p:nvPr/>
          </p:nvSpPr>
          <p:spPr bwMode="auto">
            <a:xfrm>
              <a:off x="1893"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6" name="Rectangle 431"/>
            <p:cNvSpPr>
              <a:spLocks noChangeAspect="1" noChangeArrowheads="1"/>
            </p:cNvSpPr>
            <p:nvPr/>
          </p:nvSpPr>
          <p:spPr bwMode="auto">
            <a:xfrm>
              <a:off x="1908" y="3245"/>
              <a:ext cx="403" cy="101"/>
            </a:xfrm>
            <a:prstGeom prst="rect">
              <a:avLst/>
            </a:prstGeom>
            <a:noFill/>
            <a:ln w="9525">
              <a:noFill/>
              <a:miter lim="800000"/>
              <a:headEnd/>
              <a:tailEnd/>
            </a:ln>
          </p:spPr>
          <p:txBody>
            <a:bodyPr wrap="none" lIns="0" tIns="0" rIns="0" bIns="0">
              <a:spAutoFit/>
            </a:bodyPr>
            <a:lstStyle/>
            <a:p>
              <a:pPr>
                <a:defRPr/>
              </a:pPr>
              <a:r>
                <a:rPr lang="de-DE" sz="1000">
                  <a:latin typeface="+mn-lt"/>
                </a:rPr>
                <a:t>C/O: 60 min.</a:t>
              </a:r>
              <a:endParaRPr lang="de-DE" sz="1000" b="1">
                <a:latin typeface="+mn-lt"/>
              </a:endParaRPr>
            </a:p>
          </p:txBody>
        </p:sp>
        <p:sp>
          <p:nvSpPr>
            <p:cNvPr id="52427" name="Rectangle 432"/>
            <p:cNvSpPr>
              <a:spLocks noChangeAspect="1" noChangeArrowheads="1"/>
            </p:cNvSpPr>
            <p:nvPr/>
          </p:nvSpPr>
          <p:spPr bwMode="auto">
            <a:xfrm>
              <a:off x="1893"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28" name="Rectangle 433"/>
            <p:cNvSpPr>
              <a:spLocks noChangeAspect="1" noChangeArrowheads="1"/>
            </p:cNvSpPr>
            <p:nvPr/>
          </p:nvSpPr>
          <p:spPr bwMode="auto">
            <a:xfrm>
              <a:off x="1908" y="3390"/>
              <a:ext cx="311" cy="100"/>
            </a:xfrm>
            <a:prstGeom prst="rect">
              <a:avLst/>
            </a:prstGeom>
            <a:noFill/>
            <a:ln w="9525">
              <a:noFill/>
              <a:miter lim="800000"/>
              <a:headEnd/>
              <a:tailEnd/>
            </a:ln>
          </p:spPr>
          <p:txBody>
            <a:bodyPr wrap="none" lIns="0" tIns="0" rIns="0" bIns="0">
              <a:spAutoFit/>
            </a:bodyPr>
            <a:lstStyle/>
            <a:p>
              <a:pPr>
                <a:defRPr/>
              </a:pPr>
              <a:r>
                <a:rPr lang="de-DE" sz="1000">
                  <a:latin typeface="+mn-lt"/>
                </a:rPr>
                <a:t>s. r.: 80 %</a:t>
              </a:r>
              <a:endParaRPr lang="de-DE" sz="1000" b="1">
                <a:latin typeface="+mn-lt"/>
              </a:endParaRPr>
            </a:p>
          </p:txBody>
        </p:sp>
        <p:sp>
          <p:nvSpPr>
            <p:cNvPr id="52429" name="Rectangle 434"/>
            <p:cNvSpPr>
              <a:spLocks noChangeAspect="1" noChangeArrowheads="1"/>
            </p:cNvSpPr>
            <p:nvPr/>
          </p:nvSpPr>
          <p:spPr bwMode="auto">
            <a:xfrm>
              <a:off x="1893"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0" name="Rectangle 435"/>
            <p:cNvSpPr>
              <a:spLocks noChangeAspect="1" noChangeArrowheads="1"/>
            </p:cNvSpPr>
            <p:nvPr/>
          </p:nvSpPr>
          <p:spPr bwMode="auto">
            <a:xfrm>
              <a:off x="1908" y="3535"/>
              <a:ext cx="363" cy="100"/>
            </a:xfrm>
            <a:prstGeom prst="rect">
              <a:avLst/>
            </a:prstGeom>
            <a:noFill/>
            <a:ln w="9525">
              <a:noFill/>
              <a:miter lim="800000"/>
              <a:headEnd/>
              <a:tailEnd/>
            </a:ln>
          </p:spPr>
          <p:txBody>
            <a:bodyPr wrap="none" lIns="0" tIns="0" rIns="0" bIns="0">
              <a:spAutoFit/>
            </a:bodyPr>
            <a:lstStyle/>
            <a:p>
              <a:pPr>
                <a:defRPr/>
              </a:pPr>
              <a:r>
                <a:rPr lang="de-DE" sz="1000">
                  <a:latin typeface="+mn-lt"/>
                </a:rPr>
                <a:t>Q: 0,01 % A</a:t>
              </a:r>
              <a:endParaRPr lang="de-DE" sz="1000" b="1">
                <a:latin typeface="+mn-lt"/>
              </a:endParaRPr>
            </a:p>
          </p:txBody>
        </p:sp>
        <p:sp>
          <p:nvSpPr>
            <p:cNvPr id="52431" name="Rectangle 436"/>
            <p:cNvSpPr>
              <a:spLocks noChangeAspect="1" noChangeArrowheads="1"/>
            </p:cNvSpPr>
            <p:nvPr/>
          </p:nvSpPr>
          <p:spPr bwMode="auto">
            <a:xfrm>
              <a:off x="1893"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2" name="Rectangle 437"/>
            <p:cNvSpPr>
              <a:spLocks noChangeAspect="1" noChangeArrowheads="1"/>
            </p:cNvSpPr>
            <p:nvPr/>
          </p:nvSpPr>
          <p:spPr bwMode="auto">
            <a:xfrm>
              <a:off x="1908" y="3682"/>
              <a:ext cx="432" cy="100"/>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sp>
          <p:nvSpPr>
            <p:cNvPr id="52433" name="Rectangle 438"/>
            <p:cNvSpPr>
              <a:spLocks noChangeAspect="1" noChangeArrowheads="1"/>
            </p:cNvSpPr>
            <p:nvPr/>
          </p:nvSpPr>
          <p:spPr bwMode="auto">
            <a:xfrm>
              <a:off x="1893" y="3786"/>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4" name="Rectangle 439"/>
            <p:cNvSpPr>
              <a:spLocks noChangeAspect="1" noChangeArrowheads="1"/>
            </p:cNvSpPr>
            <p:nvPr/>
          </p:nvSpPr>
          <p:spPr bwMode="auto">
            <a:xfrm>
              <a:off x="1908"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nvGrpSpPr>
            <p:cNvPr id="35020" name="Group 440"/>
            <p:cNvGrpSpPr>
              <a:grpSpLocks noChangeAspect="1"/>
            </p:cNvGrpSpPr>
            <p:nvPr/>
          </p:nvGrpSpPr>
          <p:grpSpPr bwMode="auto">
            <a:xfrm>
              <a:off x="1892" y="2614"/>
              <a:ext cx="404" cy="356"/>
              <a:chOff x="1049" y="2343"/>
              <a:chExt cx="431" cy="411"/>
            </a:xfrm>
          </p:grpSpPr>
          <p:sp>
            <p:nvSpPr>
              <p:cNvPr id="52829" name="Rectangle 441"/>
              <p:cNvSpPr>
                <a:spLocks noChangeAspect="1" noChangeArrowheads="1"/>
              </p:cNvSpPr>
              <p:nvPr/>
            </p:nvSpPr>
            <p:spPr bwMode="auto">
              <a:xfrm>
                <a:off x="1049"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0" name="Rectangle 442"/>
              <p:cNvSpPr>
                <a:spLocks noChangeAspect="1" noChangeArrowheads="1"/>
              </p:cNvSpPr>
              <p:nvPr/>
            </p:nvSpPr>
            <p:spPr bwMode="auto">
              <a:xfrm>
                <a:off x="1049"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31" name="Rectangle 443"/>
              <p:cNvSpPr>
                <a:spLocks noChangeAspect="1" noChangeArrowheads="1"/>
              </p:cNvSpPr>
              <p:nvPr/>
            </p:nvSpPr>
            <p:spPr bwMode="auto">
              <a:xfrm>
                <a:off x="1132" y="2379"/>
                <a:ext cx="272" cy="115"/>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grpSp>
        <p:grpSp>
          <p:nvGrpSpPr>
            <p:cNvPr id="35021" name="Group 444"/>
            <p:cNvGrpSpPr>
              <a:grpSpLocks noChangeAspect="1"/>
            </p:cNvGrpSpPr>
            <p:nvPr/>
          </p:nvGrpSpPr>
          <p:grpSpPr bwMode="auto">
            <a:xfrm>
              <a:off x="1923" y="2815"/>
              <a:ext cx="124" cy="101"/>
              <a:chOff x="1083" y="2575"/>
              <a:chExt cx="132" cy="117"/>
            </a:xfrm>
          </p:grpSpPr>
          <p:sp>
            <p:nvSpPr>
              <p:cNvPr id="52826" name="Oval 445"/>
              <p:cNvSpPr>
                <a:spLocks noChangeAspect="1" noChangeArrowheads="1"/>
              </p:cNvSpPr>
              <p:nvPr/>
            </p:nvSpPr>
            <p:spPr bwMode="auto">
              <a:xfrm>
                <a:off x="1100" y="2594"/>
                <a:ext cx="93" cy="10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827" name="Rectangle 446"/>
              <p:cNvSpPr>
                <a:spLocks noChangeAspect="1" noChangeArrowheads="1"/>
              </p:cNvSpPr>
              <p:nvPr/>
            </p:nvSpPr>
            <p:spPr bwMode="auto">
              <a:xfrm>
                <a:off x="1083"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828" name="Oval 447"/>
              <p:cNvSpPr>
                <a:spLocks noChangeAspect="1" noChangeArrowheads="1"/>
              </p:cNvSpPr>
              <p:nvPr/>
            </p:nvSpPr>
            <p:spPr bwMode="auto">
              <a:xfrm>
                <a:off x="1119"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437" name="Rectangle 448"/>
            <p:cNvSpPr>
              <a:spLocks noChangeAspect="1" noChangeArrowheads="1"/>
            </p:cNvSpPr>
            <p:nvPr/>
          </p:nvSpPr>
          <p:spPr bwMode="auto">
            <a:xfrm>
              <a:off x="1892"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8" name="Rectangle 449"/>
            <p:cNvSpPr>
              <a:spLocks noChangeAspect="1" noChangeArrowheads="1"/>
            </p:cNvSpPr>
            <p:nvPr/>
          </p:nvSpPr>
          <p:spPr bwMode="auto">
            <a:xfrm>
              <a:off x="1892"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39" name="Rectangle 450"/>
            <p:cNvSpPr>
              <a:spLocks noChangeAspect="1" noChangeArrowheads="1"/>
            </p:cNvSpPr>
            <p:nvPr/>
          </p:nvSpPr>
          <p:spPr bwMode="auto">
            <a:xfrm>
              <a:off x="1969" y="2645"/>
              <a:ext cx="255" cy="100"/>
            </a:xfrm>
            <a:prstGeom prst="rect">
              <a:avLst/>
            </a:prstGeom>
            <a:noFill/>
            <a:ln w="9525">
              <a:noFill/>
              <a:miter lim="800000"/>
              <a:headEnd/>
              <a:tailEnd/>
            </a:ln>
          </p:spPr>
          <p:txBody>
            <a:bodyPr wrap="none" lIns="0" tIns="0" rIns="0" bIns="0">
              <a:spAutoFit/>
            </a:bodyPr>
            <a:lstStyle/>
            <a:p>
              <a:pPr>
                <a:defRPr/>
              </a:pPr>
              <a:r>
                <a:rPr lang="de-DE" sz="1000" b="1">
                  <a:latin typeface="+mn-lt"/>
                </a:rPr>
                <a:t>Stanzen</a:t>
              </a:r>
            </a:p>
          </p:txBody>
        </p:sp>
        <p:sp>
          <p:nvSpPr>
            <p:cNvPr id="52440" name="Rectangle 451"/>
            <p:cNvSpPr>
              <a:spLocks noChangeAspect="1" noChangeArrowheads="1"/>
            </p:cNvSpPr>
            <p:nvPr/>
          </p:nvSpPr>
          <p:spPr bwMode="auto">
            <a:xfrm>
              <a:off x="1892"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41" name="Rectangle 452"/>
            <p:cNvSpPr>
              <a:spLocks noChangeAspect="1" noChangeArrowheads="1"/>
            </p:cNvSpPr>
            <p:nvPr/>
          </p:nvSpPr>
          <p:spPr bwMode="auto">
            <a:xfrm>
              <a:off x="1892"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42" name="Rectangle 453"/>
            <p:cNvSpPr>
              <a:spLocks noChangeAspect="1" noChangeArrowheads="1"/>
            </p:cNvSpPr>
            <p:nvPr/>
          </p:nvSpPr>
          <p:spPr bwMode="auto">
            <a:xfrm>
              <a:off x="1973" y="2645"/>
              <a:ext cx="298" cy="100"/>
            </a:xfrm>
            <a:prstGeom prst="rect">
              <a:avLst/>
            </a:prstGeom>
            <a:noFill/>
            <a:ln w="9525">
              <a:noFill/>
              <a:miter lim="800000"/>
              <a:headEnd/>
              <a:tailEnd/>
            </a:ln>
          </p:spPr>
          <p:txBody>
            <a:bodyPr wrap="none" lIns="0" tIns="0" rIns="0" bIns="0">
              <a:spAutoFit/>
            </a:bodyPr>
            <a:lstStyle/>
            <a:p>
              <a:pPr>
                <a:defRPr/>
              </a:pPr>
              <a:r>
                <a:rPr lang="de-DE" sz="1000" b="1">
                  <a:latin typeface="+mn-lt"/>
                </a:rPr>
                <a:t>stamping</a:t>
              </a:r>
            </a:p>
          </p:txBody>
        </p:sp>
        <p:sp>
          <p:nvSpPr>
            <p:cNvPr id="52443" name="Oval 454"/>
            <p:cNvSpPr>
              <a:spLocks noChangeAspect="1" noChangeArrowheads="1"/>
            </p:cNvSpPr>
            <p:nvPr/>
          </p:nvSpPr>
          <p:spPr bwMode="auto">
            <a:xfrm>
              <a:off x="1939"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444" name="Rectangle 455"/>
            <p:cNvSpPr>
              <a:spLocks noChangeAspect="1" noChangeArrowheads="1"/>
            </p:cNvSpPr>
            <p:nvPr/>
          </p:nvSpPr>
          <p:spPr bwMode="auto">
            <a:xfrm>
              <a:off x="1923" y="2815"/>
              <a:ext cx="124"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445" name="Oval 456"/>
            <p:cNvSpPr>
              <a:spLocks noChangeAspect="1" noChangeArrowheads="1"/>
            </p:cNvSpPr>
            <p:nvPr/>
          </p:nvSpPr>
          <p:spPr bwMode="auto">
            <a:xfrm>
              <a:off x="1957" y="2846"/>
              <a:ext cx="56"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446" name="Oval 457"/>
            <p:cNvSpPr>
              <a:spLocks noChangeAspect="1" noChangeArrowheads="1"/>
            </p:cNvSpPr>
            <p:nvPr/>
          </p:nvSpPr>
          <p:spPr bwMode="auto">
            <a:xfrm>
              <a:off x="1939"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447" name="Rectangle 458"/>
            <p:cNvSpPr>
              <a:spLocks noChangeAspect="1" noChangeArrowheads="1"/>
            </p:cNvSpPr>
            <p:nvPr/>
          </p:nvSpPr>
          <p:spPr bwMode="auto">
            <a:xfrm>
              <a:off x="1923" y="2815"/>
              <a:ext cx="124"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448" name="Oval 459"/>
            <p:cNvSpPr>
              <a:spLocks noChangeAspect="1" noChangeArrowheads="1"/>
            </p:cNvSpPr>
            <p:nvPr/>
          </p:nvSpPr>
          <p:spPr bwMode="auto">
            <a:xfrm>
              <a:off x="1957" y="2846"/>
              <a:ext cx="56"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449" name="Rectangle 460"/>
            <p:cNvSpPr>
              <a:spLocks noChangeAspect="1" noChangeArrowheads="1"/>
            </p:cNvSpPr>
            <p:nvPr/>
          </p:nvSpPr>
          <p:spPr bwMode="auto">
            <a:xfrm>
              <a:off x="2037" y="2778"/>
              <a:ext cx="175" cy="192"/>
            </a:xfrm>
            <a:prstGeom prst="rect">
              <a:avLst/>
            </a:prstGeom>
            <a:noFill/>
            <a:ln w="9525">
              <a:noFill/>
              <a:miter lim="800000"/>
              <a:headEnd/>
              <a:tailEnd/>
            </a:ln>
          </p:spPr>
          <p:txBody>
            <a:bodyPr/>
            <a:lstStyle/>
            <a:p>
              <a:pPr>
                <a:defRPr/>
              </a:pPr>
              <a:endParaRPr lang="en-US" sz="3200">
                <a:latin typeface="+mn-lt"/>
              </a:endParaRPr>
            </a:p>
          </p:txBody>
        </p:sp>
        <p:sp>
          <p:nvSpPr>
            <p:cNvPr id="52450" name="Rectangle 461"/>
            <p:cNvSpPr>
              <a:spLocks noChangeAspect="1" noChangeArrowheads="1"/>
            </p:cNvSpPr>
            <p:nvPr/>
          </p:nvSpPr>
          <p:spPr bwMode="auto">
            <a:xfrm>
              <a:off x="2088"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grpSp>
          <p:nvGrpSpPr>
            <p:cNvPr id="35036" name="Group 462"/>
            <p:cNvGrpSpPr>
              <a:grpSpLocks noChangeAspect="1"/>
            </p:cNvGrpSpPr>
            <p:nvPr/>
          </p:nvGrpSpPr>
          <p:grpSpPr bwMode="auto">
            <a:xfrm>
              <a:off x="2344" y="2632"/>
              <a:ext cx="237" cy="182"/>
              <a:chOff x="1532" y="2363"/>
              <a:chExt cx="253" cy="211"/>
            </a:xfrm>
          </p:grpSpPr>
          <p:sp>
            <p:nvSpPr>
              <p:cNvPr id="52824" name="Freeform 463"/>
              <p:cNvSpPr>
                <a:spLocks noChangeAspect="1"/>
              </p:cNvSpPr>
              <p:nvPr/>
            </p:nvSpPr>
            <p:spPr bwMode="auto">
              <a:xfrm>
                <a:off x="1542" y="2373"/>
                <a:ext cx="232" cy="191"/>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5" name="Freeform 464"/>
              <p:cNvSpPr>
                <a:spLocks noChangeAspect="1" noEditPoints="1"/>
              </p:cNvSpPr>
              <p:nvPr/>
            </p:nvSpPr>
            <p:spPr bwMode="auto">
              <a:xfrm>
                <a:off x="1532" y="2367"/>
                <a:ext cx="273" cy="203"/>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52" name="Rectangle 465"/>
            <p:cNvSpPr>
              <a:spLocks noChangeAspect="1" noChangeArrowheads="1"/>
            </p:cNvSpPr>
            <p:nvPr/>
          </p:nvSpPr>
          <p:spPr bwMode="auto">
            <a:xfrm>
              <a:off x="2445"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53" name="Rectangle 466"/>
            <p:cNvSpPr>
              <a:spLocks noChangeAspect="1" noChangeArrowheads="1"/>
            </p:cNvSpPr>
            <p:nvPr/>
          </p:nvSpPr>
          <p:spPr bwMode="auto">
            <a:xfrm>
              <a:off x="2310" y="2813"/>
              <a:ext cx="311" cy="213"/>
            </a:xfrm>
            <a:prstGeom prst="rect">
              <a:avLst/>
            </a:prstGeom>
            <a:noFill/>
            <a:ln w="9525">
              <a:noFill/>
              <a:miter lim="800000"/>
              <a:headEnd/>
              <a:tailEnd/>
            </a:ln>
          </p:spPr>
          <p:txBody>
            <a:bodyPr/>
            <a:lstStyle/>
            <a:p>
              <a:pPr>
                <a:defRPr/>
              </a:pPr>
              <a:endParaRPr lang="en-US" sz="3200">
                <a:latin typeface="+mn-lt"/>
              </a:endParaRPr>
            </a:p>
          </p:txBody>
        </p:sp>
        <p:sp>
          <p:nvSpPr>
            <p:cNvPr id="52454" name="Rectangle 467"/>
            <p:cNvSpPr>
              <a:spLocks noChangeAspect="1" noChangeArrowheads="1"/>
            </p:cNvSpPr>
            <p:nvPr/>
          </p:nvSpPr>
          <p:spPr bwMode="auto">
            <a:xfrm>
              <a:off x="2365" y="2839"/>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455" name="Rectangle 468"/>
            <p:cNvSpPr>
              <a:spLocks noChangeAspect="1" noChangeArrowheads="1"/>
            </p:cNvSpPr>
            <p:nvPr/>
          </p:nvSpPr>
          <p:spPr bwMode="auto">
            <a:xfrm>
              <a:off x="2361" y="2918"/>
              <a:ext cx="202" cy="101"/>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nvGrpSpPr>
            <p:cNvPr id="35041" name="Group 469"/>
            <p:cNvGrpSpPr>
              <a:grpSpLocks noChangeAspect="1"/>
            </p:cNvGrpSpPr>
            <p:nvPr/>
          </p:nvGrpSpPr>
          <p:grpSpPr bwMode="auto">
            <a:xfrm>
              <a:off x="2344" y="2632"/>
              <a:ext cx="237" cy="182"/>
              <a:chOff x="1532" y="2363"/>
              <a:chExt cx="253" cy="211"/>
            </a:xfrm>
          </p:grpSpPr>
          <p:sp>
            <p:nvSpPr>
              <p:cNvPr id="52822" name="Freeform 470"/>
              <p:cNvSpPr>
                <a:spLocks noChangeAspect="1"/>
              </p:cNvSpPr>
              <p:nvPr/>
            </p:nvSpPr>
            <p:spPr bwMode="auto">
              <a:xfrm>
                <a:off x="1542" y="2373"/>
                <a:ext cx="232" cy="191"/>
              </a:xfrm>
              <a:custGeom>
                <a:avLst/>
                <a:gdLst>
                  <a:gd name="T0" fmla="*/ 0 w 466"/>
                  <a:gd name="T1" fmla="*/ 0 h 390"/>
                  <a:gd name="T2" fmla="*/ 0 w 466"/>
                  <a:gd name="T3" fmla="*/ 1 h 390"/>
                  <a:gd name="T4" fmla="*/ 0 w 466"/>
                  <a:gd name="T5" fmla="*/ 1 h 390"/>
                  <a:gd name="T6" fmla="*/ 0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3" name="Freeform 471"/>
              <p:cNvSpPr>
                <a:spLocks noChangeAspect="1" noEditPoints="1"/>
              </p:cNvSpPr>
              <p:nvPr/>
            </p:nvSpPr>
            <p:spPr bwMode="auto">
              <a:xfrm>
                <a:off x="1532" y="2367"/>
                <a:ext cx="273" cy="203"/>
              </a:xfrm>
              <a:custGeom>
                <a:avLst/>
                <a:gdLst>
                  <a:gd name="T0" fmla="*/ 1 w 506"/>
                  <a:gd name="T1" fmla="*/ 1 h 422"/>
                  <a:gd name="T2" fmla="*/ 0 w 506"/>
                  <a:gd name="T3" fmla="*/ 1 h 422"/>
                  <a:gd name="T4" fmla="*/ 1 w 506"/>
                  <a:gd name="T5" fmla="*/ 1 h 422"/>
                  <a:gd name="T6" fmla="*/ 1 w 506"/>
                  <a:gd name="T7" fmla="*/ 1 h 422"/>
                  <a:gd name="T8" fmla="*/ 1 w 506"/>
                  <a:gd name="T9" fmla="*/ 1 h 422"/>
                  <a:gd name="T10" fmla="*/ 1 w 506"/>
                  <a:gd name="T11" fmla="*/ 1 h 422"/>
                  <a:gd name="T12" fmla="*/ 1 w 506"/>
                  <a:gd name="T13" fmla="*/ 1 h 422"/>
                  <a:gd name="T14" fmla="*/ 1 w 506"/>
                  <a:gd name="T15" fmla="*/ 0 h 422"/>
                  <a:gd name="T16" fmla="*/ 1 w 506"/>
                  <a:gd name="T17" fmla="*/ 1 h 422"/>
                  <a:gd name="T18" fmla="*/ 1 w 506"/>
                  <a:gd name="T19" fmla="*/ 1 h 422"/>
                  <a:gd name="T20" fmla="*/ 1 w 506"/>
                  <a:gd name="T21" fmla="*/ 1 h 422"/>
                  <a:gd name="T22" fmla="*/ 1 w 506"/>
                  <a:gd name="T23" fmla="*/ 1 h 422"/>
                  <a:gd name="T24" fmla="*/ 1 w 506"/>
                  <a:gd name="T25" fmla="*/ 1 h 422"/>
                  <a:gd name="T26" fmla="*/ 1 w 506"/>
                  <a:gd name="T27" fmla="*/ 1 h 422"/>
                  <a:gd name="T28" fmla="*/ 1 w 506"/>
                  <a:gd name="T29" fmla="*/ 1 h 422"/>
                  <a:gd name="T30" fmla="*/ 1 w 506"/>
                  <a:gd name="T31" fmla="*/ 1 h 422"/>
                  <a:gd name="T32" fmla="*/ 1 w 506"/>
                  <a:gd name="T33" fmla="*/ 1 h 422"/>
                  <a:gd name="T34" fmla="*/ 1 w 506"/>
                  <a:gd name="T35" fmla="*/ 1 h 422"/>
                  <a:gd name="T36" fmla="*/ 1 w 506"/>
                  <a:gd name="T37" fmla="*/ 1 h 422"/>
                  <a:gd name="T38" fmla="*/ 1 w 506"/>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6"/>
                  <a:gd name="T61" fmla="*/ 0 h 422"/>
                  <a:gd name="T62" fmla="*/ 506 w 506"/>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6" h="422">
                    <a:moveTo>
                      <a:pt x="12" y="403"/>
                    </a:moveTo>
                    <a:lnTo>
                      <a:pt x="0" y="422"/>
                    </a:lnTo>
                    <a:lnTo>
                      <a:pt x="19" y="422"/>
                    </a:lnTo>
                    <a:lnTo>
                      <a:pt x="485" y="422"/>
                    </a:lnTo>
                    <a:lnTo>
                      <a:pt x="506" y="422"/>
                    </a:lnTo>
                    <a:lnTo>
                      <a:pt x="494" y="403"/>
                    </a:lnTo>
                    <a:lnTo>
                      <a:pt x="261" y="13"/>
                    </a:lnTo>
                    <a:lnTo>
                      <a:pt x="251" y="0"/>
                    </a:lnTo>
                    <a:lnTo>
                      <a:pt x="243" y="13"/>
                    </a:lnTo>
                    <a:lnTo>
                      <a:pt x="12" y="403"/>
                    </a:lnTo>
                    <a:close/>
                    <a:moveTo>
                      <a:pt x="261" y="28"/>
                    </a:moveTo>
                    <a:lnTo>
                      <a:pt x="251" y="21"/>
                    </a:lnTo>
                    <a:lnTo>
                      <a:pt x="243" y="28"/>
                    </a:lnTo>
                    <a:lnTo>
                      <a:pt x="477" y="418"/>
                    </a:lnTo>
                    <a:lnTo>
                      <a:pt x="485" y="411"/>
                    </a:lnTo>
                    <a:lnTo>
                      <a:pt x="485" y="399"/>
                    </a:lnTo>
                    <a:lnTo>
                      <a:pt x="19" y="399"/>
                    </a:lnTo>
                    <a:lnTo>
                      <a:pt x="19" y="411"/>
                    </a:lnTo>
                    <a:lnTo>
                      <a:pt x="29" y="418"/>
                    </a:lnTo>
                    <a:lnTo>
                      <a:pt x="261"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57" name="Rectangle 472"/>
            <p:cNvSpPr>
              <a:spLocks noChangeAspect="1" noChangeArrowheads="1"/>
            </p:cNvSpPr>
            <p:nvPr/>
          </p:nvSpPr>
          <p:spPr bwMode="auto">
            <a:xfrm>
              <a:off x="2445"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58" name="Rectangle 473"/>
            <p:cNvSpPr>
              <a:spLocks noChangeAspect="1" noChangeArrowheads="1"/>
            </p:cNvSpPr>
            <p:nvPr/>
          </p:nvSpPr>
          <p:spPr bwMode="auto">
            <a:xfrm>
              <a:off x="2310" y="2813"/>
              <a:ext cx="311" cy="213"/>
            </a:xfrm>
            <a:prstGeom prst="rect">
              <a:avLst/>
            </a:prstGeom>
            <a:noFill/>
            <a:ln w="9525">
              <a:noFill/>
              <a:miter lim="800000"/>
              <a:headEnd/>
              <a:tailEnd/>
            </a:ln>
          </p:spPr>
          <p:txBody>
            <a:bodyPr/>
            <a:lstStyle/>
            <a:p>
              <a:pPr>
                <a:defRPr/>
              </a:pPr>
              <a:endParaRPr lang="en-US" sz="3200">
                <a:latin typeface="+mn-lt"/>
              </a:endParaRPr>
            </a:p>
          </p:txBody>
        </p:sp>
        <p:sp>
          <p:nvSpPr>
            <p:cNvPr id="52459" name="Rectangle 474"/>
            <p:cNvSpPr>
              <a:spLocks noChangeAspect="1" noChangeArrowheads="1"/>
            </p:cNvSpPr>
            <p:nvPr/>
          </p:nvSpPr>
          <p:spPr bwMode="auto">
            <a:xfrm>
              <a:off x="2365" y="2839"/>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4600L</a:t>
              </a:r>
            </a:p>
          </p:txBody>
        </p:sp>
        <p:sp>
          <p:nvSpPr>
            <p:cNvPr id="52460" name="Rectangle 475"/>
            <p:cNvSpPr>
              <a:spLocks noChangeAspect="1" noChangeArrowheads="1"/>
            </p:cNvSpPr>
            <p:nvPr/>
          </p:nvSpPr>
          <p:spPr bwMode="auto">
            <a:xfrm>
              <a:off x="2361" y="2918"/>
              <a:ext cx="202" cy="101"/>
            </a:xfrm>
            <a:prstGeom prst="rect">
              <a:avLst/>
            </a:prstGeom>
            <a:noFill/>
            <a:ln w="9525">
              <a:noFill/>
              <a:miter lim="800000"/>
              <a:headEnd/>
              <a:tailEnd/>
            </a:ln>
          </p:spPr>
          <p:txBody>
            <a:bodyPr wrap="none" lIns="0" tIns="0" rIns="0" bIns="0">
              <a:spAutoFit/>
            </a:bodyPr>
            <a:lstStyle/>
            <a:p>
              <a:pPr>
                <a:defRPr/>
              </a:pPr>
              <a:r>
                <a:rPr lang="de-DE" sz="1000" b="1">
                  <a:latin typeface="+mn-lt"/>
                </a:rPr>
                <a:t>2400R</a:t>
              </a:r>
            </a:p>
          </p:txBody>
        </p:sp>
        <p:grpSp>
          <p:nvGrpSpPr>
            <p:cNvPr id="35046" name="Group 476"/>
            <p:cNvGrpSpPr>
              <a:grpSpLocks noChangeAspect="1"/>
            </p:cNvGrpSpPr>
            <p:nvPr/>
          </p:nvGrpSpPr>
          <p:grpSpPr bwMode="auto">
            <a:xfrm>
              <a:off x="3116" y="2632"/>
              <a:ext cx="237" cy="182"/>
              <a:chOff x="2355" y="2363"/>
              <a:chExt cx="253" cy="211"/>
            </a:xfrm>
          </p:grpSpPr>
          <p:sp>
            <p:nvSpPr>
              <p:cNvPr id="52820" name="Freeform 477"/>
              <p:cNvSpPr>
                <a:spLocks noChangeAspect="1"/>
              </p:cNvSpPr>
              <p:nvPr/>
            </p:nvSpPr>
            <p:spPr bwMode="auto">
              <a:xfrm>
                <a:off x="2365" y="2373"/>
                <a:ext cx="221"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21" name="Freeform 478"/>
              <p:cNvSpPr>
                <a:spLocks noChangeAspect="1" noEditPoints="1"/>
              </p:cNvSpPr>
              <p:nvPr/>
            </p:nvSpPr>
            <p:spPr bwMode="auto">
              <a:xfrm>
                <a:off x="2355" y="2367"/>
                <a:ext cx="253" cy="203"/>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62" name="Rectangle 479"/>
            <p:cNvSpPr>
              <a:spLocks noChangeAspect="1" noChangeArrowheads="1"/>
            </p:cNvSpPr>
            <p:nvPr/>
          </p:nvSpPr>
          <p:spPr bwMode="auto">
            <a:xfrm>
              <a:off x="3216"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63" name="Rectangle 480"/>
            <p:cNvSpPr>
              <a:spLocks noChangeAspect="1" noChangeArrowheads="1"/>
            </p:cNvSpPr>
            <p:nvPr/>
          </p:nvSpPr>
          <p:spPr bwMode="auto">
            <a:xfrm>
              <a:off x="3085" y="2813"/>
              <a:ext cx="304" cy="213"/>
            </a:xfrm>
            <a:prstGeom prst="rect">
              <a:avLst/>
            </a:prstGeom>
            <a:noFill/>
            <a:ln w="9525">
              <a:noFill/>
              <a:miter lim="800000"/>
              <a:headEnd/>
              <a:tailEnd/>
            </a:ln>
          </p:spPr>
          <p:txBody>
            <a:bodyPr/>
            <a:lstStyle/>
            <a:p>
              <a:pPr>
                <a:defRPr/>
              </a:pPr>
              <a:endParaRPr lang="en-US" sz="3200">
                <a:latin typeface="+mn-lt"/>
              </a:endParaRPr>
            </a:p>
          </p:txBody>
        </p:sp>
        <p:sp>
          <p:nvSpPr>
            <p:cNvPr id="52464" name="Rectangle 481"/>
            <p:cNvSpPr>
              <a:spLocks noChangeAspect="1" noChangeArrowheads="1"/>
            </p:cNvSpPr>
            <p:nvPr/>
          </p:nvSpPr>
          <p:spPr bwMode="auto">
            <a:xfrm>
              <a:off x="3136" y="2839"/>
              <a:ext cx="192" cy="100"/>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465" name="Rectangle 482"/>
            <p:cNvSpPr>
              <a:spLocks noChangeAspect="1" noChangeArrowheads="1"/>
            </p:cNvSpPr>
            <p:nvPr/>
          </p:nvSpPr>
          <p:spPr bwMode="auto">
            <a:xfrm>
              <a:off x="3151" y="2918"/>
              <a:ext cx="173" cy="101"/>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nvGrpSpPr>
            <p:cNvPr id="35051" name="Group 483"/>
            <p:cNvGrpSpPr>
              <a:grpSpLocks noChangeAspect="1"/>
            </p:cNvGrpSpPr>
            <p:nvPr/>
          </p:nvGrpSpPr>
          <p:grpSpPr bwMode="auto">
            <a:xfrm>
              <a:off x="3116" y="2632"/>
              <a:ext cx="237" cy="182"/>
              <a:chOff x="2355" y="2363"/>
              <a:chExt cx="253" cy="211"/>
            </a:xfrm>
          </p:grpSpPr>
          <p:sp>
            <p:nvSpPr>
              <p:cNvPr id="52818" name="Freeform 484"/>
              <p:cNvSpPr>
                <a:spLocks noChangeAspect="1"/>
              </p:cNvSpPr>
              <p:nvPr/>
            </p:nvSpPr>
            <p:spPr bwMode="auto">
              <a:xfrm>
                <a:off x="2365" y="2373"/>
                <a:ext cx="221"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2" y="0"/>
                    </a:moveTo>
                    <a:lnTo>
                      <a:pt x="0" y="390"/>
                    </a:lnTo>
                    <a:lnTo>
                      <a:pt x="465"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9" name="Freeform 485"/>
              <p:cNvSpPr>
                <a:spLocks noChangeAspect="1" noEditPoints="1"/>
              </p:cNvSpPr>
              <p:nvPr/>
            </p:nvSpPr>
            <p:spPr bwMode="auto">
              <a:xfrm>
                <a:off x="2355" y="2367"/>
                <a:ext cx="253" cy="203"/>
              </a:xfrm>
              <a:custGeom>
                <a:avLst/>
                <a:gdLst>
                  <a:gd name="T0" fmla="*/ 1 w 505"/>
                  <a:gd name="T1" fmla="*/ 1 h 422"/>
                  <a:gd name="T2" fmla="*/ 0 w 505"/>
                  <a:gd name="T3" fmla="*/ 1 h 422"/>
                  <a:gd name="T4" fmla="*/ 1 w 505"/>
                  <a:gd name="T5" fmla="*/ 1 h 422"/>
                  <a:gd name="T6" fmla="*/ 1 w 505"/>
                  <a:gd name="T7" fmla="*/ 1 h 422"/>
                  <a:gd name="T8" fmla="*/ 1 w 505"/>
                  <a:gd name="T9" fmla="*/ 1 h 422"/>
                  <a:gd name="T10" fmla="*/ 1 w 505"/>
                  <a:gd name="T11" fmla="*/ 1 h 422"/>
                  <a:gd name="T12" fmla="*/ 1 w 505"/>
                  <a:gd name="T13" fmla="*/ 1 h 422"/>
                  <a:gd name="T14" fmla="*/ 1 w 505"/>
                  <a:gd name="T15" fmla="*/ 0 h 422"/>
                  <a:gd name="T16" fmla="*/ 1 w 505"/>
                  <a:gd name="T17" fmla="*/ 1 h 422"/>
                  <a:gd name="T18" fmla="*/ 1 w 505"/>
                  <a:gd name="T19" fmla="*/ 1 h 422"/>
                  <a:gd name="T20" fmla="*/ 1 w 505"/>
                  <a:gd name="T21" fmla="*/ 1 h 422"/>
                  <a:gd name="T22" fmla="*/ 1 w 505"/>
                  <a:gd name="T23" fmla="*/ 1 h 422"/>
                  <a:gd name="T24" fmla="*/ 1 w 505"/>
                  <a:gd name="T25" fmla="*/ 1 h 422"/>
                  <a:gd name="T26" fmla="*/ 1 w 505"/>
                  <a:gd name="T27" fmla="*/ 1 h 422"/>
                  <a:gd name="T28" fmla="*/ 1 w 505"/>
                  <a:gd name="T29" fmla="*/ 1 h 422"/>
                  <a:gd name="T30" fmla="*/ 1 w 505"/>
                  <a:gd name="T31" fmla="*/ 1 h 422"/>
                  <a:gd name="T32" fmla="*/ 1 w 505"/>
                  <a:gd name="T33" fmla="*/ 1 h 422"/>
                  <a:gd name="T34" fmla="*/ 1 w 505"/>
                  <a:gd name="T35" fmla="*/ 1 h 422"/>
                  <a:gd name="T36" fmla="*/ 1 w 505"/>
                  <a:gd name="T37" fmla="*/ 1 h 422"/>
                  <a:gd name="T38" fmla="*/ 1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4" y="403"/>
                    </a:lnTo>
                    <a:lnTo>
                      <a:pt x="260" y="13"/>
                    </a:lnTo>
                    <a:lnTo>
                      <a:pt x="251" y="0"/>
                    </a:lnTo>
                    <a:lnTo>
                      <a:pt x="243" y="13"/>
                    </a:lnTo>
                    <a:lnTo>
                      <a:pt x="11" y="403"/>
                    </a:lnTo>
                    <a:close/>
                    <a:moveTo>
                      <a:pt x="260" y="28"/>
                    </a:moveTo>
                    <a:lnTo>
                      <a:pt x="251" y="21"/>
                    </a:lnTo>
                    <a:lnTo>
                      <a:pt x="243" y="28"/>
                    </a:lnTo>
                    <a:lnTo>
                      <a:pt x="477"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67" name="Rectangle 486"/>
            <p:cNvSpPr>
              <a:spLocks noChangeAspect="1" noChangeArrowheads="1"/>
            </p:cNvSpPr>
            <p:nvPr/>
          </p:nvSpPr>
          <p:spPr bwMode="auto">
            <a:xfrm>
              <a:off x="3216"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68" name="Rectangle 487"/>
            <p:cNvSpPr>
              <a:spLocks noChangeAspect="1" noChangeArrowheads="1"/>
            </p:cNvSpPr>
            <p:nvPr/>
          </p:nvSpPr>
          <p:spPr bwMode="auto">
            <a:xfrm>
              <a:off x="3085" y="2813"/>
              <a:ext cx="304" cy="213"/>
            </a:xfrm>
            <a:prstGeom prst="rect">
              <a:avLst/>
            </a:prstGeom>
            <a:noFill/>
            <a:ln w="9525">
              <a:noFill/>
              <a:miter lim="800000"/>
              <a:headEnd/>
              <a:tailEnd/>
            </a:ln>
          </p:spPr>
          <p:txBody>
            <a:bodyPr/>
            <a:lstStyle/>
            <a:p>
              <a:pPr>
                <a:defRPr/>
              </a:pPr>
              <a:endParaRPr lang="en-US" sz="3200">
                <a:latin typeface="+mn-lt"/>
              </a:endParaRPr>
            </a:p>
          </p:txBody>
        </p:sp>
        <p:sp>
          <p:nvSpPr>
            <p:cNvPr id="52469" name="Rectangle 488"/>
            <p:cNvSpPr>
              <a:spLocks noChangeAspect="1" noChangeArrowheads="1"/>
            </p:cNvSpPr>
            <p:nvPr/>
          </p:nvSpPr>
          <p:spPr bwMode="auto">
            <a:xfrm>
              <a:off x="3136" y="2839"/>
              <a:ext cx="192" cy="100"/>
            </a:xfrm>
            <a:prstGeom prst="rect">
              <a:avLst/>
            </a:prstGeom>
            <a:noFill/>
            <a:ln w="9525">
              <a:noFill/>
              <a:miter lim="800000"/>
              <a:headEnd/>
              <a:tailEnd/>
            </a:ln>
          </p:spPr>
          <p:txBody>
            <a:bodyPr wrap="none" lIns="0" tIns="0" rIns="0" bIns="0">
              <a:spAutoFit/>
            </a:bodyPr>
            <a:lstStyle/>
            <a:p>
              <a:pPr>
                <a:defRPr/>
              </a:pPr>
              <a:r>
                <a:rPr lang="de-DE" sz="1000" b="1">
                  <a:latin typeface="+mn-lt"/>
                </a:rPr>
                <a:t>1100L</a:t>
              </a:r>
            </a:p>
          </p:txBody>
        </p:sp>
        <p:sp>
          <p:nvSpPr>
            <p:cNvPr id="52470" name="Rectangle 489"/>
            <p:cNvSpPr>
              <a:spLocks noChangeAspect="1" noChangeArrowheads="1"/>
            </p:cNvSpPr>
            <p:nvPr/>
          </p:nvSpPr>
          <p:spPr bwMode="auto">
            <a:xfrm>
              <a:off x="3151" y="2918"/>
              <a:ext cx="173" cy="101"/>
            </a:xfrm>
            <a:prstGeom prst="rect">
              <a:avLst/>
            </a:prstGeom>
            <a:noFill/>
            <a:ln w="9525">
              <a:noFill/>
              <a:miter lim="800000"/>
              <a:headEnd/>
              <a:tailEnd/>
            </a:ln>
          </p:spPr>
          <p:txBody>
            <a:bodyPr wrap="none" lIns="0" tIns="0" rIns="0" bIns="0">
              <a:spAutoFit/>
            </a:bodyPr>
            <a:lstStyle/>
            <a:p>
              <a:pPr>
                <a:defRPr/>
              </a:pPr>
              <a:r>
                <a:rPr lang="de-DE" sz="1000" b="1">
                  <a:latin typeface="+mn-lt"/>
                </a:rPr>
                <a:t>600R</a:t>
              </a:r>
            </a:p>
          </p:txBody>
        </p:sp>
        <p:grpSp>
          <p:nvGrpSpPr>
            <p:cNvPr id="35056" name="Group 490"/>
            <p:cNvGrpSpPr>
              <a:grpSpLocks noChangeAspect="1"/>
            </p:cNvGrpSpPr>
            <p:nvPr/>
          </p:nvGrpSpPr>
          <p:grpSpPr bwMode="auto">
            <a:xfrm>
              <a:off x="3906" y="2632"/>
              <a:ext cx="236" cy="182"/>
              <a:chOff x="3198" y="2363"/>
              <a:chExt cx="252" cy="211"/>
            </a:xfrm>
          </p:grpSpPr>
          <p:sp>
            <p:nvSpPr>
              <p:cNvPr id="52816" name="Freeform 491"/>
              <p:cNvSpPr>
                <a:spLocks noChangeAspect="1"/>
              </p:cNvSpPr>
              <p:nvPr/>
            </p:nvSpPr>
            <p:spPr bwMode="auto">
              <a:xfrm>
                <a:off x="3207" y="2373"/>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7" name="Freeform 492"/>
              <p:cNvSpPr>
                <a:spLocks noChangeAspect="1" noEditPoints="1"/>
              </p:cNvSpPr>
              <p:nvPr/>
            </p:nvSpPr>
            <p:spPr bwMode="auto">
              <a:xfrm>
                <a:off x="3198" y="2367"/>
                <a:ext cx="272" cy="203"/>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72" name="Rectangle 493"/>
            <p:cNvSpPr>
              <a:spLocks noChangeAspect="1" noChangeArrowheads="1"/>
            </p:cNvSpPr>
            <p:nvPr/>
          </p:nvSpPr>
          <p:spPr bwMode="auto">
            <a:xfrm>
              <a:off x="4005" y="2676"/>
              <a:ext cx="12"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73" name="Rectangle 494"/>
            <p:cNvSpPr>
              <a:spLocks noChangeAspect="1" noChangeArrowheads="1"/>
            </p:cNvSpPr>
            <p:nvPr/>
          </p:nvSpPr>
          <p:spPr bwMode="auto">
            <a:xfrm>
              <a:off x="3875" y="2813"/>
              <a:ext cx="304" cy="213"/>
            </a:xfrm>
            <a:prstGeom prst="rect">
              <a:avLst/>
            </a:prstGeom>
            <a:noFill/>
            <a:ln w="9525">
              <a:noFill/>
              <a:miter lim="800000"/>
              <a:headEnd/>
              <a:tailEnd/>
            </a:ln>
          </p:spPr>
          <p:txBody>
            <a:bodyPr/>
            <a:lstStyle/>
            <a:p>
              <a:pPr>
                <a:defRPr/>
              </a:pPr>
              <a:endParaRPr lang="en-US" sz="3200">
                <a:latin typeface="+mn-lt"/>
              </a:endParaRPr>
            </a:p>
          </p:txBody>
        </p:sp>
        <p:sp>
          <p:nvSpPr>
            <p:cNvPr id="52474" name="Rectangle 495"/>
            <p:cNvSpPr>
              <a:spLocks noChangeAspect="1" noChangeArrowheads="1"/>
            </p:cNvSpPr>
            <p:nvPr/>
          </p:nvSpPr>
          <p:spPr bwMode="auto">
            <a:xfrm>
              <a:off x="3927" y="2839"/>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475" name="Rectangle 496"/>
            <p:cNvSpPr>
              <a:spLocks noChangeAspect="1" noChangeArrowheads="1"/>
            </p:cNvSpPr>
            <p:nvPr/>
          </p:nvSpPr>
          <p:spPr bwMode="auto">
            <a:xfrm>
              <a:off x="3942" y="2918"/>
              <a:ext cx="163" cy="101"/>
            </a:xfrm>
            <a:prstGeom prst="rect">
              <a:avLst/>
            </a:prstGeom>
            <a:noFill/>
            <a:ln w="9525">
              <a:noFill/>
              <a:miter lim="800000"/>
              <a:headEnd/>
              <a:tailEnd/>
            </a:ln>
          </p:spPr>
          <p:txBody>
            <a:bodyPr wrap="none" lIns="0" tIns="0" rIns="0" bIns="0">
              <a:spAutoFit/>
            </a:bodyPr>
            <a:lstStyle/>
            <a:p>
              <a:pPr>
                <a:defRPr/>
              </a:pPr>
              <a:r>
                <a:rPr lang="de-DE" sz="1000" b="1">
                  <a:latin typeface="+mn-lt"/>
                </a:rPr>
                <a:t>850R</a:t>
              </a:r>
            </a:p>
          </p:txBody>
        </p:sp>
        <p:grpSp>
          <p:nvGrpSpPr>
            <p:cNvPr id="35061" name="Group 497"/>
            <p:cNvGrpSpPr>
              <a:grpSpLocks noChangeAspect="1"/>
            </p:cNvGrpSpPr>
            <p:nvPr/>
          </p:nvGrpSpPr>
          <p:grpSpPr bwMode="auto">
            <a:xfrm>
              <a:off x="3906" y="2632"/>
              <a:ext cx="236" cy="182"/>
              <a:chOff x="3198" y="2363"/>
              <a:chExt cx="252" cy="211"/>
            </a:xfrm>
          </p:grpSpPr>
          <p:sp>
            <p:nvSpPr>
              <p:cNvPr id="52814" name="Freeform 498"/>
              <p:cNvSpPr>
                <a:spLocks noChangeAspect="1"/>
              </p:cNvSpPr>
              <p:nvPr/>
            </p:nvSpPr>
            <p:spPr bwMode="auto">
              <a:xfrm>
                <a:off x="3207" y="2373"/>
                <a:ext cx="233" cy="191"/>
              </a:xfrm>
              <a:custGeom>
                <a:avLst/>
                <a:gdLst>
                  <a:gd name="T0" fmla="*/ 1 w 465"/>
                  <a:gd name="T1" fmla="*/ 0 h 390"/>
                  <a:gd name="T2" fmla="*/ 0 w 465"/>
                  <a:gd name="T3" fmla="*/ 1 h 390"/>
                  <a:gd name="T4" fmla="*/ 1 w 465"/>
                  <a:gd name="T5" fmla="*/ 1 h 390"/>
                  <a:gd name="T6" fmla="*/ 1 w 465"/>
                  <a:gd name="T7" fmla="*/ 0 h 390"/>
                  <a:gd name="T8" fmla="*/ 0 60000 65536"/>
                  <a:gd name="T9" fmla="*/ 0 60000 65536"/>
                  <a:gd name="T10" fmla="*/ 0 60000 65536"/>
                  <a:gd name="T11" fmla="*/ 0 60000 65536"/>
                  <a:gd name="T12" fmla="*/ 0 w 465"/>
                  <a:gd name="T13" fmla="*/ 0 h 390"/>
                  <a:gd name="T14" fmla="*/ 465 w 465"/>
                  <a:gd name="T15" fmla="*/ 390 h 390"/>
                </a:gdLst>
                <a:ahLst/>
                <a:cxnLst>
                  <a:cxn ang="T8">
                    <a:pos x="T0" y="T1"/>
                  </a:cxn>
                  <a:cxn ang="T9">
                    <a:pos x="T2" y="T3"/>
                  </a:cxn>
                  <a:cxn ang="T10">
                    <a:pos x="T4" y="T5"/>
                  </a:cxn>
                  <a:cxn ang="T11">
                    <a:pos x="T6" y="T7"/>
                  </a:cxn>
                </a:cxnLst>
                <a:rect l="T12" t="T13" r="T14" b="T15"/>
                <a:pathLst>
                  <a:path w="465" h="390">
                    <a:moveTo>
                      <a:pt x="231" y="0"/>
                    </a:moveTo>
                    <a:lnTo>
                      <a:pt x="0" y="390"/>
                    </a:lnTo>
                    <a:lnTo>
                      <a:pt x="465" y="390"/>
                    </a:lnTo>
                    <a:lnTo>
                      <a:pt x="231"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5" name="Freeform 499"/>
              <p:cNvSpPr>
                <a:spLocks noChangeAspect="1" noEditPoints="1"/>
              </p:cNvSpPr>
              <p:nvPr/>
            </p:nvSpPr>
            <p:spPr bwMode="auto">
              <a:xfrm>
                <a:off x="3198" y="2367"/>
                <a:ext cx="272" cy="203"/>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1" y="403"/>
                    </a:moveTo>
                    <a:lnTo>
                      <a:pt x="0" y="422"/>
                    </a:lnTo>
                    <a:lnTo>
                      <a:pt x="19" y="422"/>
                    </a:lnTo>
                    <a:lnTo>
                      <a:pt x="484" y="422"/>
                    </a:lnTo>
                    <a:lnTo>
                      <a:pt x="505" y="422"/>
                    </a:lnTo>
                    <a:lnTo>
                      <a:pt x="493" y="403"/>
                    </a:lnTo>
                    <a:lnTo>
                      <a:pt x="260" y="13"/>
                    </a:lnTo>
                    <a:lnTo>
                      <a:pt x="250" y="0"/>
                    </a:lnTo>
                    <a:lnTo>
                      <a:pt x="243" y="13"/>
                    </a:lnTo>
                    <a:lnTo>
                      <a:pt x="11" y="403"/>
                    </a:lnTo>
                    <a:close/>
                    <a:moveTo>
                      <a:pt x="260" y="28"/>
                    </a:moveTo>
                    <a:lnTo>
                      <a:pt x="250" y="21"/>
                    </a:lnTo>
                    <a:lnTo>
                      <a:pt x="243" y="28"/>
                    </a:lnTo>
                    <a:lnTo>
                      <a:pt x="476" y="418"/>
                    </a:lnTo>
                    <a:lnTo>
                      <a:pt x="484" y="411"/>
                    </a:lnTo>
                    <a:lnTo>
                      <a:pt x="484" y="399"/>
                    </a:lnTo>
                    <a:lnTo>
                      <a:pt x="19" y="399"/>
                    </a:lnTo>
                    <a:lnTo>
                      <a:pt x="19" y="411"/>
                    </a:lnTo>
                    <a:lnTo>
                      <a:pt x="28"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77" name="Rectangle 500"/>
            <p:cNvSpPr>
              <a:spLocks noChangeAspect="1" noChangeArrowheads="1"/>
            </p:cNvSpPr>
            <p:nvPr/>
          </p:nvSpPr>
          <p:spPr bwMode="auto">
            <a:xfrm>
              <a:off x="4005" y="2676"/>
              <a:ext cx="12"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78" name="Rectangle 501"/>
            <p:cNvSpPr>
              <a:spLocks noChangeAspect="1" noChangeArrowheads="1"/>
            </p:cNvSpPr>
            <p:nvPr/>
          </p:nvSpPr>
          <p:spPr bwMode="auto">
            <a:xfrm>
              <a:off x="3875" y="2813"/>
              <a:ext cx="304" cy="213"/>
            </a:xfrm>
            <a:prstGeom prst="rect">
              <a:avLst/>
            </a:prstGeom>
            <a:noFill/>
            <a:ln w="9525">
              <a:noFill/>
              <a:miter lim="800000"/>
              <a:headEnd/>
              <a:tailEnd/>
            </a:ln>
          </p:spPr>
          <p:txBody>
            <a:bodyPr/>
            <a:lstStyle/>
            <a:p>
              <a:pPr>
                <a:defRPr/>
              </a:pPr>
              <a:endParaRPr lang="en-US" sz="3200">
                <a:latin typeface="+mn-lt"/>
              </a:endParaRPr>
            </a:p>
          </p:txBody>
        </p:sp>
        <p:sp>
          <p:nvSpPr>
            <p:cNvPr id="52479" name="Rectangle 502"/>
            <p:cNvSpPr>
              <a:spLocks noChangeAspect="1" noChangeArrowheads="1"/>
            </p:cNvSpPr>
            <p:nvPr/>
          </p:nvSpPr>
          <p:spPr bwMode="auto">
            <a:xfrm>
              <a:off x="3927" y="2839"/>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1600L</a:t>
              </a:r>
            </a:p>
          </p:txBody>
        </p:sp>
        <p:sp>
          <p:nvSpPr>
            <p:cNvPr id="52480" name="Rectangle 503"/>
            <p:cNvSpPr>
              <a:spLocks noChangeAspect="1" noChangeArrowheads="1"/>
            </p:cNvSpPr>
            <p:nvPr/>
          </p:nvSpPr>
          <p:spPr bwMode="auto">
            <a:xfrm>
              <a:off x="3942" y="2918"/>
              <a:ext cx="163" cy="101"/>
            </a:xfrm>
            <a:prstGeom prst="rect">
              <a:avLst/>
            </a:prstGeom>
            <a:noFill/>
            <a:ln w="9525">
              <a:noFill/>
              <a:miter lim="800000"/>
              <a:headEnd/>
              <a:tailEnd/>
            </a:ln>
          </p:spPr>
          <p:txBody>
            <a:bodyPr wrap="none" lIns="0" tIns="0" rIns="0" bIns="0">
              <a:spAutoFit/>
            </a:bodyPr>
            <a:lstStyle/>
            <a:p>
              <a:pPr>
                <a:defRPr/>
              </a:pPr>
              <a:r>
                <a:rPr lang="de-DE" sz="1000" b="1">
                  <a:latin typeface="+mn-lt"/>
                </a:rPr>
                <a:t>850R</a:t>
              </a:r>
            </a:p>
          </p:txBody>
        </p:sp>
        <p:grpSp>
          <p:nvGrpSpPr>
            <p:cNvPr id="35066" name="Group 504"/>
            <p:cNvGrpSpPr>
              <a:grpSpLocks noChangeAspect="1"/>
            </p:cNvGrpSpPr>
            <p:nvPr/>
          </p:nvGrpSpPr>
          <p:grpSpPr bwMode="auto">
            <a:xfrm>
              <a:off x="4685" y="2632"/>
              <a:ext cx="236" cy="182"/>
              <a:chOff x="4029" y="2363"/>
              <a:chExt cx="252" cy="211"/>
            </a:xfrm>
          </p:grpSpPr>
          <p:sp>
            <p:nvSpPr>
              <p:cNvPr id="52812" name="Freeform 505"/>
              <p:cNvSpPr>
                <a:spLocks noChangeAspect="1"/>
              </p:cNvSpPr>
              <p:nvPr/>
            </p:nvSpPr>
            <p:spPr bwMode="auto">
              <a:xfrm>
                <a:off x="4038" y="2373"/>
                <a:ext cx="222" cy="191"/>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3" name="Freeform 506"/>
              <p:cNvSpPr>
                <a:spLocks noChangeAspect="1" noEditPoints="1"/>
              </p:cNvSpPr>
              <p:nvPr/>
            </p:nvSpPr>
            <p:spPr bwMode="auto">
              <a:xfrm>
                <a:off x="4029" y="2367"/>
                <a:ext cx="252" cy="203"/>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82" name="Rectangle 507"/>
            <p:cNvSpPr>
              <a:spLocks noChangeAspect="1" noChangeArrowheads="1"/>
            </p:cNvSpPr>
            <p:nvPr/>
          </p:nvSpPr>
          <p:spPr bwMode="auto">
            <a:xfrm>
              <a:off x="4784"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83" name="Rectangle 508"/>
            <p:cNvSpPr>
              <a:spLocks noChangeAspect="1" noChangeArrowheads="1"/>
            </p:cNvSpPr>
            <p:nvPr/>
          </p:nvSpPr>
          <p:spPr bwMode="auto">
            <a:xfrm>
              <a:off x="4653" y="2813"/>
              <a:ext cx="305" cy="213"/>
            </a:xfrm>
            <a:prstGeom prst="rect">
              <a:avLst/>
            </a:prstGeom>
            <a:noFill/>
            <a:ln w="9525">
              <a:noFill/>
              <a:miter lim="800000"/>
              <a:headEnd/>
              <a:tailEnd/>
            </a:ln>
          </p:spPr>
          <p:txBody>
            <a:bodyPr/>
            <a:lstStyle/>
            <a:p>
              <a:pPr>
                <a:defRPr/>
              </a:pPr>
              <a:endParaRPr lang="en-US" sz="3200">
                <a:latin typeface="+mn-lt"/>
              </a:endParaRPr>
            </a:p>
          </p:txBody>
        </p:sp>
        <p:sp>
          <p:nvSpPr>
            <p:cNvPr id="52484" name="Rectangle 509"/>
            <p:cNvSpPr>
              <a:spLocks noChangeAspect="1" noChangeArrowheads="1"/>
            </p:cNvSpPr>
            <p:nvPr/>
          </p:nvSpPr>
          <p:spPr bwMode="auto">
            <a:xfrm>
              <a:off x="4704" y="2839"/>
              <a:ext cx="192" cy="100"/>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485" name="Rectangle 510"/>
            <p:cNvSpPr>
              <a:spLocks noChangeAspect="1" noChangeArrowheads="1"/>
            </p:cNvSpPr>
            <p:nvPr/>
          </p:nvSpPr>
          <p:spPr bwMode="auto">
            <a:xfrm>
              <a:off x="4720" y="2918"/>
              <a:ext cx="163" cy="101"/>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nvGrpSpPr>
            <p:cNvPr id="35071" name="Group 511"/>
            <p:cNvGrpSpPr>
              <a:grpSpLocks noChangeAspect="1"/>
            </p:cNvGrpSpPr>
            <p:nvPr/>
          </p:nvGrpSpPr>
          <p:grpSpPr bwMode="auto">
            <a:xfrm>
              <a:off x="4685" y="2632"/>
              <a:ext cx="236" cy="182"/>
              <a:chOff x="4029" y="2363"/>
              <a:chExt cx="252" cy="211"/>
            </a:xfrm>
          </p:grpSpPr>
          <p:sp>
            <p:nvSpPr>
              <p:cNvPr id="52810" name="Freeform 512"/>
              <p:cNvSpPr>
                <a:spLocks noChangeAspect="1"/>
              </p:cNvSpPr>
              <p:nvPr/>
            </p:nvSpPr>
            <p:spPr bwMode="auto">
              <a:xfrm>
                <a:off x="4038" y="2373"/>
                <a:ext cx="222" cy="191"/>
              </a:xfrm>
              <a:custGeom>
                <a:avLst/>
                <a:gdLst>
                  <a:gd name="T0" fmla="*/ 1 w 466"/>
                  <a:gd name="T1" fmla="*/ 0 h 390"/>
                  <a:gd name="T2" fmla="*/ 0 w 466"/>
                  <a:gd name="T3" fmla="*/ 1 h 390"/>
                  <a:gd name="T4" fmla="*/ 1 w 466"/>
                  <a:gd name="T5" fmla="*/ 1 h 390"/>
                  <a:gd name="T6" fmla="*/ 1 w 466"/>
                  <a:gd name="T7" fmla="*/ 0 h 390"/>
                  <a:gd name="T8" fmla="*/ 0 60000 65536"/>
                  <a:gd name="T9" fmla="*/ 0 60000 65536"/>
                  <a:gd name="T10" fmla="*/ 0 60000 65536"/>
                  <a:gd name="T11" fmla="*/ 0 60000 65536"/>
                  <a:gd name="T12" fmla="*/ 0 w 466"/>
                  <a:gd name="T13" fmla="*/ 0 h 390"/>
                  <a:gd name="T14" fmla="*/ 466 w 466"/>
                  <a:gd name="T15" fmla="*/ 390 h 390"/>
                </a:gdLst>
                <a:ahLst/>
                <a:cxnLst>
                  <a:cxn ang="T8">
                    <a:pos x="T0" y="T1"/>
                  </a:cxn>
                  <a:cxn ang="T9">
                    <a:pos x="T2" y="T3"/>
                  </a:cxn>
                  <a:cxn ang="T10">
                    <a:pos x="T4" y="T5"/>
                  </a:cxn>
                  <a:cxn ang="T11">
                    <a:pos x="T6" y="T7"/>
                  </a:cxn>
                </a:cxnLst>
                <a:rect l="T12" t="T13" r="T14" b="T15"/>
                <a:pathLst>
                  <a:path w="466" h="390">
                    <a:moveTo>
                      <a:pt x="232" y="0"/>
                    </a:moveTo>
                    <a:lnTo>
                      <a:pt x="0" y="390"/>
                    </a:lnTo>
                    <a:lnTo>
                      <a:pt x="466" y="390"/>
                    </a:lnTo>
                    <a:lnTo>
                      <a:pt x="232"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11" name="Freeform 513"/>
              <p:cNvSpPr>
                <a:spLocks noChangeAspect="1" noEditPoints="1"/>
              </p:cNvSpPr>
              <p:nvPr/>
            </p:nvSpPr>
            <p:spPr bwMode="auto">
              <a:xfrm>
                <a:off x="4029" y="2367"/>
                <a:ext cx="252" cy="203"/>
              </a:xfrm>
              <a:custGeom>
                <a:avLst/>
                <a:gdLst>
                  <a:gd name="T0" fmla="*/ 0 w 505"/>
                  <a:gd name="T1" fmla="*/ 1 h 422"/>
                  <a:gd name="T2" fmla="*/ 0 w 505"/>
                  <a:gd name="T3" fmla="*/ 1 h 422"/>
                  <a:gd name="T4" fmla="*/ 0 w 505"/>
                  <a:gd name="T5" fmla="*/ 1 h 422"/>
                  <a:gd name="T6" fmla="*/ 0 w 505"/>
                  <a:gd name="T7" fmla="*/ 1 h 422"/>
                  <a:gd name="T8" fmla="*/ 0 w 505"/>
                  <a:gd name="T9" fmla="*/ 1 h 422"/>
                  <a:gd name="T10" fmla="*/ 0 w 505"/>
                  <a:gd name="T11" fmla="*/ 1 h 422"/>
                  <a:gd name="T12" fmla="*/ 0 w 505"/>
                  <a:gd name="T13" fmla="*/ 1 h 422"/>
                  <a:gd name="T14" fmla="*/ 0 w 505"/>
                  <a:gd name="T15" fmla="*/ 0 h 422"/>
                  <a:gd name="T16" fmla="*/ 0 w 505"/>
                  <a:gd name="T17" fmla="*/ 1 h 422"/>
                  <a:gd name="T18" fmla="*/ 0 w 505"/>
                  <a:gd name="T19" fmla="*/ 1 h 422"/>
                  <a:gd name="T20" fmla="*/ 0 w 505"/>
                  <a:gd name="T21" fmla="*/ 1 h 422"/>
                  <a:gd name="T22" fmla="*/ 0 w 505"/>
                  <a:gd name="T23" fmla="*/ 1 h 422"/>
                  <a:gd name="T24" fmla="*/ 0 w 505"/>
                  <a:gd name="T25" fmla="*/ 1 h 422"/>
                  <a:gd name="T26" fmla="*/ 0 w 505"/>
                  <a:gd name="T27" fmla="*/ 1 h 422"/>
                  <a:gd name="T28" fmla="*/ 0 w 505"/>
                  <a:gd name="T29" fmla="*/ 1 h 422"/>
                  <a:gd name="T30" fmla="*/ 0 w 505"/>
                  <a:gd name="T31" fmla="*/ 1 h 422"/>
                  <a:gd name="T32" fmla="*/ 0 w 505"/>
                  <a:gd name="T33" fmla="*/ 1 h 422"/>
                  <a:gd name="T34" fmla="*/ 0 w 505"/>
                  <a:gd name="T35" fmla="*/ 1 h 422"/>
                  <a:gd name="T36" fmla="*/ 0 w 505"/>
                  <a:gd name="T37" fmla="*/ 1 h 422"/>
                  <a:gd name="T38" fmla="*/ 0 w 505"/>
                  <a:gd name="T39" fmla="*/ 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5"/>
                  <a:gd name="T61" fmla="*/ 0 h 422"/>
                  <a:gd name="T62" fmla="*/ 505 w 505"/>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5" h="422">
                    <a:moveTo>
                      <a:pt x="12" y="403"/>
                    </a:moveTo>
                    <a:lnTo>
                      <a:pt x="0" y="422"/>
                    </a:lnTo>
                    <a:lnTo>
                      <a:pt x="19" y="422"/>
                    </a:lnTo>
                    <a:lnTo>
                      <a:pt x="485" y="422"/>
                    </a:lnTo>
                    <a:lnTo>
                      <a:pt x="505" y="422"/>
                    </a:lnTo>
                    <a:lnTo>
                      <a:pt x="494" y="403"/>
                    </a:lnTo>
                    <a:lnTo>
                      <a:pt x="260" y="13"/>
                    </a:lnTo>
                    <a:lnTo>
                      <a:pt x="251" y="0"/>
                    </a:lnTo>
                    <a:lnTo>
                      <a:pt x="243" y="13"/>
                    </a:lnTo>
                    <a:lnTo>
                      <a:pt x="12" y="403"/>
                    </a:lnTo>
                    <a:close/>
                    <a:moveTo>
                      <a:pt x="260" y="28"/>
                    </a:moveTo>
                    <a:lnTo>
                      <a:pt x="251" y="21"/>
                    </a:lnTo>
                    <a:lnTo>
                      <a:pt x="243" y="28"/>
                    </a:lnTo>
                    <a:lnTo>
                      <a:pt x="477" y="418"/>
                    </a:lnTo>
                    <a:lnTo>
                      <a:pt x="485" y="411"/>
                    </a:lnTo>
                    <a:lnTo>
                      <a:pt x="485" y="399"/>
                    </a:lnTo>
                    <a:lnTo>
                      <a:pt x="19" y="399"/>
                    </a:lnTo>
                    <a:lnTo>
                      <a:pt x="19" y="411"/>
                    </a:lnTo>
                    <a:lnTo>
                      <a:pt x="29" y="418"/>
                    </a:lnTo>
                    <a:lnTo>
                      <a:pt x="260" y="28"/>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87" name="Rectangle 514"/>
            <p:cNvSpPr>
              <a:spLocks noChangeAspect="1" noChangeArrowheads="1"/>
            </p:cNvSpPr>
            <p:nvPr/>
          </p:nvSpPr>
          <p:spPr bwMode="auto">
            <a:xfrm>
              <a:off x="4784" y="2676"/>
              <a:ext cx="20" cy="101"/>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88" name="Rectangle 515"/>
            <p:cNvSpPr>
              <a:spLocks noChangeAspect="1" noChangeArrowheads="1"/>
            </p:cNvSpPr>
            <p:nvPr/>
          </p:nvSpPr>
          <p:spPr bwMode="auto">
            <a:xfrm>
              <a:off x="4653" y="2813"/>
              <a:ext cx="305" cy="213"/>
            </a:xfrm>
            <a:prstGeom prst="rect">
              <a:avLst/>
            </a:prstGeom>
            <a:noFill/>
            <a:ln w="9525">
              <a:noFill/>
              <a:miter lim="800000"/>
              <a:headEnd/>
              <a:tailEnd/>
            </a:ln>
          </p:spPr>
          <p:txBody>
            <a:bodyPr/>
            <a:lstStyle/>
            <a:p>
              <a:pPr>
                <a:defRPr/>
              </a:pPr>
              <a:endParaRPr lang="en-US" sz="3200">
                <a:latin typeface="+mn-lt"/>
              </a:endParaRPr>
            </a:p>
          </p:txBody>
        </p:sp>
        <p:sp>
          <p:nvSpPr>
            <p:cNvPr id="52489" name="Rectangle 516"/>
            <p:cNvSpPr>
              <a:spLocks noChangeAspect="1" noChangeArrowheads="1"/>
            </p:cNvSpPr>
            <p:nvPr/>
          </p:nvSpPr>
          <p:spPr bwMode="auto">
            <a:xfrm>
              <a:off x="4704" y="2839"/>
              <a:ext cx="192" cy="100"/>
            </a:xfrm>
            <a:prstGeom prst="rect">
              <a:avLst/>
            </a:prstGeom>
            <a:noFill/>
            <a:ln w="9525">
              <a:noFill/>
              <a:miter lim="800000"/>
              <a:headEnd/>
              <a:tailEnd/>
            </a:ln>
          </p:spPr>
          <p:txBody>
            <a:bodyPr wrap="none" lIns="0" tIns="0" rIns="0" bIns="0">
              <a:spAutoFit/>
            </a:bodyPr>
            <a:lstStyle/>
            <a:p>
              <a:pPr>
                <a:defRPr/>
              </a:pPr>
              <a:r>
                <a:rPr lang="de-DE" sz="1000" b="1">
                  <a:latin typeface="+mn-lt"/>
                </a:rPr>
                <a:t>1200L</a:t>
              </a:r>
            </a:p>
          </p:txBody>
        </p:sp>
        <p:sp>
          <p:nvSpPr>
            <p:cNvPr id="52490" name="Rectangle 517"/>
            <p:cNvSpPr>
              <a:spLocks noChangeAspect="1" noChangeArrowheads="1"/>
            </p:cNvSpPr>
            <p:nvPr/>
          </p:nvSpPr>
          <p:spPr bwMode="auto">
            <a:xfrm>
              <a:off x="4720" y="2918"/>
              <a:ext cx="163" cy="101"/>
            </a:xfrm>
            <a:prstGeom prst="rect">
              <a:avLst/>
            </a:prstGeom>
            <a:noFill/>
            <a:ln w="9525">
              <a:noFill/>
              <a:miter lim="800000"/>
              <a:headEnd/>
              <a:tailEnd/>
            </a:ln>
          </p:spPr>
          <p:txBody>
            <a:bodyPr wrap="none" lIns="0" tIns="0" rIns="0" bIns="0">
              <a:spAutoFit/>
            </a:bodyPr>
            <a:lstStyle/>
            <a:p>
              <a:pPr>
                <a:defRPr/>
              </a:pPr>
              <a:r>
                <a:rPr lang="de-DE" sz="1000" b="1">
                  <a:latin typeface="+mn-lt"/>
                </a:rPr>
                <a:t>640R</a:t>
              </a:r>
            </a:p>
          </p:txBody>
        </p:sp>
        <p:grpSp>
          <p:nvGrpSpPr>
            <p:cNvPr id="35076" name="Group 518"/>
            <p:cNvGrpSpPr>
              <a:grpSpLocks noChangeAspect="1"/>
            </p:cNvGrpSpPr>
            <p:nvPr/>
          </p:nvGrpSpPr>
          <p:grpSpPr bwMode="auto">
            <a:xfrm>
              <a:off x="5539" y="2614"/>
              <a:ext cx="404" cy="356"/>
              <a:chOff x="4940" y="2343"/>
              <a:chExt cx="431" cy="411"/>
            </a:xfrm>
          </p:grpSpPr>
          <p:grpSp>
            <p:nvGrpSpPr>
              <p:cNvPr id="35387" name="Group 519"/>
              <p:cNvGrpSpPr>
                <a:grpSpLocks noChangeAspect="1"/>
              </p:cNvGrpSpPr>
              <p:nvPr/>
            </p:nvGrpSpPr>
            <p:grpSpPr bwMode="auto">
              <a:xfrm>
                <a:off x="4940" y="2343"/>
                <a:ext cx="431" cy="411"/>
                <a:chOff x="4940" y="2343"/>
                <a:chExt cx="431" cy="411"/>
              </a:xfrm>
            </p:grpSpPr>
            <p:sp>
              <p:nvSpPr>
                <p:cNvPr id="52807" name="Rectangle 520"/>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8" name="Rectangle 521"/>
                <p:cNvSpPr>
                  <a:spLocks noChangeAspect="1" noChangeArrowheads="1"/>
                </p:cNvSpPr>
                <p:nvPr/>
              </p:nvSpPr>
              <p:spPr bwMode="auto">
                <a:xfrm>
                  <a:off x="4940"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9" name="Rectangle 522"/>
                <p:cNvSpPr>
                  <a:spLocks noChangeAspect="1" noChangeArrowheads="1"/>
                </p:cNvSpPr>
                <p:nvPr/>
              </p:nvSpPr>
              <p:spPr bwMode="auto">
                <a:xfrm>
                  <a:off x="5006" y="2379"/>
                  <a:ext cx="281" cy="115"/>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5388" name="Group 523"/>
              <p:cNvGrpSpPr>
                <a:grpSpLocks noChangeAspect="1"/>
              </p:cNvGrpSpPr>
              <p:nvPr/>
            </p:nvGrpSpPr>
            <p:grpSpPr bwMode="auto">
              <a:xfrm>
                <a:off x="5013" y="2497"/>
                <a:ext cx="278" cy="234"/>
                <a:chOff x="5013" y="2497"/>
                <a:chExt cx="278" cy="234"/>
              </a:xfrm>
            </p:grpSpPr>
            <p:sp>
              <p:nvSpPr>
                <p:cNvPr id="52805" name="Freeform 524"/>
                <p:cNvSpPr>
                  <a:spLocks noChangeAspect="1"/>
                </p:cNvSpPr>
                <p:nvPr/>
              </p:nvSpPr>
              <p:spPr bwMode="auto">
                <a:xfrm>
                  <a:off x="5023" y="2508"/>
                  <a:ext cx="278" cy="217"/>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806" name="Freeform 525"/>
                <p:cNvSpPr>
                  <a:spLocks noChangeAspect="1" noEditPoints="1"/>
                </p:cNvSpPr>
                <p:nvPr/>
              </p:nvSpPr>
              <p:spPr bwMode="auto">
                <a:xfrm>
                  <a:off x="4993" y="2497"/>
                  <a:ext cx="300" cy="234"/>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804" name="Rectangle 526"/>
              <p:cNvSpPr>
                <a:spLocks noChangeAspect="1" noChangeArrowheads="1"/>
              </p:cNvSpPr>
              <p:nvPr/>
            </p:nvSpPr>
            <p:spPr bwMode="auto">
              <a:xfrm>
                <a:off x="5126" y="2540"/>
                <a:ext cx="22" cy="115"/>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grpSp>
        <p:sp>
          <p:nvSpPr>
            <p:cNvPr id="52492" name="Rectangle 527"/>
            <p:cNvSpPr>
              <a:spLocks noChangeAspect="1" noChangeArrowheads="1"/>
            </p:cNvSpPr>
            <p:nvPr/>
          </p:nvSpPr>
          <p:spPr bwMode="auto">
            <a:xfrm>
              <a:off x="5602" y="2957"/>
              <a:ext cx="313" cy="211"/>
            </a:xfrm>
            <a:prstGeom prst="rect">
              <a:avLst/>
            </a:prstGeom>
            <a:noFill/>
            <a:ln w="9525">
              <a:noFill/>
              <a:miter lim="800000"/>
              <a:headEnd/>
              <a:tailEnd/>
            </a:ln>
          </p:spPr>
          <p:txBody>
            <a:bodyPr/>
            <a:lstStyle/>
            <a:p>
              <a:pPr>
                <a:defRPr/>
              </a:pPr>
              <a:endParaRPr lang="en-US" sz="3200">
                <a:latin typeface="+mn-lt"/>
              </a:endParaRPr>
            </a:p>
          </p:txBody>
        </p:sp>
        <p:sp>
          <p:nvSpPr>
            <p:cNvPr id="52493" name="Rectangle 528"/>
            <p:cNvSpPr>
              <a:spLocks noChangeAspect="1" noChangeArrowheads="1"/>
            </p:cNvSpPr>
            <p:nvPr/>
          </p:nvSpPr>
          <p:spPr bwMode="auto">
            <a:xfrm>
              <a:off x="5658" y="2984"/>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494" name="Rectangle 529"/>
            <p:cNvSpPr>
              <a:spLocks noChangeAspect="1" noChangeArrowheads="1"/>
            </p:cNvSpPr>
            <p:nvPr/>
          </p:nvSpPr>
          <p:spPr bwMode="auto">
            <a:xfrm>
              <a:off x="5654" y="3062"/>
              <a:ext cx="202" cy="106"/>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grpSp>
          <p:nvGrpSpPr>
            <p:cNvPr id="35080" name="Group 530"/>
            <p:cNvGrpSpPr>
              <a:grpSpLocks noChangeAspect="1"/>
            </p:cNvGrpSpPr>
            <p:nvPr/>
          </p:nvGrpSpPr>
          <p:grpSpPr bwMode="auto">
            <a:xfrm>
              <a:off x="5539" y="2614"/>
              <a:ext cx="404" cy="356"/>
              <a:chOff x="4940" y="2343"/>
              <a:chExt cx="431" cy="411"/>
            </a:xfrm>
          </p:grpSpPr>
          <p:sp>
            <p:nvSpPr>
              <p:cNvPr id="52799" name="Rectangle 531"/>
              <p:cNvSpPr>
                <a:spLocks noChangeAspect="1" noChangeArrowheads="1"/>
              </p:cNvSpPr>
              <p:nvPr/>
            </p:nvSpPr>
            <p:spPr bwMode="auto">
              <a:xfrm>
                <a:off x="4940"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0" name="Rectangle 532"/>
              <p:cNvSpPr>
                <a:spLocks noChangeAspect="1" noChangeArrowheads="1"/>
              </p:cNvSpPr>
              <p:nvPr/>
            </p:nvSpPr>
            <p:spPr bwMode="auto">
              <a:xfrm>
                <a:off x="4940"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801" name="Rectangle 533"/>
              <p:cNvSpPr>
                <a:spLocks noChangeAspect="1" noChangeArrowheads="1"/>
              </p:cNvSpPr>
              <p:nvPr/>
            </p:nvSpPr>
            <p:spPr bwMode="auto">
              <a:xfrm>
                <a:off x="5006" y="2379"/>
                <a:ext cx="281" cy="115"/>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grpSp>
        <p:grpSp>
          <p:nvGrpSpPr>
            <p:cNvPr id="35081" name="Group 534"/>
            <p:cNvGrpSpPr>
              <a:grpSpLocks noChangeAspect="1"/>
            </p:cNvGrpSpPr>
            <p:nvPr/>
          </p:nvGrpSpPr>
          <p:grpSpPr bwMode="auto">
            <a:xfrm>
              <a:off x="5607" y="2747"/>
              <a:ext cx="261" cy="203"/>
              <a:chOff x="5013" y="2497"/>
              <a:chExt cx="278" cy="234"/>
            </a:xfrm>
          </p:grpSpPr>
          <p:sp>
            <p:nvSpPr>
              <p:cNvPr id="52797" name="Freeform 535"/>
              <p:cNvSpPr>
                <a:spLocks noChangeAspect="1"/>
              </p:cNvSpPr>
              <p:nvPr/>
            </p:nvSpPr>
            <p:spPr bwMode="auto">
              <a:xfrm>
                <a:off x="5023" y="2506"/>
                <a:ext cx="25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798" name="Freeform 536"/>
              <p:cNvSpPr>
                <a:spLocks noChangeAspect="1" noEditPoints="1"/>
              </p:cNvSpPr>
              <p:nvPr/>
            </p:nvSpPr>
            <p:spPr bwMode="auto">
              <a:xfrm>
                <a:off x="5013" y="2497"/>
                <a:ext cx="298"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497" name="Rectangle 537"/>
            <p:cNvSpPr>
              <a:spLocks noChangeAspect="1" noChangeArrowheads="1"/>
            </p:cNvSpPr>
            <p:nvPr/>
          </p:nvSpPr>
          <p:spPr bwMode="auto">
            <a:xfrm>
              <a:off x="5713" y="2785"/>
              <a:ext cx="20" cy="100"/>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498" name="Rectangle 538"/>
            <p:cNvSpPr>
              <a:spLocks noChangeAspect="1" noChangeArrowheads="1"/>
            </p:cNvSpPr>
            <p:nvPr/>
          </p:nvSpPr>
          <p:spPr bwMode="auto">
            <a:xfrm>
              <a:off x="5539" y="2614"/>
              <a:ext cx="404"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499" name="Rectangle 539"/>
            <p:cNvSpPr>
              <a:spLocks noChangeAspect="1" noChangeArrowheads="1"/>
            </p:cNvSpPr>
            <p:nvPr/>
          </p:nvSpPr>
          <p:spPr bwMode="auto">
            <a:xfrm>
              <a:off x="5539" y="2614"/>
              <a:ext cx="404"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0" name="Rectangle 540"/>
            <p:cNvSpPr>
              <a:spLocks noChangeAspect="1" noChangeArrowheads="1"/>
            </p:cNvSpPr>
            <p:nvPr/>
          </p:nvSpPr>
          <p:spPr bwMode="auto">
            <a:xfrm>
              <a:off x="5601" y="2645"/>
              <a:ext cx="263" cy="100"/>
            </a:xfrm>
            <a:prstGeom prst="rect">
              <a:avLst/>
            </a:prstGeom>
            <a:noFill/>
            <a:ln w="9525">
              <a:noFill/>
              <a:miter lim="800000"/>
              <a:headEnd/>
              <a:tailEnd/>
            </a:ln>
          </p:spPr>
          <p:txBody>
            <a:bodyPr wrap="none" lIns="0" tIns="0" rIns="0" bIns="0">
              <a:spAutoFit/>
            </a:bodyPr>
            <a:lstStyle/>
            <a:p>
              <a:pPr>
                <a:defRPr/>
              </a:pPr>
              <a:r>
                <a:rPr lang="de-DE" sz="1000" b="1">
                  <a:latin typeface="+mn-lt"/>
                </a:rPr>
                <a:t>Versand</a:t>
              </a:r>
            </a:p>
          </p:txBody>
        </p:sp>
        <p:sp>
          <p:nvSpPr>
            <p:cNvPr id="52501" name="Rectangle 541"/>
            <p:cNvSpPr>
              <a:spLocks noChangeAspect="1" noChangeArrowheads="1"/>
            </p:cNvSpPr>
            <p:nvPr/>
          </p:nvSpPr>
          <p:spPr bwMode="auto">
            <a:xfrm>
              <a:off x="5539" y="2614"/>
              <a:ext cx="404"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2" name="Rectangle 542"/>
            <p:cNvSpPr>
              <a:spLocks noChangeAspect="1" noChangeArrowheads="1"/>
            </p:cNvSpPr>
            <p:nvPr/>
          </p:nvSpPr>
          <p:spPr bwMode="auto">
            <a:xfrm>
              <a:off x="5539" y="2614"/>
              <a:ext cx="404"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03" name="Rectangle 543"/>
            <p:cNvSpPr>
              <a:spLocks noChangeAspect="1" noChangeArrowheads="1"/>
            </p:cNvSpPr>
            <p:nvPr/>
          </p:nvSpPr>
          <p:spPr bwMode="auto">
            <a:xfrm>
              <a:off x="5601" y="2645"/>
              <a:ext cx="273" cy="100"/>
            </a:xfrm>
            <a:prstGeom prst="rect">
              <a:avLst/>
            </a:prstGeom>
            <a:noFill/>
            <a:ln w="9525">
              <a:noFill/>
              <a:miter lim="800000"/>
              <a:headEnd/>
              <a:tailEnd/>
            </a:ln>
          </p:spPr>
          <p:txBody>
            <a:bodyPr wrap="none" lIns="0" tIns="0" rIns="0" bIns="0">
              <a:spAutoFit/>
            </a:bodyPr>
            <a:lstStyle/>
            <a:p>
              <a:pPr>
                <a:defRPr/>
              </a:pPr>
              <a:r>
                <a:rPr lang="de-DE" sz="1000" b="1">
                  <a:latin typeface="+mn-lt"/>
                </a:rPr>
                <a:t>shipping</a:t>
              </a:r>
            </a:p>
          </p:txBody>
        </p:sp>
        <p:grpSp>
          <p:nvGrpSpPr>
            <p:cNvPr id="35089" name="Group 544"/>
            <p:cNvGrpSpPr>
              <a:grpSpLocks noChangeAspect="1"/>
            </p:cNvGrpSpPr>
            <p:nvPr/>
          </p:nvGrpSpPr>
          <p:grpSpPr bwMode="auto">
            <a:xfrm>
              <a:off x="5607" y="2747"/>
              <a:ext cx="261" cy="203"/>
              <a:chOff x="5013" y="2497"/>
              <a:chExt cx="278" cy="234"/>
            </a:xfrm>
          </p:grpSpPr>
          <p:sp>
            <p:nvSpPr>
              <p:cNvPr id="52795" name="Freeform 545"/>
              <p:cNvSpPr>
                <a:spLocks noChangeAspect="1"/>
              </p:cNvSpPr>
              <p:nvPr/>
            </p:nvSpPr>
            <p:spPr bwMode="auto">
              <a:xfrm>
                <a:off x="5023" y="2506"/>
                <a:ext cx="258" cy="219"/>
              </a:xfrm>
              <a:custGeom>
                <a:avLst/>
                <a:gdLst>
                  <a:gd name="T0" fmla="*/ 1 w 516"/>
                  <a:gd name="T1" fmla="*/ 0 h 434"/>
                  <a:gd name="T2" fmla="*/ 0 w 516"/>
                  <a:gd name="T3" fmla="*/ 1 h 434"/>
                  <a:gd name="T4" fmla="*/ 1 w 516"/>
                  <a:gd name="T5" fmla="*/ 1 h 434"/>
                  <a:gd name="T6" fmla="*/ 1 w 516"/>
                  <a:gd name="T7" fmla="*/ 0 h 434"/>
                  <a:gd name="T8" fmla="*/ 0 60000 65536"/>
                  <a:gd name="T9" fmla="*/ 0 60000 65536"/>
                  <a:gd name="T10" fmla="*/ 0 60000 65536"/>
                  <a:gd name="T11" fmla="*/ 0 60000 65536"/>
                  <a:gd name="T12" fmla="*/ 0 w 516"/>
                  <a:gd name="T13" fmla="*/ 0 h 434"/>
                  <a:gd name="T14" fmla="*/ 516 w 516"/>
                  <a:gd name="T15" fmla="*/ 434 h 434"/>
                </a:gdLst>
                <a:ahLst/>
                <a:cxnLst>
                  <a:cxn ang="T8">
                    <a:pos x="T0" y="T1"/>
                  </a:cxn>
                  <a:cxn ang="T9">
                    <a:pos x="T2" y="T3"/>
                  </a:cxn>
                  <a:cxn ang="T10">
                    <a:pos x="T4" y="T5"/>
                  </a:cxn>
                  <a:cxn ang="T11">
                    <a:pos x="T6" y="T7"/>
                  </a:cxn>
                </a:cxnLst>
                <a:rect l="T12" t="T13" r="T14" b="T15"/>
                <a:pathLst>
                  <a:path w="516" h="434">
                    <a:moveTo>
                      <a:pt x="258" y="0"/>
                    </a:moveTo>
                    <a:lnTo>
                      <a:pt x="0" y="434"/>
                    </a:lnTo>
                    <a:lnTo>
                      <a:pt x="516" y="434"/>
                    </a:lnTo>
                    <a:lnTo>
                      <a:pt x="258" y="0"/>
                    </a:lnTo>
                    <a:close/>
                  </a:path>
                </a:pathLst>
              </a:custGeom>
              <a:solidFill>
                <a:srgbClr val="FFFFFF"/>
              </a:solidFill>
              <a:ln w="9525">
                <a:noFill/>
                <a:round/>
                <a:headEnd/>
                <a:tailEnd/>
              </a:ln>
            </p:spPr>
            <p:txBody>
              <a:bodyPr/>
              <a:lstStyle/>
              <a:p>
                <a:pPr>
                  <a:defRPr/>
                </a:pPr>
                <a:endParaRPr lang="en-US" sz="3200">
                  <a:latin typeface="+mn-lt"/>
                </a:endParaRPr>
              </a:p>
            </p:txBody>
          </p:sp>
          <p:sp>
            <p:nvSpPr>
              <p:cNvPr id="52796" name="Freeform 546"/>
              <p:cNvSpPr>
                <a:spLocks noChangeAspect="1" noEditPoints="1"/>
              </p:cNvSpPr>
              <p:nvPr/>
            </p:nvSpPr>
            <p:spPr bwMode="auto">
              <a:xfrm>
                <a:off x="5013" y="2497"/>
                <a:ext cx="298" cy="238"/>
              </a:xfrm>
              <a:custGeom>
                <a:avLst/>
                <a:gdLst>
                  <a:gd name="T0" fmla="*/ 1 w 554"/>
                  <a:gd name="T1" fmla="*/ 1 h 468"/>
                  <a:gd name="T2" fmla="*/ 0 w 554"/>
                  <a:gd name="T3" fmla="*/ 1 h 468"/>
                  <a:gd name="T4" fmla="*/ 1 w 554"/>
                  <a:gd name="T5" fmla="*/ 1 h 468"/>
                  <a:gd name="T6" fmla="*/ 1 w 554"/>
                  <a:gd name="T7" fmla="*/ 1 h 468"/>
                  <a:gd name="T8" fmla="*/ 1 w 554"/>
                  <a:gd name="T9" fmla="*/ 1 h 468"/>
                  <a:gd name="T10" fmla="*/ 1 w 554"/>
                  <a:gd name="T11" fmla="*/ 1 h 468"/>
                  <a:gd name="T12" fmla="*/ 1 w 554"/>
                  <a:gd name="T13" fmla="*/ 1 h 468"/>
                  <a:gd name="T14" fmla="*/ 1 w 554"/>
                  <a:gd name="T15" fmla="*/ 0 h 468"/>
                  <a:gd name="T16" fmla="*/ 1 w 554"/>
                  <a:gd name="T17" fmla="*/ 1 h 468"/>
                  <a:gd name="T18" fmla="*/ 1 w 554"/>
                  <a:gd name="T19" fmla="*/ 1 h 468"/>
                  <a:gd name="T20" fmla="*/ 1 w 554"/>
                  <a:gd name="T21" fmla="*/ 1 h 468"/>
                  <a:gd name="T22" fmla="*/ 1 w 554"/>
                  <a:gd name="T23" fmla="*/ 1 h 468"/>
                  <a:gd name="T24" fmla="*/ 1 w 554"/>
                  <a:gd name="T25" fmla="*/ 1 h 468"/>
                  <a:gd name="T26" fmla="*/ 1 w 554"/>
                  <a:gd name="T27" fmla="*/ 1 h 468"/>
                  <a:gd name="T28" fmla="*/ 1 w 554"/>
                  <a:gd name="T29" fmla="*/ 1 h 468"/>
                  <a:gd name="T30" fmla="*/ 1 w 554"/>
                  <a:gd name="T31" fmla="*/ 1 h 468"/>
                  <a:gd name="T32" fmla="*/ 1 w 554"/>
                  <a:gd name="T33" fmla="*/ 1 h 468"/>
                  <a:gd name="T34" fmla="*/ 1 w 554"/>
                  <a:gd name="T35" fmla="*/ 1 h 468"/>
                  <a:gd name="T36" fmla="*/ 1 w 554"/>
                  <a:gd name="T37" fmla="*/ 1 h 468"/>
                  <a:gd name="T38" fmla="*/ 1 w 554"/>
                  <a:gd name="T39" fmla="*/ 1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4"/>
                  <a:gd name="T61" fmla="*/ 0 h 468"/>
                  <a:gd name="T62" fmla="*/ 554 w 554"/>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4" h="468">
                    <a:moveTo>
                      <a:pt x="11" y="449"/>
                    </a:moveTo>
                    <a:lnTo>
                      <a:pt x="0" y="468"/>
                    </a:lnTo>
                    <a:lnTo>
                      <a:pt x="19" y="468"/>
                    </a:lnTo>
                    <a:lnTo>
                      <a:pt x="535" y="468"/>
                    </a:lnTo>
                    <a:lnTo>
                      <a:pt x="554" y="468"/>
                    </a:lnTo>
                    <a:lnTo>
                      <a:pt x="545" y="449"/>
                    </a:lnTo>
                    <a:lnTo>
                      <a:pt x="286" y="15"/>
                    </a:lnTo>
                    <a:lnTo>
                      <a:pt x="277" y="0"/>
                    </a:lnTo>
                    <a:lnTo>
                      <a:pt x="269" y="15"/>
                    </a:lnTo>
                    <a:lnTo>
                      <a:pt x="11" y="449"/>
                    </a:lnTo>
                    <a:close/>
                    <a:moveTo>
                      <a:pt x="286" y="31"/>
                    </a:moveTo>
                    <a:lnTo>
                      <a:pt x="277" y="23"/>
                    </a:lnTo>
                    <a:lnTo>
                      <a:pt x="269" y="31"/>
                    </a:lnTo>
                    <a:lnTo>
                      <a:pt x="528" y="465"/>
                    </a:lnTo>
                    <a:lnTo>
                      <a:pt x="535" y="457"/>
                    </a:lnTo>
                    <a:lnTo>
                      <a:pt x="535" y="445"/>
                    </a:lnTo>
                    <a:lnTo>
                      <a:pt x="19" y="445"/>
                    </a:lnTo>
                    <a:lnTo>
                      <a:pt x="19" y="457"/>
                    </a:lnTo>
                    <a:lnTo>
                      <a:pt x="28" y="465"/>
                    </a:lnTo>
                    <a:lnTo>
                      <a:pt x="286" y="31"/>
                    </a:lnTo>
                    <a:close/>
                  </a:path>
                </a:pathLst>
              </a:custGeom>
              <a:solidFill>
                <a:srgbClr val="000000"/>
              </a:solidFill>
              <a:ln w="9525">
                <a:noFill/>
                <a:round/>
                <a:headEnd/>
                <a:tailEnd/>
              </a:ln>
            </p:spPr>
            <p:txBody>
              <a:bodyPr/>
              <a:lstStyle/>
              <a:p>
                <a:pPr>
                  <a:defRPr/>
                </a:pPr>
                <a:endParaRPr lang="en-US" sz="3200">
                  <a:latin typeface="+mn-lt"/>
                </a:endParaRPr>
              </a:p>
            </p:txBody>
          </p:sp>
        </p:grpSp>
        <p:sp>
          <p:nvSpPr>
            <p:cNvPr id="52505" name="Rectangle 547"/>
            <p:cNvSpPr>
              <a:spLocks noChangeAspect="1" noChangeArrowheads="1"/>
            </p:cNvSpPr>
            <p:nvPr/>
          </p:nvSpPr>
          <p:spPr bwMode="auto">
            <a:xfrm>
              <a:off x="5713" y="2785"/>
              <a:ext cx="20" cy="100"/>
            </a:xfrm>
            <a:prstGeom prst="rect">
              <a:avLst/>
            </a:prstGeom>
            <a:noFill/>
            <a:ln w="9525">
              <a:noFill/>
              <a:miter lim="800000"/>
              <a:headEnd/>
              <a:tailEnd/>
            </a:ln>
          </p:spPr>
          <p:txBody>
            <a:bodyPr wrap="none" lIns="0" tIns="0" rIns="0" bIns="0">
              <a:spAutoFit/>
            </a:bodyPr>
            <a:lstStyle/>
            <a:p>
              <a:pPr>
                <a:defRPr/>
              </a:pPr>
              <a:r>
                <a:rPr lang="de-DE" sz="1000" b="1">
                  <a:latin typeface="+mn-lt"/>
                </a:rPr>
                <a:t>I</a:t>
              </a:r>
            </a:p>
          </p:txBody>
        </p:sp>
        <p:sp>
          <p:nvSpPr>
            <p:cNvPr id="52506" name="Rectangle 548"/>
            <p:cNvSpPr>
              <a:spLocks noChangeAspect="1" noChangeArrowheads="1"/>
            </p:cNvSpPr>
            <p:nvPr/>
          </p:nvSpPr>
          <p:spPr bwMode="auto">
            <a:xfrm>
              <a:off x="5602" y="2957"/>
              <a:ext cx="313" cy="211"/>
            </a:xfrm>
            <a:prstGeom prst="rect">
              <a:avLst/>
            </a:prstGeom>
            <a:noFill/>
            <a:ln w="9525">
              <a:noFill/>
              <a:miter lim="800000"/>
              <a:headEnd/>
              <a:tailEnd/>
            </a:ln>
          </p:spPr>
          <p:txBody>
            <a:bodyPr/>
            <a:lstStyle/>
            <a:p>
              <a:pPr>
                <a:defRPr/>
              </a:pPr>
              <a:endParaRPr lang="en-US" sz="3200">
                <a:latin typeface="+mn-lt"/>
              </a:endParaRPr>
            </a:p>
          </p:txBody>
        </p:sp>
        <p:sp>
          <p:nvSpPr>
            <p:cNvPr id="52507" name="Rectangle 549"/>
            <p:cNvSpPr>
              <a:spLocks noChangeAspect="1" noChangeArrowheads="1"/>
            </p:cNvSpPr>
            <p:nvPr/>
          </p:nvSpPr>
          <p:spPr bwMode="auto">
            <a:xfrm>
              <a:off x="5658" y="2984"/>
              <a:ext cx="196" cy="100"/>
            </a:xfrm>
            <a:prstGeom prst="rect">
              <a:avLst/>
            </a:prstGeom>
            <a:noFill/>
            <a:ln w="9525">
              <a:noFill/>
              <a:miter lim="800000"/>
              <a:headEnd/>
              <a:tailEnd/>
            </a:ln>
          </p:spPr>
          <p:txBody>
            <a:bodyPr wrap="none" lIns="0" tIns="0" rIns="0" bIns="0">
              <a:spAutoFit/>
            </a:bodyPr>
            <a:lstStyle/>
            <a:p>
              <a:pPr>
                <a:defRPr/>
              </a:pPr>
              <a:r>
                <a:rPr lang="de-DE" sz="1000" b="1">
                  <a:latin typeface="+mn-lt"/>
                </a:rPr>
                <a:t>2700L</a:t>
              </a:r>
            </a:p>
          </p:txBody>
        </p:sp>
        <p:sp>
          <p:nvSpPr>
            <p:cNvPr id="52508" name="Rectangle 550"/>
            <p:cNvSpPr>
              <a:spLocks noChangeAspect="1" noChangeArrowheads="1"/>
            </p:cNvSpPr>
            <p:nvPr/>
          </p:nvSpPr>
          <p:spPr bwMode="auto">
            <a:xfrm>
              <a:off x="5654" y="3062"/>
              <a:ext cx="202" cy="106"/>
            </a:xfrm>
            <a:prstGeom prst="rect">
              <a:avLst/>
            </a:prstGeom>
            <a:noFill/>
            <a:ln w="9525">
              <a:noFill/>
              <a:miter lim="800000"/>
              <a:headEnd/>
              <a:tailEnd/>
            </a:ln>
          </p:spPr>
          <p:txBody>
            <a:bodyPr wrap="none" lIns="0" tIns="0" rIns="0" bIns="0">
              <a:spAutoFit/>
            </a:bodyPr>
            <a:lstStyle/>
            <a:p>
              <a:pPr>
                <a:defRPr/>
              </a:pPr>
              <a:r>
                <a:rPr lang="de-DE" sz="1000" b="1">
                  <a:latin typeface="+mn-lt"/>
                </a:rPr>
                <a:t>1440R</a:t>
              </a:r>
            </a:p>
          </p:txBody>
        </p:sp>
        <p:sp>
          <p:nvSpPr>
            <p:cNvPr id="52509" name="Rectangle 551"/>
            <p:cNvSpPr>
              <a:spLocks noChangeAspect="1" noChangeArrowheads="1"/>
            </p:cNvSpPr>
            <p:nvPr/>
          </p:nvSpPr>
          <p:spPr bwMode="auto">
            <a:xfrm>
              <a:off x="2647"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0" name="Rectangle 552"/>
            <p:cNvSpPr>
              <a:spLocks noChangeAspect="1" noChangeArrowheads="1"/>
            </p:cNvSpPr>
            <p:nvPr/>
          </p:nvSpPr>
          <p:spPr bwMode="auto">
            <a:xfrm>
              <a:off x="2716" y="3099"/>
              <a:ext cx="265" cy="105"/>
            </a:xfrm>
            <a:prstGeom prst="rect">
              <a:avLst/>
            </a:prstGeom>
            <a:noFill/>
            <a:ln w="9525">
              <a:noFill/>
              <a:miter lim="800000"/>
              <a:headEnd/>
              <a:tailEnd/>
            </a:ln>
          </p:spPr>
          <p:txBody>
            <a:bodyPr wrap="none" lIns="0" tIns="0" rIns="0" bIns="0">
              <a:spAutoFit/>
            </a:bodyPr>
            <a:lstStyle/>
            <a:p>
              <a:pPr>
                <a:defRPr/>
              </a:pPr>
              <a:r>
                <a:rPr lang="de-DE" sz="1000">
                  <a:latin typeface="+mn-lt"/>
                </a:rPr>
                <a:t>Z/T: 39 S</a:t>
              </a:r>
              <a:endParaRPr lang="de-DE" sz="1000" b="1">
                <a:latin typeface="+mn-lt"/>
              </a:endParaRPr>
            </a:p>
          </p:txBody>
        </p:sp>
        <p:sp>
          <p:nvSpPr>
            <p:cNvPr id="52511" name="Rectangle 553"/>
            <p:cNvSpPr>
              <a:spLocks noChangeAspect="1" noChangeArrowheads="1"/>
            </p:cNvSpPr>
            <p:nvPr/>
          </p:nvSpPr>
          <p:spPr bwMode="auto">
            <a:xfrm>
              <a:off x="2647"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2" name="Rectangle 554"/>
            <p:cNvSpPr>
              <a:spLocks noChangeAspect="1" noChangeArrowheads="1"/>
            </p:cNvSpPr>
            <p:nvPr/>
          </p:nvSpPr>
          <p:spPr bwMode="auto">
            <a:xfrm>
              <a:off x="2673" y="3245"/>
              <a:ext cx="387" cy="101"/>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513" name="Rectangle 555"/>
            <p:cNvSpPr>
              <a:spLocks noChangeAspect="1" noChangeArrowheads="1"/>
            </p:cNvSpPr>
            <p:nvPr/>
          </p:nvSpPr>
          <p:spPr bwMode="auto">
            <a:xfrm>
              <a:off x="2647"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4" name="Rectangle 556"/>
            <p:cNvSpPr>
              <a:spLocks noChangeAspect="1" noChangeArrowheads="1"/>
            </p:cNvSpPr>
            <p:nvPr/>
          </p:nvSpPr>
          <p:spPr bwMode="auto">
            <a:xfrm>
              <a:off x="2717" y="3390"/>
              <a:ext cx="265" cy="100"/>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515" name="Rectangle 557"/>
            <p:cNvSpPr>
              <a:spLocks noChangeAspect="1" noChangeArrowheads="1"/>
            </p:cNvSpPr>
            <p:nvPr/>
          </p:nvSpPr>
          <p:spPr bwMode="auto">
            <a:xfrm>
              <a:off x="2647"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6" name="Rectangle 558"/>
            <p:cNvSpPr>
              <a:spLocks noChangeAspect="1" noChangeArrowheads="1"/>
            </p:cNvSpPr>
            <p:nvPr/>
          </p:nvSpPr>
          <p:spPr bwMode="auto">
            <a:xfrm>
              <a:off x="2692"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517" name="Rectangle 559"/>
            <p:cNvSpPr>
              <a:spLocks noChangeAspect="1" noChangeArrowheads="1"/>
            </p:cNvSpPr>
            <p:nvPr/>
          </p:nvSpPr>
          <p:spPr bwMode="auto">
            <a:xfrm>
              <a:off x="2647"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18" name="Rectangle 560"/>
            <p:cNvSpPr>
              <a:spLocks noChangeAspect="1" noChangeArrowheads="1"/>
            </p:cNvSpPr>
            <p:nvPr/>
          </p:nvSpPr>
          <p:spPr bwMode="auto">
            <a:xfrm>
              <a:off x="2662" y="3682"/>
              <a:ext cx="409" cy="100"/>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104" name="Group 561"/>
            <p:cNvGrpSpPr>
              <a:grpSpLocks noChangeAspect="1"/>
            </p:cNvGrpSpPr>
            <p:nvPr/>
          </p:nvGrpSpPr>
          <p:grpSpPr bwMode="auto">
            <a:xfrm>
              <a:off x="2646" y="2614"/>
              <a:ext cx="404" cy="356"/>
              <a:chOff x="1854" y="2343"/>
              <a:chExt cx="431" cy="411"/>
            </a:xfrm>
          </p:grpSpPr>
          <p:grpSp>
            <p:nvGrpSpPr>
              <p:cNvPr id="35372" name="Group 562"/>
              <p:cNvGrpSpPr>
                <a:grpSpLocks noChangeAspect="1"/>
              </p:cNvGrpSpPr>
              <p:nvPr/>
            </p:nvGrpSpPr>
            <p:grpSpPr bwMode="auto">
              <a:xfrm>
                <a:off x="1854" y="2343"/>
                <a:ext cx="431" cy="411"/>
                <a:chOff x="1854" y="2343"/>
                <a:chExt cx="431" cy="411"/>
              </a:xfrm>
            </p:grpSpPr>
            <p:sp>
              <p:nvSpPr>
                <p:cNvPr id="52792" name="Rectangle 563"/>
                <p:cNvSpPr>
                  <a:spLocks noChangeAspect="1" noChangeArrowheads="1"/>
                </p:cNvSpPr>
                <p:nvPr/>
              </p:nvSpPr>
              <p:spPr bwMode="auto">
                <a:xfrm>
                  <a:off x="1854"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93" name="Rectangle 564"/>
                <p:cNvSpPr>
                  <a:spLocks noChangeAspect="1" noChangeArrowheads="1"/>
                </p:cNvSpPr>
                <p:nvPr/>
              </p:nvSpPr>
              <p:spPr bwMode="auto">
                <a:xfrm>
                  <a:off x="1854"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94" name="Rectangle 565"/>
                <p:cNvSpPr>
                  <a:spLocks noChangeAspect="1" noChangeArrowheads="1"/>
                </p:cNvSpPr>
                <p:nvPr/>
              </p:nvSpPr>
              <p:spPr bwMode="auto">
                <a:xfrm>
                  <a:off x="1890"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373" name="Group 566"/>
              <p:cNvGrpSpPr>
                <a:grpSpLocks noChangeAspect="1"/>
              </p:cNvGrpSpPr>
              <p:nvPr/>
            </p:nvGrpSpPr>
            <p:grpSpPr bwMode="auto">
              <a:xfrm>
                <a:off x="1888" y="2575"/>
                <a:ext cx="132" cy="117"/>
                <a:chOff x="1888" y="2575"/>
                <a:chExt cx="132" cy="117"/>
              </a:xfrm>
            </p:grpSpPr>
            <p:sp>
              <p:nvSpPr>
                <p:cNvPr id="52789" name="Oval 567"/>
                <p:cNvSpPr>
                  <a:spLocks noChangeAspect="1" noChangeArrowheads="1"/>
                </p:cNvSpPr>
                <p:nvPr/>
              </p:nvSpPr>
              <p:spPr bwMode="auto">
                <a:xfrm>
                  <a:off x="1911" y="2594"/>
                  <a:ext cx="92"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90" name="Rectangle 568"/>
                <p:cNvSpPr>
                  <a:spLocks noChangeAspect="1" noChangeArrowheads="1"/>
                </p:cNvSpPr>
                <p:nvPr/>
              </p:nvSpPr>
              <p:spPr bwMode="auto">
                <a:xfrm>
                  <a:off x="1888"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91" name="Oval 569"/>
                <p:cNvSpPr>
                  <a:spLocks noChangeAspect="1" noChangeArrowheads="1"/>
                </p:cNvSpPr>
                <p:nvPr/>
              </p:nvSpPr>
              <p:spPr bwMode="auto">
                <a:xfrm>
                  <a:off x="1924"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520" name="Rectangle 570"/>
            <p:cNvSpPr>
              <a:spLocks noChangeAspect="1" noChangeArrowheads="1"/>
            </p:cNvSpPr>
            <p:nvPr/>
          </p:nvSpPr>
          <p:spPr bwMode="auto">
            <a:xfrm>
              <a:off x="2843"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521" name="Rectangle 571"/>
            <p:cNvSpPr>
              <a:spLocks noChangeAspect="1" noChangeArrowheads="1"/>
            </p:cNvSpPr>
            <p:nvPr/>
          </p:nvSpPr>
          <p:spPr bwMode="auto">
            <a:xfrm>
              <a:off x="2843"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22" name="Rectangle 572"/>
            <p:cNvSpPr>
              <a:spLocks noChangeAspect="1" noChangeArrowheads="1"/>
            </p:cNvSpPr>
            <p:nvPr/>
          </p:nvSpPr>
          <p:spPr bwMode="auto">
            <a:xfrm>
              <a:off x="2645" y="3786"/>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3" name="Rectangle 573"/>
            <p:cNvSpPr>
              <a:spLocks noChangeAspect="1" noChangeArrowheads="1"/>
            </p:cNvSpPr>
            <p:nvPr/>
          </p:nvSpPr>
          <p:spPr bwMode="auto">
            <a:xfrm>
              <a:off x="2660"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24" name="Rectangle 574"/>
            <p:cNvSpPr>
              <a:spLocks noChangeAspect="1" noChangeArrowheads="1"/>
            </p:cNvSpPr>
            <p:nvPr/>
          </p:nvSpPr>
          <p:spPr bwMode="auto">
            <a:xfrm>
              <a:off x="2647"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5" name="Rectangle 575"/>
            <p:cNvSpPr>
              <a:spLocks noChangeAspect="1" noChangeArrowheads="1"/>
            </p:cNvSpPr>
            <p:nvPr/>
          </p:nvSpPr>
          <p:spPr bwMode="auto">
            <a:xfrm>
              <a:off x="2716" y="3099"/>
              <a:ext cx="265" cy="105"/>
            </a:xfrm>
            <a:prstGeom prst="rect">
              <a:avLst/>
            </a:prstGeom>
            <a:noFill/>
            <a:ln w="9525">
              <a:noFill/>
              <a:miter lim="800000"/>
              <a:headEnd/>
              <a:tailEnd/>
            </a:ln>
          </p:spPr>
          <p:txBody>
            <a:bodyPr wrap="none" lIns="0" tIns="0" rIns="0" bIns="0">
              <a:spAutoFit/>
            </a:bodyPr>
            <a:lstStyle/>
            <a:p>
              <a:pPr>
                <a:defRPr/>
              </a:pPr>
              <a:r>
                <a:rPr lang="de-DE" sz="1000">
                  <a:latin typeface="+mn-lt"/>
                </a:rPr>
                <a:t>C/T: 39 s</a:t>
              </a:r>
              <a:endParaRPr lang="de-DE" sz="1000" b="1">
                <a:latin typeface="+mn-lt"/>
              </a:endParaRPr>
            </a:p>
          </p:txBody>
        </p:sp>
        <p:sp>
          <p:nvSpPr>
            <p:cNvPr id="52526" name="Rectangle 576"/>
            <p:cNvSpPr>
              <a:spLocks noChangeAspect="1" noChangeArrowheads="1"/>
            </p:cNvSpPr>
            <p:nvPr/>
          </p:nvSpPr>
          <p:spPr bwMode="auto">
            <a:xfrm>
              <a:off x="2647"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7" name="Rectangle 577"/>
            <p:cNvSpPr>
              <a:spLocks noChangeAspect="1" noChangeArrowheads="1"/>
            </p:cNvSpPr>
            <p:nvPr/>
          </p:nvSpPr>
          <p:spPr bwMode="auto">
            <a:xfrm>
              <a:off x="2673" y="3245"/>
              <a:ext cx="397" cy="101"/>
            </a:xfrm>
            <a:prstGeom prst="rect">
              <a:avLst/>
            </a:prstGeom>
            <a:noFill/>
            <a:ln w="9525">
              <a:noFill/>
              <a:miter lim="800000"/>
              <a:headEnd/>
              <a:tailEnd/>
            </a:ln>
          </p:spPr>
          <p:txBody>
            <a:bodyPr wrap="none" lIns="0" tIns="0" rIns="0" bIns="0">
              <a:spAutoFit/>
            </a:bodyPr>
            <a:lstStyle/>
            <a:p>
              <a:pPr>
                <a:defRPr/>
              </a:pPr>
              <a:r>
                <a:rPr lang="de-DE" sz="1000">
                  <a:latin typeface="+mn-lt"/>
                </a:rPr>
                <a:t>C/O: 10 min.</a:t>
              </a:r>
              <a:endParaRPr lang="de-DE" sz="1000" b="1">
                <a:latin typeface="+mn-lt"/>
              </a:endParaRPr>
            </a:p>
          </p:txBody>
        </p:sp>
        <p:sp>
          <p:nvSpPr>
            <p:cNvPr id="52528" name="Rectangle 578"/>
            <p:cNvSpPr>
              <a:spLocks noChangeAspect="1" noChangeArrowheads="1"/>
            </p:cNvSpPr>
            <p:nvPr/>
          </p:nvSpPr>
          <p:spPr bwMode="auto">
            <a:xfrm>
              <a:off x="2647"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29" name="Rectangle 579"/>
            <p:cNvSpPr>
              <a:spLocks noChangeAspect="1" noChangeArrowheads="1"/>
            </p:cNvSpPr>
            <p:nvPr/>
          </p:nvSpPr>
          <p:spPr bwMode="auto">
            <a:xfrm>
              <a:off x="2717" y="3390"/>
              <a:ext cx="303" cy="100"/>
            </a:xfrm>
            <a:prstGeom prst="rect">
              <a:avLst/>
            </a:prstGeom>
            <a:noFill/>
            <a:ln w="9525">
              <a:noFill/>
              <a:miter lim="800000"/>
              <a:headEnd/>
              <a:tailEnd/>
            </a:ln>
          </p:spPr>
          <p:txBody>
            <a:bodyPr wrap="none" lIns="0" tIns="0" rIns="0" bIns="0">
              <a:spAutoFit/>
            </a:bodyPr>
            <a:lstStyle/>
            <a:p>
              <a:pPr>
                <a:defRPr/>
              </a:pPr>
              <a:r>
                <a:rPr lang="de-DE" sz="1000">
                  <a:latin typeface="+mn-lt"/>
                </a:rPr>
                <a:t>s. r.: 90 %</a:t>
              </a:r>
              <a:endParaRPr lang="de-DE" sz="1000" b="1">
                <a:latin typeface="+mn-lt"/>
              </a:endParaRPr>
            </a:p>
          </p:txBody>
        </p:sp>
        <p:sp>
          <p:nvSpPr>
            <p:cNvPr id="52530" name="Rectangle 580"/>
            <p:cNvSpPr>
              <a:spLocks noChangeAspect="1" noChangeArrowheads="1"/>
            </p:cNvSpPr>
            <p:nvPr/>
          </p:nvSpPr>
          <p:spPr bwMode="auto">
            <a:xfrm>
              <a:off x="2647"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1" name="Rectangle 581"/>
            <p:cNvSpPr>
              <a:spLocks noChangeAspect="1" noChangeArrowheads="1"/>
            </p:cNvSpPr>
            <p:nvPr/>
          </p:nvSpPr>
          <p:spPr bwMode="auto">
            <a:xfrm>
              <a:off x="2692"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0,8 % A</a:t>
              </a:r>
              <a:endParaRPr lang="de-DE" sz="1000" b="1">
                <a:latin typeface="+mn-lt"/>
              </a:endParaRPr>
            </a:p>
          </p:txBody>
        </p:sp>
        <p:sp>
          <p:nvSpPr>
            <p:cNvPr id="52532" name="Rectangle 582"/>
            <p:cNvSpPr>
              <a:spLocks noChangeAspect="1" noChangeArrowheads="1"/>
            </p:cNvSpPr>
            <p:nvPr/>
          </p:nvSpPr>
          <p:spPr bwMode="auto">
            <a:xfrm>
              <a:off x="2647"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3" name="Rectangle 583"/>
            <p:cNvSpPr>
              <a:spLocks noChangeAspect="1" noChangeArrowheads="1"/>
            </p:cNvSpPr>
            <p:nvPr/>
          </p:nvSpPr>
          <p:spPr bwMode="auto">
            <a:xfrm>
              <a:off x="2662" y="3682"/>
              <a:ext cx="432" cy="100"/>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5119" name="Group 584"/>
            <p:cNvGrpSpPr>
              <a:grpSpLocks noChangeAspect="1"/>
            </p:cNvGrpSpPr>
            <p:nvPr/>
          </p:nvGrpSpPr>
          <p:grpSpPr bwMode="auto">
            <a:xfrm>
              <a:off x="2646" y="2614"/>
              <a:ext cx="404" cy="356"/>
              <a:chOff x="1854" y="2343"/>
              <a:chExt cx="431" cy="411"/>
            </a:xfrm>
          </p:grpSpPr>
          <p:sp>
            <p:nvSpPr>
              <p:cNvPr id="52784" name="Rectangle 585"/>
              <p:cNvSpPr>
                <a:spLocks noChangeAspect="1" noChangeArrowheads="1"/>
              </p:cNvSpPr>
              <p:nvPr/>
            </p:nvSpPr>
            <p:spPr bwMode="auto">
              <a:xfrm>
                <a:off x="1854"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5" name="Rectangle 586"/>
              <p:cNvSpPr>
                <a:spLocks noChangeAspect="1" noChangeArrowheads="1"/>
              </p:cNvSpPr>
              <p:nvPr/>
            </p:nvSpPr>
            <p:spPr bwMode="auto">
              <a:xfrm>
                <a:off x="1854"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6" name="Rectangle 587"/>
              <p:cNvSpPr>
                <a:spLocks noChangeAspect="1" noChangeArrowheads="1"/>
              </p:cNvSpPr>
              <p:nvPr/>
            </p:nvSpPr>
            <p:spPr bwMode="auto">
              <a:xfrm>
                <a:off x="1890"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120" name="Group 588"/>
            <p:cNvGrpSpPr>
              <a:grpSpLocks noChangeAspect="1"/>
            </p:cNvGrpSpPr>
            <p:nvPr/>
          </p:nvGrpSpPr>
          <p:grpSpPr bwMode="auto">
            <a:xfrm>
              <a:off x="2678" y="2815"/>
              <a:ext cx="124" cy="101"/>
              <a:chOff x="1888" y="2575"/>
              <a:chExt cx="132" cy="117"/>
            </a:xfrm>
          </p:grpSpPr>
          <p:sp>
            <p:nvSpPr>
              <p:cNvPr id="52781" name="Oval 589"/>
              <p:cNvSpPr>
                <a:spLocks noChangeAspect="1" noChangeArrowheads="1"/>
              </p:cNvSpPr>
              <p:nvPr/>
            </p:nvSpPr>
            <p:spPr bwMode="auto">
              <a:xfrm>
                <a:off x="1905" y="2594"/>
                <a:ext cx="93" cy="10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82" name="Rectangle 590"/>
              <p:cNvSpPr>
                <a:spLocks noChangeAspect="1" noChangeArrowheads="1"/>
              </p:cNvSpPr>
              <p:nvPr/>
            </p:nvSpPr>
            <p:spPr bwMode="auto">
              <a:xfrm>
                <a:off x="1888"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83" name="Oval 591"/>
              <p:cNvSpPr>
                <a:spLocks noChangeAspect="1" noChangeArrowheads="1"/>
              </p:cNvSpPr>
              <p:nvPr/>
            </p:nvSpPr>
            <p:spPr bwMode="auto">
              <a:xfrm>
                <a:off x="1924"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536" name="Rectangle 592"/>
            <p:cNvSpPr>
              <a:spLocks noChangeAspect="1" noChangeArrowheads="1"/>
            </p:cNvSpPr>
            <p:nvPr/>
          </p:nvSpPr>
          <p:spPr bwMode="auto">
            <a:xfrm>
              <a:off x="2646"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7" name="Rectangle 593"/>
            <p:cNvSpPr>
              <a:spLocks noChangeAspect="1" noChangeArrowheads="1"/>
            </p:cNvSpPr>
            <p:nvPr/>
          </p:nvSpPr>
          <p:spPr bwMode="auto">
            <a:xfrm>
              <a:off x="2646"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38" name="Rectangle 594"/>
            <p:cNvSpPr>
              <a:spLocks noChangeAspect="1" noChangeArrowheads="1"/>
            </p:cNvSpPr>
            <p:nvPr/>
          </p:nvSpPr>
          <p:spPr bwMode="auto">
            <a:xfrm>
              <a:off x="2680" y="2642"/>
              <a:ext cx="349" cy="100"/>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sp>
          <p:nvSpPr>
            <p:cNvPr id="52539" name="Rectangle 595"/>
            <p:cNvSpPr>
              <a:spLocks noChangeAspect="1" noChangeArrowheads="1"/>
            </p:cNvSpPr>
            <p:nvPr/>
          </p:nvSpPr>
          <p:spPr bwMode="auto">
            <a:xfrm>
              <a:off x="2646"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40" name="Rectangle 596"/>
            <p:cNvSpPr>
              <a:spLocks noChangeAspect="1" noChangeArrowheads="1"/>
            </p:cNvSpPr>
            <p:nvPr/>
          </p:nvSpPr>
          <p:spPr bwMode="auto">
            <a:xfrm>
              <a:off x="2646"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41" name="Rectangle 597"/>
            <p:cNvSpPr>
              <a:spLocks noChangeAspect="1" noChangeArrowheads="1"/>
            </p:cNvSpPr>
            <p:nvPr/>
          </p:nvSpPr>
          <p:spPr bwMode="auto">
            <a:xfrm>
              <a:off x="2644" y="2642"/>
              <a:ext cx="334" cy="100"/>
            </a:xfrm>
            <a:prstGeom prst="rect">
              <a:avLst/>
            </a:prstGeom>
            <a:noFill/>
            <a:ln w="9525">
              <a:noFill/>
              <a:miter lim="800000"/>
              <a:headEnd/>
              <a:tailEnd/>
            </a:ln>
          </p:spPr>
          <p:txBody>
            <a:bodyPr wrap="none" lIns="0" tIns="0" rIns="0" bIns="0">
              <a:spAutoFit/>
            </a:bodyPr>
            <a:lstStyle/>
            <a:p>
              <a:pPr>
                <a:defRPr/>
              </a:pPr>
              <a:r>
                <a:rPr lang="de-DE" sz="1000" b="1">
                  <a:latin typeface="+mn-lt"/>
                </a:rPr>
                <a:t>    welding</a:t>
              </a:r>
            </a:p>
          </p:txBody>
        </p:sp>
        <p:sp>
          <p:nvSpPr>
            <p:cNvPr id="52542" name="Oval 598"/>
            <p:cNvSpPr>
              <a:spLocks noChangeAspect="1" noChangeArrowheads="1"/>
            </p:cNvSpPr>
            <p:nvPr/>
          </p:nvSpPr>
          <p:spPr bwMode="auto">
            <a:xfrm>
              <a:off x="2694"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43" name="Rectangle 599"/>
            <p:cNvSpPr>
              <a:spLocks noChangeAspect="1" noChangeArrowheads="1"/>
            </p:cNvSpPr>
            <p:nvPr/>
          </p:nvSpPr>
          <p:spPr bwMode="auto">
            <a:xfrm>
              <a:off x="2678" y="2815"/>
              <a:ext cx="124"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44" name="Oval 600"/>
            <p:cNvSpPr>
              <a:spLocks noChangeAspect="1" noChangeArrowheads="1"/>
            </p:cNvSpPr>
            <p:nvPr/>
          </p:nvSpPr>
          <p:spPr bwMode="auto">
            <a:xfrm>
              <a:off x="2712" y="2846"/>
              <a:ext cx="58"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45" name="Oval 601"/>
            <p:cNvSpPr>
              <a:spLocks noChangeAspect="1" noChangeArrowheads="1"/>
            </p:cNvSpPr>
            <p:nvPr/>
          </p:nvSpPr>
          <p:spPr bwMode="auto">
            <a:xfrm>
              <a:off x="2694"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46" name="Rectangle 602"/>
            <p:cNvSpPr>
              <a:spLocks noChangeAspect="1" noChangeArrowheads="1"/>
            </p:cNvSpPr>
            <p:nvPr/>
          </p:nvSpPr>
          <p:spPr bwMode="auto">
            <a:xfrm>
              <a:off x="2678" y="2815"/>
              <a:ext cx="124"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47" name="Oval 603"/>
            <p:cNvSpPr>
              <a:spLocks noChangeAspect="1" noChangeArrowheads="1"/>
            </p:cNvSpPr>
            <p:nvPr/>
          </p:nvSpPr>
          <p:spPr bwMode="auto">
            <a:xfrm>
              <a:off x="2712" y="2846"/>
              <a:ext cx="58"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48" name="Rectangle 604"/>
            <p:cNvSpPr>
              <a:spLocks noChangeAspect="1" noChangeArrowheads="1"/>
            </p:cNvSpPr>
            <p:nvPr/>
          </p:nvSpPr>
          <p:spPr bwMode="auto">
            <a:xfrm>
              <a:off x="2843"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549" name="Rectangle 605"/>
            <p:cNvSpPr>
              <a:spLocks noChangeAspect="1" noChangeArrowheads="1"/>
            </p:cNvSpPr>
            <p:nvPr/>
          </p:nvSpPr>
          <p:spPr bwMode="auto">
            <a:xfrm>
              <a:off x="2843"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50" name="Rectangle 606"/>
            <p:cNvSpPr>
              <a:spLocks noChangeAspect="1" noChangeArrowheads="1"/>
            </p:cNvSpPr>
            <p:nvPr/>
          </p:nvSpPr>
          <p:spPr bwMode="auto">
            <a:xfrm>
              <a:off x="2645" y="3786"/>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1" name="Rectangle 607"/>
            <p:cNvSpPr>
              <a:spLocks noChangeAspect="1" noChangeArrowheads="1"/>
            </p:cNvSpPr>
            <p:nvPr/>
          </p:nvSpPr>
          <p:spPr bwMode="auto">
            <a:xfrm>
              <a:off x="2660"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52" name="Rectangle 608"/>
            <p:cNvSpPr>
              <a:spLocks noChangeAspect="1" noChangeArrowheads="1"/>
            </p:cNvSpPr>
            <p:nvPr/>
          </p:nvSpPr>
          <p:spPr bwMode="auto">
            <a:xfrm>
              <a:off x="3436" y="3059"/>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3" name="Rectangle 609"/>
            <p:cNvSpPr>
              <a:spLocks noChangeAspect="1" noChangeArrowheads="1"/>
            </p:cNvSpPr>
            <p:nvPr/>
          </p:nvSpPr>
          <p:spPr bwMode="auto">
            <a:xfrm>
              <a:off x="3505" y="3099"/>
              <a:ext cx="274" cy="105"/>
            </a:xfrm>
            <a:prstGeom prst="rect">
              <a:avLst/>
            </a:prstGeom>
            <a:noFill/>
            <a:ln w="9525">
              <a:noFill/>
              <a:miter lim="800000"/>
              <a:headEnd/>
              <a:tailEnd/>
            </a:ln>
          </p:spPr>
          <p:txBody>
            <a:bodyPr wrap="none" lIns="0" tIns="0" rIns="0" bIns="0">
              <a:spAutoFit/>
            </a:bodyPr>
            <a:lstStyle/>
            <a:p>
              <a:pPr>
                <a:defRPr/>
              </a:pPr>
              <a:r>
                <a:rPr lang="de-DE" sz="1000">
                  <a:latin typeface="+mn-lt"/>
                </a:rPr>
                <a:t>Z/T: 46 S</a:t>
              </a:r>
              <a:endParaRPr lang="de-DE" sz="1000" b="1">
                <a:latin typeface="+mn-lt"/>
              </a:endParaRPr>
            </a:p>
          </p:txBody>
        </p:sp>
        <p:sp>
          <p:nvSpPr>
            <p:cNvPr id="52554" name="Rectangle 610"/>
            <p:cNvSpPr>
              <a:spLocks noChangeAspect="1" noChangeArrowheads="1"/>
            </p:cNvSpPr>
            <p:nvPr/>
          </p:nvSpPr>
          <p:spPr bwMode="auto">
            <a:xfrm>
              <a:off x="3436" y="3204"/>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5" name="Rectangle 611"/>
            <p:cNvSpPr>
              <a:spLocks noChangeAspect="1" noChangeArrowheads="1"/>
            </p:cNvSpPr>
            <p:nvPr/>
          </p:nvSpPr>
          <p:spPr bwMode="auto">
            <a:xfrm>
              <a:off x="3463" y="3245"/>
              <a:ext cx="387" cy="101"/>
            </a:xfrm>
            <a:prstGeom prst="rect">
              <a:avLst/>
            </a:prstGeom>
            <a:noFill/>
            <a:ln w="9525">
              <a:noFill/>
              <a:miter lim="800000"/>
              <a:headEnd/>
              <a:tailEnd/>
            </a:ln>
          </p:spPr>
          <p:txBody>
            <a:bodyPr wrap="none" lIns="0" tIns="0" rIns="0" bIns="0">
              <a:spAutoFit/>
            </a:bodyPr>
            <a:lstStyle/>
            <a:p>
              <a:pPr>
                <a:defRPr/>
              </a:pPr>
              <a:r>
                <a:rPr lang="de-DE" sz="1000">
                  <a:latin typeface="+mn-lt"/>
                </a:rPr>
                <a:t>R/T: 10 Min.</a:t>
              </a:r>
              <a:endParaRPr lang="de-DE" sz="1000" b="1">
                <a:latin typeface="+mn-lt"/>
              </a:endParaRPr>
            </a:p>
          </p:txBody>
        </p:sp>
        <p:sp>
          <p:nvSpPr>
            <p:cNvPr id="52556" name="Rectangle 612"/>
            <p:cNvSpPr>
              <a:spLocks noChangeAspect="1" noChangeArrowheads="1"/>
            </p:cNvSpPr>
            <p:nvPr/>
          </p:nvSpPr>
          <p:spPr bwMode="auto">
            <a:xfrm>
              <a:off x="3436" y="3349"/>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7" name="Rectangle 613"/>
            <p:cNvSpPr>
              <a:spLocks noChangeAspect="1" noChangeArrowheads="1"/>
            </p:cNvSpPr>
            <p:nvPr/>
          </p:nvSpPr>
          <p:spPr bwMode="auto">
            <a:xfrm>
              <a:off x="3524" y="3390"/>
              <a:ext cx="233" cy="100"/>
            </a:xfrm>
            <a:prstGeom prst="rect">
              <a:avLst/>
            </a:prstGeom>
            <a:noFill/>
            <a:ln w="9525">
              <a:noFill/>
              <a:miter lim="800000"/>
              <a:headEnd/>
              <a:tailEnd/>
            </a:ln>
          </p:spPr>
          <p:txBody>
            <a:bodyPr wrap="none" lIns="0" tIns="0" rIns="0" bIns="0">
              <a:spAutoFit/>
            </a:bodyPr>
            <a:lstStyle/>
            <a:p>
              <a:pPr>
                <a:defRPr/>
              </a:pPr>
              <a:r>
                <a:rPr lang="de-DE" sz="1000">
                  <a:latin typeface="+mn-lt"/>
                </a:rPr>
                <a:t>V: 80 %</a:t>
              </a:r>
              <a:endParaRPr lang="de-DE" sz="1000" b="1">
                <a:latin typeface="+mn-lt"/>
              </a:endParaRPr>
            </a:p>
          </p:txBody>
        </p:sp>
        <p:sp>
          <p:nvSpPr>
            <p:cNvPr id="52558" name="Rectangle 614"/>
            <p:cNvSpPr>
              <a:spLocks noChangeAspect="1" noChangeArrowheads="1"/>
            </p:cNvSpPr>
            <p:nvPr/>
          </p:nvSpPr>
          <p:spPr bwMode="auto">
            <a:xfrm>
              <a:off x="3436" y="3495"/>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59" name="Rectangle 615"/>
            <p:cNvSpPr>
              <a:spLocks noChangeAspect="1" noChangeArrowheads="1"/>
            </p:cNvSpPr>
            <p:nvPr/>
          </p:nvSpPr>
          <p:spPr bwMode="auto">
            <a:xfrm>
              <a:off x="3482"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560" name="Rectangle 616"/>
            <p:cNvSpPr>
              <a:spLocks noChangeAspect="1" noChangeArrowheads="1"/>
            </p:cNvSpPr>
            <p:nvPr/>
          </p:nvSpPr>
          <p:spPr bwMode="auto">
            <a:xfrm>
              <a:off x="3436" y="3641"/>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1" name="Rectangle 617"/>
            <p:cNvSpPr>
              <a:spLocks noChangeAspect="1" noChangeArrowheads="1"/>
            </p:cNvSpPr>
            <p:nvPr/>
          </p:nvSpPr>
          <p:spPr bwMode="auto">
            <a:xfrm>
              <a:off x="3451" y="3682"/>
              <a:ext cx="403" cy="100"/>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147" name="Group 618"/>
            <p:cNvGrpSpPr>
              <a:grpSpLocks noChangeAspect="1"/>
            </p:cNvGrpSpPr>
            <p:nvPr/>
          </p:nvGrpSpPr>
          <p:grpSpPr bwMode="auto">
            <a:xfrm>
              <a:off x="3435" y="2614"/>
              <a:ext cx="404" cy="356"/>
              <a:chOff x="2696" y="2343"/>
              <a:chExt cx="431" cy="411"/>
            </a:xfrm>
          </p:grpSpPr>
          <p:grpSp>
            <p:nvGrpSpPr>
              <p:cNvPr id="35358" name="Group 619"/>
              <p:cNvGrpSpPr>
                <a:grpSpLocks noChangeAspect="1"/>
              </p:cNvGrpSpPr>
              <p:nvPr/>
            </p:nvGrpSpPr>
            <p:grpSpPr bwMode="auto">
              <a:xfrm>
                <a:off x="2696" y="2343"/>
                <a:ext cx="431" cy="411"/>
                <a:chOff x="2696" y="2343"/>
                <a:chExt cx="431" cy="411"/>
              </a:xfrm>
            </p:grpSpPr>
            <p:sp>
              <p:nvSpPr>
                <p:cNvPr id="52778" name="Rectangle 620"/>
                <p:cNvSpPr>
                  <a:spLocks noChangeAspect="1" noChangeArrowheads="1"/>
                </p:cNvSpPr>
                <p:nvPr/>
              </p:nvSpPr>
              <p:spPr bwMode="auto">
                <a:xfrm>
                  <a:off x="2696"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9" name="Rectangle 621"/>
                <p:cNvSpPr>
                  <a:spLocks noChangeAspect="1" noChangeArrowheads="1"/>
                </p:cNvSpPr>
                <p:nvPr/>
              </p:nvSpPr>
              <p:spPr bwMode="auto">
                <a:xfrm>
                  <a:off x="2696"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80" name="Rectangle 622"/>
                <p:cNvSpPr>
                  <a:spLocks noChangeAspect="1" noChangeArrowheads="1"/>
                </p:cNvSpPr>
                <p:nvPr/>
              </p:nvSpPr>
              <p:spPr bwMode="auto">
                <a:xfrm>
                  <a:off x="2732"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359" name="Group 623"/>
              <p:cNvGrpSpPr>
                <a:grpSpLocks noChangeAspect="1"/>
              </p:cNvGrpSpPr>
              <p:nvPr/>
            </p:nvGrpSpPr>
            <p:grpSpPr bwMode="auto">
              <a:xfrm>
                <a:off x="2731" y="2575"/>
                <a:ext cx="132" cy="117"/>
                <a:chOff x="2731" y="2575"/>
                <a:chExt cx="132" cy="117"/>
              </a:xfrm>
            </p:grpSpPr>
            <p:sp>
              <p:nvSpPr>
                <p:cNvPr id="52775" name="Oval 624"/>
                <p:cNvSpPr>
                  <a:spLocks noChangeAspect="1" noChangeArrowheads="1"/>
                </p:cNvSpPr>
                <p:nvPr/>
              </p:nvSpPr>
              <p:spPr bwMode="auto">
                <a:xfrm>
                  <a:off x="2748" y="2594"/>
                  <a:ext cx="93"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76" name="Rectangle 625"/>
                <p:cNvSpPr>
                  <a:spLocks noChangeAspect="1" noChangeArrowheads="1"/>
                </p:cNvSpPr>
                <p:nvPr/>
              </p:nvSpPr>
              <p:spPr bwMode="auto">
                <a:xfrm>
                  <a:off x="2731"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77" name="Oval 626"/>
                <p:cNvSpPr>
                  <a:spLocks noChangeAspect="1" noChangeArrowheads="1"/>
                </p:cNvSpPr>
                <p:nvPr/>
              </p:nvSpPr>
              <p:spPr bwMode="auto">
                <a:xfrm>
                  <a:off x="2767" y="2610"/>
                  <a:ext cx="59"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563" name="Rectangle 627"/>
            <p:cNvSpPr>
              <a:spLocks noChangeAspect="1" noChangeArrowheads="1"/>
            </p:cNvSpPr>
            <p:nvPr/>
          </p:nvSpPr>
          <p:spPr bwMode="auto">
            <a:xfrm>
              <a:off x="3632"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564" name="Rectangle 628"/>
            <p:cNvSpPr>
              <a:spLocks noChangeAspect="1" noChangeArrowheads="1"/>
            </p:cNvSpPr>
            <p:nvPr/>
          </p:nvSpPr>
          <p:spPr bwMode="auto">
            <a:xfrm>
              <a:off x="3632"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65" name="Rectangle 629"/>
            <p:cNvSpPr>
              <a:spLocks noChangeAspect="1" noChangeArrowheads="1"/>
            </p:cNvSpPr>
            <p:nvPr/>
          </p:nvSpPr>
          <p:spPr bwMode="auto">
            <a:xfrm>
              <a:off x="3435" y="3786"/>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6" name="Rectangle 630"/>
            <p:cNvSpPr>
              <a:spLocks noChangeAspect="1" noChangeArrowheads="1"/>
            </p:cNvSpPr>
            <p:nvPr/>
          </p:nvSpPr>
          <p:spPr bwMode="auto">
            <a:xfrm>
              <a:off x="3451" y="3827"/>
              <a:ext cx="104"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67" name="Rectangle 631"/>
            <p:cNvSpPr>
              <a:spLocks noChangeAspect="1" noChangeArrowheads="1"/>
            </p:cNvSpPr>
            <p:nvPr/>
          </p:nvSpPr>
          <p:spPr bwMode="auto">
            <a:xfrm>
              <a:off x="3436" y="3059"/>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68" name="Rectangle 632"/>
            <p:cNvSpPr>
              <a:spLocks noChangeAspect="1" noChangeArrowheads="1"/>
            </p:cNvSpPr>
            <p:nvPr/>
          </p:nvSpPr>
          <p:spPr bwMode="auto">
            <a:xfrm>
              <a:off x="3505" y="3099"/>
              <a:ext cx="274" cy="105"/>
            </a:xfrm>
            <a:prstGeom prst="rect">
              <a:avLst/>
            </a:prstGeom>
            <a:noFill/>
            <a:ln w="9525">
              <a:noFill/>
              <a:miter lim="800000"/>
              <a:headEnd/>
              <a:tailEnd/>
            </a:ln>
          </p:spPr>
          <p:txBody>
            <a:bodyPr wrap="none" lIns="0" tIns="0" rIns="0" bIns="0">
              <a:spAutoFit/>
            </a:bodyPr>
            <a:lstStyle/>
            <a:p>
              <a:pPr>
                <a:defRPr/>
              </a:pPr>
              <a:r>
                <a:rPr lang="de-DE" sz="1000">
                  <a:latin typeface="+mn-lt"/>
                </a:rPr>
                <a:t>C/T: 46 s</a:t>
              </a:r>
              <a:endParaRPr lang="de-DE" sz="1000" b="1">
                <a:latin typeface="+mn-lt"/>
              </a:endParaRPr>
            </a:p>
          </p:txBody>
        </p:sp>
        <p:sp>
          <p:nvSpPr>
            <p:cNvPr id="52569" name="Rectangle 633"/>
            <p:cNvSpPr>
              <a:spLocks noChangeAspect="1" noChangeArrowheads="1"/>
            </p:cNvSpPr>
            <p:nvPr/>
          </p:nvSpPr>
          <p:spPr bwMode="auto">
            <a:xfrm>
              <a:off x="3436" y="3204"/>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0" name="Rectangle 634"/>
            <p:cNvSpPr>
              <a:spLocks noChangeAspect="1" noChangeArrowheads="1"/>
            </p:cNvSpPr>
            <p:nvPr/>
          </p:nvSpPr>
          <p:spPr bwMode="auto">
            <a:xfrm>
              <a:off x="3463" y="3245"/>
              <a:ext cx="397" cy="101"/>
            </a:xfrm>
            <a:prstGeom prst="rect">
              <a:avLst/>
            </a:prstGeom>
            <a:noFill/>
            <a:ln w="9525">
              <a:noFill/>
              <a:miter lim="800000"/>
              <a:headEnd/>
              <a:tailEnd/>
            </a:ln>
          </p:spPr>
          <p:txBody>
            <a:bodyPr wrap="none" lIns="0" tIns="0" rIns="0" bIns="0">
              <a:spAutoFit/>
            </a:bodyPr>
            <a:lstStyle/>
            <a:p>
              <a:pPr>
                <a:defRPr/>
              </a:pPr>
              <a:r>
                <a:rPr lang="de-DE" sz="1000">
                  <a:latin typeface="+mn-lt"/>
                </a:rPr>
                <a:t>C/O: 10 min.</a:t>
              </a:r>
              <a:endParaRPr lang="de-DE" sz="1000" b="1">
                <a:latin typeface="+mn-lt"/>
              </a:endParaRPr>
            </a:p>
          </p:txBody>
        </p:sp>
        <p:sp>
          <p:nvSpPr>
            <p:cNvPr id="52571" name="Rectangle 635"/>
            <p:cNvSpPr>
              <a:spLocks noChangeAspect="1" noChangeArrowheads="1"/>
            </p:cNvSpPr>
            <p:nvPr/>
          </p:nvSpPr>
          <p:spPr bwMode="auto">
            <a:xfrm>
              <a:off x="3436" y="3349"/>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2" name="Rectangle 636"/>
            <p:cNvSpPr>
              <a:spLocks noChangeAspect="1" noChangeArrowheads="1"/>
            </p:cNvSpPr>
            <p:nvPr/>
          </p:nvSpPr>
          <p:spPr bwMode="auto">
            <a:xfrm>
              <a:off x="3524" y="3390"/>
              <a:ext cx="303" cy="100"/>
            </a:xfrm>
            <a:prstGeom prst="rect">
              <a:avLst/>
            </a:prstGeom>
            <a:noFill/>
            <a:ln w="9525">
              <a:noFill/>
              <a:miter lim="800000"/>
              <a:headEnd/>
              <a:tailEnd/>
            </a:ln>
          </p:spPr>
          <p:txBody>
            <a:bodyPr wrap="none" lIns="0" tIns="0" rIns="0" bIns="0">
              <a:spAutoFit/>
            </a:bodyPr>
            <a:lstStyle/>
            <a:p>
              <a:pPr>
                <a:defRPr/>
              </a:pPr>
              <a:r>
                <a:rPr lang="de-DE" sz="1000">
                  <a:latin typeface="+mn-lt"/>
                </a:rPr>
                <a:t>s. r.: 80 %</a:t>
              </a:r>
              <a:endParaRPr lang="de-DE" sz="1000" b="1">
                <a:latin typeface="+mn-lt"/>
              </a:endParaRPr>
            </a:p>
          </p:txBody>
        </p:sp>
        <p:sp>
          <p:nvSpPr>
            <p:cNvPr id="52573" name="Rectangle 637"/>
            <p:cNvSpPr>
              <a:spLocks noChangeAspect="1" noChangeArrowheads="1"/>
            </p:cNvSpPr>
            <p:nvPr/>
          </p:nvSpPr>
          <p:spPr bwMode="auto">
            <a:xfrm>
              <a:off x="3436" y="3495"/>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4" name="Rectangle 638"/>
            <p:cNvSpPr>
              <a:spLocks noChangeAspect="1" noChangeArrowheads="1"/>
            </p:cNvSpPr>
            <p:nvPr/>
          </p:nvSpPr>
          <p:spPr bwMode="auto">
            <a:xfrm>
              <a:off x="3482"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0,2 % A</a:t>
              </a:r>
              <a:endParaRPr lang="de-DE" sz="1000" b="1">
                <a:latin typeface="+mn-lt"/>
              </a:endParaRPr>
            </a:p>
          </p:txBody>
        </p:sp>
        <p:sp>
          <p:nvSpPr>
            <p:cNvPr id="52575" name="Rectangle 639"/>
            <p:cNvSpPr>
              <a:spLocks noChangeAspect="1" noChangeArrowheads="1"/>
            </p:cNvSpPr>
            <p:nvPr/>
          </p:nvSpPr>
          <p:spPr bwMode="auto">
            <a:xfrm>
              <a:off x="3436" y="3641"/>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76" name="Rectangle 640"/>
            <p:cNvSpPr>
              <a:spLocks noChangeAspect="1" noChangeArrowheads="1"/>
            </p:cNvSpPr>
            <p:nvPr/>
          </p:nvSpPr>
          <p:spPr bwMode="auto">
            <a:xfrm>
              <a:off x="3451" y="3682"/>
              <a:ext cx="426" cy="100"/>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5162" name="Group 641"/>
            <p:cNvGrpSpPr>
              <a:grpSpLocks noChangeAspect="1"/>
            </p:cNvGrpSpPr>
            <p:nvPr/>
          </p:nvGrpSpPr>
          <p:grpSpPr bwMode="auto">
            <a:xfrm>
              <a:off x="3435" y="2614"/>
              <a:ext cx="404" cy="356"/>
              <a:chOff x="2696" y="2343"/>
              <a:chExt cx="431" cy="411"/>
            </a:xfrm>
          </p:grpSpPr>
          <p:sp>
            <p:nvSpPr>
              <p:cNvPr id="52770" name="Rectangle 642"/>
              <p:cNvSpPr>
                <a:spLocks noChangeAspect="1" noChangeArrowheads="1"/>
              </p:cNvSpPr>
              <p:nvPr/>
            </p:nvSpPr>
            <p:spPr bwMode="auto">
              <a:xfrm>
                <a:off x="2696" y="2343"/>
                <a:ext cx="41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1" name="Rectangle 643"/>
              <p:cNvSpPr>
                <a:spLocks noChangeAspect="1" noChangeArrowheads="1"/>
              </p:cNvSpPr>
              <p:nvPr/>
            </p:nvSpPr>
            <p:spPr bwMode="auto">
              <a:xfrm>
                <a:off x="2696" y="2343"/>
                <a:ext cx="41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72" name="Rectangle 644"/>
              <p:cNvSpPr>
                <a:spLocks noChangeAspect="1" noChangeArrowheads="1"/>
              </p:cNvSpPr>
              <p:nvPr/>
            </p:nvSpPr>
            <p:spPr bwMode="auto">
              <a:xfrm>
                <a:off x="2732" y="2375"/>
                <a:ext cx="373" cy="115"/>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grpSp>
        <p:grpSp>
          <p:nvGrpSpPr>
            <p:cNvPr id="35163" name="Group 645"/>
            <p:cNvGrpSpPr>
              <a:grpSpLocks noChangeAspect="1"/>
            </p:cNvGrpSpPr>
            <p:nvPr/>
          </p:nvGrpSpPr>
          <p:grpSpPr bwMode="auto">
            <a:xfrm>
              <a:off x="3468" y="2815"/>
              <a:ext cx="124" cy="101"/>
              <a:chOff x="2731" y="2575"/>
              <a:chExt cx="132" cy="117"/>
            </a:xfrm>
          </p:grpSpPr>
          <p:sp>
            <p:nvSpPr>
              <p:cNvPr id="52767" name="Oval 646"/>
              <p:cNvSpPr>
                <a:spLocks noChangeAspect="1" noChangeArrowheads="1"/>
              </p:cNvSpPr>
              <p:nvPr/>
            </p:nvSpPr>
            <p:spPr bwMode="auto">
              <a:xfrm>
                <a:off x="2748" y="2594"/>
                <a:ext cx="97" cy="10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68" name="Rectangle 647"/>
              <p:cNvSpPr>
                <a:spLocks noChangeAspect="1" noChangeArrowheads="1"/>
              </p:cNvSpPr>
              <p:nvPr/>
            </p:nvSpPr>
            <p:spPr bwMode="auto">
              <a:xfrm>
                <a:off x="273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69" name="Oval 648"/>
              <p:cNvSpPr>
                <a:spLocks noChangeAspect="1" noChangeArrowheads="1"/>
              </p:cNvSpPr>
              <p:nvPr/>
            </p:nvSpPr>
            <p:spPr bwMode="auto">
              <a:xfrm>
                <a:off x="2764" y="2610"/>
                <a:ext cx="62"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579" name="Rectangle 649"/>
            <p:cNvSpPr>
              <a:spLocks noChangeAspect="1" noChangeArrowheads="1"/>
            </p:cNvSpPr>
            <p:nvPr/>
          </p:nvSpPr>
          <p:spPr bwMode="auto">
            <a:xfrm>
              <a:off x="3435"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0" name="Rectangle 650"/>
            <p:cNvSpPr>
              <a:spLocks noChangeAspect="1" noChangeArrowheads="1"/>
            </p:cNvSpPr>
            <p:nvPr/>
          </p:nvSpPr>
          <p:spPr bwMode="auto">
            <a:xfrm>
              <a:off x="3435"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1" name="Rectangle 651"/>
            <p:cNvSpPr>
              <a:spLocks noChangeAspect="1" noChangeArrowheads="1"/>
            </p:cNvSpPr>
            <p:nvPr/>
          </p:nvSpPr>
          <p:spPr bwMode="auto">
            <a:xfrm>
              <a:off x="3469" y="2642"/>
              <a:ext cx="349" cy="100"/>
            </a:xfrm>
            <a:prstGeom prst="rect">
              <a:avLst/>
            </a:prstGeom>
            <a:noFill/>
            <a:ln w="9525">
              <a:noFill/>
              <a:miter lim="800000"/>
              <a:headEnd/>
              <a:tailEnd/>
            </a:ln>
          </p:spPr>
          <p:txBody>
            <a:bodyPr wrap="none" lIns="0" tIns="0" rIns="0" bIns="0">
              <a:spAutoFit/>
            </a:bodyPr>
            <a:lstStyle/>
            <a:p>
              <a:pPr>
                <a:defRPr/>
              </a:pPr>
              <a:r>
                <a:rPr lang="de-DE" sz="1000" b="1">
                  <a:latin typeface="+mn-lt"/>
                </a:rPr>
                <a:t>Schweißen</a:t>
              </a:r>
            </a:p>
          </p:txBody>
        </p:sp>
        <p:sp>
          <p:nvSpPr>
            <p:cNvPr id="52582" name="Rectangle 652"/>
            <p:cNvSpPr>
              <a:spLocks noChangeAspect="1" noChangeArrowheads="1"/>
            </p:cNvSpPr>
            <p:nvPr/>
          </p:nvSpPr>
          <p:spPr bwMode="auto">
            <a:xfrm>
              <a:off x="3435" y="2614"/>
              <a:ext cx="403"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3" name="Rectangle 653"/>
            <p:cNvSpPr>
              <a:spLocks noChangeAspect="1" noChangeArrowheads="1"/>
            </p:cNvSpPr>
            <p:nvPr/>
          </p:nvSpPr>
          <p:spPr bwMode="auto">
            <a:xfrm>
              <a:off x="3435" y="2614"/>
              <a:ext cx="403"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84" name="Rectangle 654"/>
            <p:cNvSpPr>
              <a:spLocks noChangeAspect="1" noChangeArrowheads="1"/>
            </p:cNvSpPr>
            <p:nvPr/>
          </p:nvSpPr>
          <p:spPr bwMode="auto">
            <a:xfrm>
              <a:off x="3424" y="2642"/>
              <a:ext cx="343" cy="100"/>
            </a:xfrm>
            <a:prstGeom prst="rect">
              <a:avLst/>
            </a:prstGeom>
            <a:noFill/>
            <a:ln w="9525">
              <a:noFill/>
              <a:miter lim="800000"/>
              <a:headEnd/>
              <a:tailEnd/>
            </a:ln>
          </p:spPr>
          <p:txBody>
            <a:bodyPr wrap="none" lIns="0" tIns="0" rIns="0" bIns="0">
              <a:spAutoFit/>
            </a:bodyPr>
            <a:lstStyle/>
            <a:p>
              <a:pPr>
                <a:defRPr/>
              </a:pPr>
              <a:r>
                <a:rPr lang="de-DE" sz="1000" b="1">
                  <a:latin typeface="+mn-lt"/>
                </a:rPr>
                <a:t>     welding</a:t>
              </a:r>
            </a:p>
          </p:txBody>
        </p:sp>
        <p:sp>
          <p:nvSpPr>
            <p:cNvPr id="52585" name="Oval 655"/>
            <p:cNvSpPr>
              <a:spLocks noChangeAspect="1" noChangeArrowheads="1"/>
            </p:cNvSpPr>
            <p:nvPr/>
          </p:nvSpPr>
          <p:spPr bwMode="auto">
            <a:xfrm>
              <a:off x="3484" y="2831"/>
              <a:ext cx="91"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86" name="Rectangle 656"/>
            <p:cNvSpPr>
              <a:spLocks noChangeAspect="1" noChangeArrowheads="1"/>
            </p:cNvSpPr>
            <p:nvPr/>
          </p:nvSpPr>
          <p:spPr bwMode="auto">
            <a:xfrm>
              <a:off x="3468" y="2815"/>
              <a:ext cx="127"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87" name="Oval 657"/>
            <p:cNvSpPr>
              <a:spLocks noChangeAspect="1" noChangeArrowheads="1"/>
            </p:cNvSpPr>
            <p:nvPr/>
          </p:nvSpPr>
          <p:spPr bwMode="auto">
            <a:xfrm>
              <a:off x="3502" y="2846"/>
              <a:ext cx="55"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88" name="Oval 658"/>
            <p:cNvSpPr>
              <a:spLocks noChangeAspect="1" noChangeArrowheads="1"/>
            </p:cNvSpPr>
            <p:nvPr/>
          </p:nvSpPr>
          <p:spPr bwMode="auto">
            <a:xfrm>
              <a:off x="3484" y="2831"/>
              <a:ext cx="91"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589" name="Rectangle 659"/>
            <p:cNvSpPr>
              <a:spLocks noChangeAspect="1" noChangeArrowheads="1"/>
            </p:cNvSpPr>
            <p:nvPr/>
          </p:nvSpPr>
          <p:spPr bwMode="auto">
            <a:xfrm>
              <a:off x="3468" y="2815"/>
              <a:ext cx="127"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590" name="Oval 660"/>
            <p:cNvSpPr>
              <a:spLocks noChangeAspect="1" noChangeArrowheads="1"/>
            </p:cNvSpPr>
            <p:nvPr/>
          </p:nvSpPr>
          <p:spPr bwMode="auto">
            <a:xfrm>
              <a:off x="3502" y="2846"/>
              <a:ext cx="55"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591" name="Rectangle 661"/>
            <p:cNvSpPr>
              <a:spLocks noChangeAspect="1" noChangeArrowheads="1"/>
            </p:cNvSpPr>
            <p:nvPr/>
          </p:nvSpPr>
          <p:spPr bwMode="auto">
            <a:xfrm>
              <a:off x="3632"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592" name="Rectangle 662"/>
            <p:cNvSpPr>
              <a:spLocks noChangeAspect="1" noChangeArrowheads="1"/>
            </p:cNvSpPr>
            <p:nvPr/>
          </p:nvSpPr>
          <p:spPr bwMode="auto">
            <a:xfrm>
              <a:off x="3632"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593" name="Rectangle 663"/>
            <p:cNvSpPr>
              <a:spLocks noChangeAspect="1" noChangeArrowheads="1"/>
            </p:cNvSpPr>
            <p:nvPr/>
          </p:nvSpPr>
          <p:spPr bwMode="auto">
            <a:xfrm>
              <a:off x="3435" y="3786"/>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4" name="Rectangle 664"/>
            <p:cNvSpPr>
              <a:spLocks noChangeAspect="1" noChangeArrowheads="1"/>
            </p:cNvSpPr>
            <p:nvPr/>
          </p:nvSpPr>
          <p:spPr bwMode="auto">
            <a:xfrm>
              <a:off x="3451" y="3827"/>
              <a:ext cx="104"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595" name="Rectangle 665"/>
            <p:cNvSpPr>
              <a:spLocks noChangeAspect="1" noChangeArrowheads="1"/>
            </p:cNvSpPr>
            <p:nvPr/>
          </p:nvSpPr>
          <p:spPr bwMode="auto">
            <a:xfrm>
              <a:off x="4210" y="3059"/>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6" name="Rectangle 666"/>
            <p:cNvSpPr>
              <a:spLocks noChangeAspect="1" noChangeArrowheads="1"/>
            </p:cNvSpPr>
            <p:nvPr/>
          </p:nvSpPr>
          <p:spPr bwMode="auto">
            <a:xfrm>
              <a:off x="4278" y="3099"/>
              <a:ext cx="274" cy="105"/>
            </a:xfrm>
            <a:prstGeom prst="rect">
              <a:avLst/>
            </a:prstGeom>
            <a:noFill/>
            <a:ln w="9525">
              <a:noFill/>
              <a:miter lim="800000"/>
              <a:headEnd/>
              <a:tailEnd/>
            </a:ln>
          </p:spPr>
          <p:txBody>
            <a:bodyPr wrap="none" lIns="0" tIns="0" rIns="0" bIns="0">
              <a:spAutoFit/>
            </a:bodyPr>
            <a:lstStyle/>
            <a:p>
              <a:pPr>
                <a:defRPr/>
              </a:pPr>
              <a:r>
                <a:rPr lang="de-DE" sz="1000">
                  <a:latin typeface="+mn-lt"/>
                </a:rPr>
                <a:t>Z/T: 62 S</a:t>
              </a:r>
              <a:endParaRPr lang="de-DE" sz="1000" b="1">
                <a:latin typeface="+mn-lt"/>
              </a:endParaRPr>
            </a:p>
          </p:txBody>
        </p:sp>
        <p:sp>
          <p:nvSpPr>
            <p:cNvPr id="52597" name="Rectangle 667"/>
            <p:cNvSpPr>
              <a:spLocks noChangeAspect="1" noChangeArrowheads="1"/>
            </p:cNvSpPr>
            <p:nvPr/>
          </p:nvSpPr>
          <p:spPr bwMode="auto">
            <a:xfrm>
              <a:off x="4210" y="3204"/>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598" name="Rectangle 668"/>
            <p:cNvSpPr>
              <a:spLocks noChangeAspect="1" noChangeArrowheads="1"/>
            </p:cNvSpPr>
            <p:nvPr/>
          </p:nvSpPr>
          <p:spPr bwMode="auto">
            <a:xfrm>
              <a:off x="4253" y="3245"/>
              <a:ext cx="347" cy="101"/>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599" name="Rectangle 669"/>
            <p:cNvSpPr>
              <a:spLocks noChangeAspect="1" noChangeArrowheads="1"/>
            </p:cNvSpPr>
            <p:nvPr/>
          </p:nvSpPr>
          <p:spPr bwMode="auto">
            <a:xfrm>
              <a:off x="4210" y="3349"/>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0" name="Rectangle 670"/>
            <p:cNvSpPr>
              <a:spLocks noChangeAspect="1" noChangeArrowheads="1"/>
            </p:cNvSpPr>
            <p:nvPr/>
          </p:nvSpPr>
          <p:spPr bwMode="auto">
            <a:xfrm>
              <a:off x="4280" y="3390"/>
              <a:ext cx="265" cy="100"/>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601" name="Rectangle 671"/>
            <p:cNvSpPr>
              <a:spLocks noChangeAspect="1" noChangeArrowheads="1"/>
            </p:cNvSpPr>
            <p:nvPr/>
          </p:nvSpPr>
          <p:spPr bwMode="auto">
            <a:xfrm>
              <a:off x="4210" y="3495"/>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2" name="Rectangle 672"/>
            <p:cNvSpPr>
              <a:spLocks noChangeAspect="1" noChangeArrowheads="1"/>
            </p:cNvSpPr>
            <p:nvPr/>
          </p:nvSpPr>
          <p:spPr bwMode="auto">
            <a:xfrm>
              <a:off x="4255"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603" name="Rectangle 673"/>
            <p:cNvSpPr>
              <a:spLocks noChangeAspect="1" noChangeArrowheads="1"/>
            </p:cNvSpPr>
            <p:nvPr/>
          </p:nvSpPr>
          <p:spPr bwMode="auto">
            <a:xfrm>
              <a:off x="4210" y="3641"/>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4" name="Rectangle 674"/>
            <p:cNvSpPr>
              <a:spLocks noChangeAspect="1" noChangeArrowheads="1"/>
            </p:cNvSpPr>
            <p:nvPr/>
          </p:nvSpPr>
          <p:spPr bwMode="auto">
            <a:xfrm>
              <a:off x="4225" y="3682"/>
              <a:ext cx="409" cy="100"/>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190" name="Group 675"/>
            <p:cNvGrpSpPr>
              <a:grpSpLocks noChangeAspect="1"/>
            </p:cNvGrpSpPr>
            <p:nvPr/>
          </p:nvGrpSpPr>
          <p:grpSpPr bwMode="auto">
            <a:xfrm>
              <a:off x="4209" y="2614"/>
              <a:ext cx="404" cy="356"/>
              <a:chOff x="3521" y="2343"/>
              <a:chExt cx="431" cy="411"/>
            </a:xfrm>
          </p:grpSpPr>
          <p:grpSp>
            <p:nvGrpSpPr>
              <p:cNvPr id="35344" name="Group 676"/>
              <p:cNvGrpSpPr>
                <a:grpSpLocks noChangeAspect="1"/>
              </p:cNvGrpSpPr>
              <p:nvPr/>
            </p:nvGrpSpPr>
            <p:grpSpPr bwMode="auto">
              <a:xfrm>
                <a:off x="3521" y="2343"/>
                <a:ext cx="431" cy="411"/>
                <a:chOff x="3521" y="2343"/>
                <a:chExt cx="431" cy="411"/>
              </a:xfrm>
            </p:grpSpPr>
            <p:sp>
              <p:nvSpPr>
                <p:cNvPr id="52764" name="Rectangle 677"/>
                <p:cNvSpPr>
                  <a:spLocks noChangeAspect="1" noChangeArrowheads="1"/>
                </p:cNvSpPr>
                <p:nvPr/>
              </p:nvSpPr>
              <p:spPr bwMode="auto">
                <a:xfrm>
                  <a:off x="3521"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65" name="Rectangle 678"/>
                <p:cNvSpPr>
                  <a:spLocks noChangeAspect="1" noChangeArrowheads="1"/>
                </p:cNvSpPr>
                <p:nvPr/>
              </p:nvSpPr>
              <p:spPr bwMode="auto">
                <a:xfrm>
                  <a:off x="3521"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66" name="Rectangle 679"/>
                <p:cNvSpPr>
                  <a:spLocks noChangeAspect="1" noChangeArrowheads="1"/>
                </p:cNvSpPr>
                <p:nvPr/>
              </p:nvSpPr>
              <p:spPr bwMode="auto">
                <a:xfrm>
                  <a:off x="3576"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5345" name="Group 680"/>
              <p:cNvGrpSpPr>
                <a:grpSpLocks noChangeAspect="1"/>
              </p:cNvGrpSpPr>
              <p:nvPr/>
            </p:nvGrpSpPr>
            <p:grpSpPr bwMode="auto">
              <a:xfrm>
                <a:off x="3555" y="2575"/>
                <a:ext cx="132" cy="117"/>
                <a:chOff x="3555" y="2575"/>
                <a:chExt cx="132" cy="117"/>
              </a:xfrm>
            </p:grpSpPr>
            <p:sp>
              <p:nvSpPr>
                <p:cNvPr id="52761" name="Oval 681"/>
                <p:cNvSpPr>
                  <a:spLocks noChangeAspect="1" noChangeArrowheads="1"/>
                </p:cNvSpPr>
                <p:nvPr/>
              </p:nvSpPr>
              <p:spPr bwMode="auto">
                <a:xfrm>
                  <a:off x="3572" y="2594"/>
                  <a:ext cx="98"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62" name="Rectangle 682"/>
                <p:cNvSpPr>
                  <a:spLocks noChangeAspect="1" noChangeArrowheads="1"/>
                </p:cNvSpPr>
                <p:nvPr/>
              </p:nvSpPr>
              <p:spPr bwMode="auto">
                <a:xfrm>
                  <a:off x="3535"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63" name="Oval 683"/>
                <p:cNvSpPr>
                  <a:spLocks noChangeAspect="1" noChangeArrowheads="1"/>
                </p:cNvSpPr>
                <p:nvPr/>
              </p:nvSpPr>
              <p:spPr bwMode="auto">
                <a:xfrm>
                  <a:off x="3588" y="2610"/>
                  <a:ext cx="63"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606" name="Rectangle 684"/>
            <p:cNvSpPr>
              <a:spLocks noChangeAspect="1" noChangeArrowheads="1"/>
            </p:cNvSpPr>
            <p:nvPr/>
          </p:nvSpPr>
          <p:spPr bwMode="auto">
            <a:xfrm>
              <a:off x="4405"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607" name="Rectangle 685"/>
            <p:cNvSpPr>
              <a:spLocks noChangeAspect="1" noChangeArrowheads="1"/>
            </p:cNvSpPr>
            <p:nvPr/>
          </p:nvSpPr>
          <p:spPr bwMode="auto">
            <a:xfrm>
              <a:off x="4405"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08" name="Rectangle 686"/>
            <p:cNvSpPr>
              <a:spLocks noChangeAspect="1" noChangeArrowheads="1"/>
            </p:cNvSpPr>
            <p:nvPr/>
          </p:nvSpPr>
          <p:spPr bwMode="auto">
            <a:xfrm>
              <a:off x="4211" y="3786"/>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09" name="Rectangle 687"/>
            <p:cNvSpPr>
              <a:spLocks noChangeAspect="1" noChangeArrowheads="1"/>
            </p:cNvSpPr>
            <p:nvPr/>
          </p:nvSpPr>
          <p:spPr bwMode="auto">
            <a:xfrm>
              <a:off x="4226"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10" name="Rectangle 688"/>
            <p:cNvSpPr>
              <a:spLocks noChangeAspect="1" noChangeArrowheads="1"/>
            </p:cNvSpPr>
            <p:nvPr/>
          </p:nvSpPr>
          <p:spPr bwMode="auto">
            <a:xfrm>
              <a:off x="4210" y="3059"/>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1" name="Rectangle 689"/>
            <p:cNvSpPr>
              <a:spLocks noChangeAspect="1" noChangeArrowheads="1"/>
            </p:cNvSpPr>
            <p:nvPr/>
          </p:nvSpPr>
          <p:spPr bwMode="auto">
            <a:xfrm>
              <a:off x="4278" y="3099"/>
              <a:ext cx="274" cy="105"/>
            </a:xfrm>
            <a:prstGeom prst="rect">
              <a:avLst/>
            </a:prstGeom>
            <a:noFill/>
            <a:ln w="9525">
              <a:noFill/>
              <a:miter lim="800000"/>
              <a:headEnd/>
              <a:tailEnd/>
            </a:ln>
          </p:spPr>
          <p:txBody>
            <a:bodyPr wrap="none" lIns="0" tIns="0" rIns="0" bIns="0">
              <a:spAutoFit/>
            </a:bodyPr>
            <a:lstStyle/>
            <a:p>
              <a:pPr>
                <a:defRPr/>
              </a:pPr>
              <a:r>
                <a:rPr lang="de-DE" sz="1000">
                  <a:latin typeface="+mn-lt"/>
                </a:rPr>
                <a:t>C/T: 62 s</a:t>
              </a:r>
              <a:endParaRPr lang="de-DE" sz="1000" b="1">
                <a:latin typeface="+mn-lt"/>
              </a:endParaRPr>
            </a:p>
          </p:txBody>
        </p:sp>
        <p:sp>
          <p:nvSpPr>
            <p:cNvPr id="52612" name="Rectangle 690"/>
            <p:cNvSpPr>
              <a:spLocks noChangeAspect="1" noChangeArrowheads="1"/>
            </p:cNvSpPr>
            <p:nvPr/>
          </p:nvSpPr>
          <p:spPr bwMode="auto">
            <a:xfrm>
              <a:off x="4210" y="3204"/>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3" name="Rectangle 691"/>
            <p:cNvSpPr>
              <a:spLocks noChangeAspect="1" noChangeArrowheads="1"/>
            </p:cNvSpPr>
            <p:nvPr/>
          </p:nvSpPr>
          <p:spPr bwMode="auto">
            <a:xfrm>
              <a:off x="4253" y="3245"/>
              <a:ext cx="357" cy="101"/>
            </a:xfrm>
            <a:prstGeom prst="rect">
              <a:avLst/>
            </a:prstGeom>
            <a:noFill/>
            <a:ln w="9525">
              <a:noFill/>
              <a:miter lim="800000"/>
              <a:headEnd/>
              <a:tailEnd/>
            </a:ln>
          </p:spPr>
          <p:txBody>
            <a:bodyPr wrap="none" lIns="0" tIns="0" rIns="0" bIns="0">
              <a:spAutoFit/>
            </a:bodyPr>
            <a:lstStyle/>
            <a:p>
              <a:pPr>
                <a:defRPr/>
              </a:pPr>
              <a:r>
                <a:rPr lang="de-DE" sz="1000">
                  <a:latin typeface="+mn-lt"/>
                </a:rPr>
                <a:t>C/O: 0 min.</a:t>
              </a:r>
              <a:endParaRPr lang="de-DE" sz="1000" b="1">
                <a:latin typeface="+mn-lt"/>
              </a:endParaRPr>
            </a:p>
          </p:txBody>
        </p:sp>
        <p:sp>
          <p:nvSpPr>
            <p:cNvPr id="52614" name="Rectangle 692"/>
            <p:cNvSpPr>
              <a:spLocks noChangeAspect="1" noChangeArrowheads="1"/>
            </p:cNvSpPr>
            <p:nvPr/>
          </p:nvSpPr>
          <p:spPr bwMode="auto">
            <a:xfrm>
              <a:off x="4210" y="3349"/>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5" name="Rectangle 693"/>
            <p:cNvSpPr>
              <a:spLocks noChangeAspect="1" noChangeArrowheads="1"/>
            </p:cNvSpPr>
            <p:nvPr/>
          </p:nvSpPr>
          <p:spPr bwMode="auto">
            <a:xfrm>
              <a:off x="4280" y="3390"/>
              <a:ext cx="334" cy="100"/>
            </a:xfrm>
            <a:prstGeom prst="rect">
              <a:avLst/>
            </a:prstGeom>
            <a:noFill/>
            <a:ln w="9525">
              <a:noFill/>
              <a:miter lim="800000"/>
              <a:headEnd/>
              <a:tailEnd/>
            </a:ln>
          </p:spPr>
          <p:txBody>
            <a:bodyPr wrap="none" lIns="0" tIns="0" rIns="0" bIns="0">
              <a:spAutoFit/>
            </a:bodyPr>
            <a:lstStyle/>
            <a:p>
              <a:pPr>
                <a:defRPr/>
              </a:pPr>
              <a:r>
                <a:rPr lang="de-DE" sz="1000">
                  <a:latin typeface="+mn-lt"/>
                </a:rPr>
                <a:t>s. r.: 100 %</a:t>
              </a:r>
              <a:endParaRPr lang="de-DE" sz="1000" b="1">
                <a:latin typeface="+mn-lt"/>
              </a:endParaRPr>
            </a:p>
          </p:txBody>
        </p:sp>
        <p:sp>
          <p:nvSpPr>
            <p:cNvPr id="52616" name="Rectangle 694"/>
            <p:cNvSpPr>
              <a:spLocks noChangeAspect="1" noChangeArrowheads="1"/>
            </p:cNvSpPr>
            <p:nvPr/>
          </p:nvSpPr>
          <p:spPr bwMode="auto">
            <a:xfrm>
              <a:off x="4210" y="3495"/>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7" name="Rectangle 695"/>
            <p:cNvSpPr>
              <a:spLocks noChangeAspect="1" noChangeArrowheads="1"/>
            </p:cNvSpPr>
            <p:nvPr/>
          </p:nvSpPr>
          <p:spPr bwMode="auto">
            <a:xfrm>
              <a:off x="4255"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1,2 % A</a:t>
              </a:r>
              <a:endParaRPr lang="de-DE" sz="1000" b="1">
                <a:latin typeface="+mn-lt"/>
              </a:endParaRPr>
            </a:p>
          </p:txBody>
        </p:sp>
        <p:sp>
          <p:nvSpPr>
            <p:cNvPr id="52618" name="Rectangle 696"/>
            <p:cNvSpPr>
              <a:spLocks noChangeAspect="1" noChangeArrowheads="1"/>
            </p:cNvSpPr>
            <p:nvPr/>
          </p:nvSpPr>
          <p:spPr bwMode="auto">
            <a:xfrm>
              <a:off x="4210" y="3641"/>
              <a:ext cx="403"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19" name="Rectangle 697"/>
            <p:cNvSpPr>
              <a:spLocks noChangeAspect="1" noChangeArrowheads="1"/>
            </p:cNvSpPr>
            <p:nvPr/>
          </p:nvSpPr>
          <p:spPr bwMode="auto">
            <a:xfrm>
              <a:off x="4225" y="3682"/>
              <a:ext cx="432" cy="100"/>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5205" name="Group 698"/>
            <p:cNvGrpSpPr>
              <a:grpSpLocks noChangeAspect="1"/>
            </p:cNvGrpSpPr>
            <p:nvPr/>
          </p:nvGrpSpPr>
          <p:grpSpPr bwMode="auto">
            <a:xfrm>
              <a:off x="4209" y="2614"/>
              <a:ext cx="404" cy="356"/>
              <a:chOff x="3521" y="2343"/>
              <a:chExt cx="431" cy="411"/>
            </a:xfrm>
          </p:grpSpPr>
          <p:sp>
            <p:nvSpPr>
              <p:cNvPr id="52756" name="Rectangle 699"/>
              <p:cNvSpPr>
                <a:spLocks noChangeAspect="1" noChangeArrowheads="1"/>
              </p:cNvSpPr>
              <p:nvPr/>
            </p:nvSpPr>
            <p:spPr bwMode="auto">
              <a:xfrm>
                <a:off x="3521"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7" name="Rectangle 700"/>
              <p:cNvSpPr>
                <a:spLocks noChangeAspect="1" noChangeArrowheads="1"/>
              </p:cNvSpPr>
              <p:nvPr/>
            </p:nvSpPr>
            <p:spPr bwMode="auto">
              <a:xfrm>
                <a:off x="3521"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8" name="Rectangle 701"/>
              <p:cNvSpPr>
                <a:spLocks noChangeAspect="1" noChangeArrowheads="1"/>
              </p:cNvSpPr>
              <p:nvPr/>
            </p:nvSpPr>
            <p:spPr bwMode="auto">
              <a:xfrm>
                <a:off x="3576"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grpSp>
        <p:grpSp>
          <p:nvGrpSpPr>
            <p:cNvPr id="35206" name="Group 702"/>
            <p:cNvGrpSpPr>
              <a:grpSpLocks noChangeAspect="1"/>
            </p:cNvGrpSpPr>
            <p:nvPr/>
          </p:nvGrpSpPr>
          <p:grpSpPr bwMode="auto">
            <a:xfrm>
              <a:off x="4241" y="2815"/>
              <a:ext cx="123" cy="101"/>
              <a:chOff x="3555" y="2575"/>
              <a:chExt cx="132" cy="117"/>
            </a:xfrm>
          </p:grpSpPr>
          <p:sp>
            <p:nvSpPr>
              <p:cNvPr id="52753" name="Oval 703"/>
              <p:cNvSpPr>
                <a:spLocks noChangeAspect="1" noChangeArrowheads="1"/>
              </p:cNvSpPr>
              <p:nvPr/>
            </p:nvSpPr>
            <p:spPr bwMode="auto">
              <a:xfrm>
                <a:off x="3572" y="2594"/>
                <a:ext cx="99" cy="108"/>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54" name="Rectangle 704"/>
              <p:cNvSpPr>
                <a:spLocks noChangeAspect="1" noChangeArrowheads="1"/>
              </p:cNvSpPr>
              <p:nvPr/>
            </p:nvSpPr>
            <p:spPr bwMode="auto">
              <a:xfrm>
                <a:off x="3555" y="2575"/>
                <a:ext cx="13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55" name="Oval 705"/>
              <p:cNvSpPr>
                <a:spLocks noChangeAspect="1" noChangeArrowheads="1"/>
              </p:cNvSpPr>
              <p:nvPr/>
            </p:nvSpPr>
            <p:spPr bwMode="auto">
              <a:xfrm>
                <a:off x="3591" y="2610"/>
                <a:ext cx="60"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sp>
          <p:nvSpPr>
            <p:cNvPr id="52622" name="Rectangle 706"/>
            <p:cNvSpPr>
              <a:spLocks noChangeAspect="1" noChangeArrowheads="1"/>
            </p:cNvSpPr>
            <p:nvPr/>
          </p:nvSpPr>
          <p:spPr bwMode="auto">
            <a:xfrm>
              <a:off x="4209" y="2614"/>
              <a:ext cx="404"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3" name="Rectangle 707"/>
            <p:cNvSpPr>
              <a:spLocks noChangeAspect="1" noChangeArrowheads="1"/>
            </p:cNvSpPr>
            <p:nvPr/>
          </p:nvSpPr>
          <p:spPr bwMode="auto">
            <a:xfrm>
              <a:off x="4209" y="2614"/>
              <a:ext cx="404"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4" name="Rectangle 708"/>
            <p:cNvSpPr>
              <a:spLocks noChangeAspect="1" noChangeArrowheads="1"/>
            </p:cNvSpPr>
            <p:nvPr/>
          </p:nvSpPr>
          <p:spPr bwMode="auto">
            <a:xfrm>
              <a:off x="4260" y="2642"/>
              <a:ext cx="331" cy="100"/>
            </a:xfrm>
            <a:prstGeom prst="rect">
              <a:avLst/>
            </a:prstGeom>
            <a:noFill/>
            <a:ln w="9525">
              <a:noFill/>
              <a:miter lim="800000"/>
              <a:headEnd/>
              <a:tailEnd/>
            </a:ln>
          </p:spPr>
          <p:txBody>
            <a:bodyPr wrap="none" lIns="0" tIns="0" rIns="0" bIns="0">
              <a:spAutoFit/>
            </a:bodyPr>
            <a:lstStyle/>
            <a:p>
              <a:pPr>
                <a:defRPr/>
              </a:pPr>
              <a:r>
                <a:rPr lang="de-DE" sz="1000" b="1">
                  <a:latin typeface="+mn-lt"/>
                </a:rPr>
                <a:t>Montage1</a:t>
              </a:r>
            </a:p>
          </p:txBody>
        </p:sp>
        <p:sp>
          <p:nvSpPr>
            <p:cNvPr id="52625" name="Rectangle 709"/>
            <p:cNvSpPr>
              <a:spLocks noChangeAspect="1" noChangeArrowheads="1"/>
            </p:cNvSpPr>
            <p:nvPr/>
          </p:nvSpPr>
          <p:spPr bwMode="auto">
            <a:xfrm>
              <a:off x="4209" y="2614"/>
              <a:ext cx="404" cy="356"/>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6" name="Rectangle 710"/>
            <p:cNvSpPr>
              <a:spLocks noChangeAspect="1" noChangeArrowheads="1"/>
            </p:cNvSpPr>
            <p:nvPr/>
          </p:nvSpPr>
          <p:spPr bwMode="auto">
            <a:xfrm>
              <a:off x="4209" y="2614"/>
              <a:ext cx="404" cy="12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27" name="Rectangle 711"/>
            <p:cNvSpPr>
              <a:spLocks noChangeAspect="1" noChangeArrowheads="1"/>
            </p:cNvSpPr>
            <p:nvPr/>
          </p:nvSpPr>
          <p:spPr bwMode="auto">
            <a:xfrm>
              <a:off x="4260" y="2642"/>
              <a:ext cx="334" cy="100"/>
            </a:xfrm>
            <a:prstGeom prst="rect">
              <a:avLst/>
            </a:prstGeom>
            <a:noFill/>
            <a:ln w="9525">
              <a:noFill/>
              <a:miter lim="800000"/>
              <a:headEnd/>
              <a:tailEnd/>
            </a:ln>
          </p:spPr>
          <p:txBody>
            <a:bodyPr wrap="none" lIns="0" tIns="0" rIns="0" bIns="0">
              <a:spAutoFit/>
            </a:bodyPr>
            <a:lstStyle/>
            <a:p>
              <a:pPr>
                <a:defRPr/>
              </a:pPr>
              <a:r>
                <a:rPr lang="de-DE" sz="1000" b="1">
                  <a:latin typeface="+mn-lt"/>
                </a:rPr>
                <a:t>assembly1</a:t>
              </a:r>
            </a:p>
          </p:txBody>
        </p:sp>
        <p:sp>
          <p:nvSpPr>
            <p:cNvPr id="52628" name="Oval 712"/>
            <p:cNvSpPr>
              <a:spLocks noChangeAspect="1" noChangeArrowheads="1"/>
            </p:cNvSpPr>
            <p:nvPr/>
          </p:nvSpPr>
          <p:spPr bwMode="auto">
            <a:xfrm>
              <a:off x="4256"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629" name="Rectangle 713"/>
            <p:cNvSpPr>
              <a:spLocks noChangeAspect="1" noChangeArrowheads="1"/>
            </p:cNvSpPr>
            <p:nvPr/>
          </p:nvSpPr>
          <p:spPr bwMode="auto">
            <a:xfrm>
              <a:off x="4241" y="2815"/>
              <a:ext cx="123"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630" name="Oval 714"/>
            <p:cNvSpPr>
              <a:spLocks noChangeAspect="1" noChangeArrowheads="1"/>
            </p:cNvSpPr>
            <p:nvPr/>
          </p:nvSpPr>
          <p:spPr bwMode="auto">
            <a:xfrm>
              <a:off x="4274" y="2846"/>
              <a:ext cx="58"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631" name="Oval 715"/>
            <p:cNvSpPr>
              <a:spLocks noChangeAspect="1" noChangeArrowheads="1"/>
            </p:cNvSpPr>
            <p:nvPr/>
          </p:nvSpPr>
          <p:spPr bwMode="auto">
            <a:xfrm>
              <a:off x="4256" y="2831"/>
              <a:ext cx="92" cy="85"/>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632" name="Rectangle 716"/>
            <p:cNvSpPr>
              <a:spLocks noChangeAspect="1" noChangeArrowheads="1"/>
            </p:cNvSpPr>
            <p:nvPr/>
          </p:nvSpPr>
          <p:spPr bwMode="auto">
            <a:xfrm>
              <a:off x="4241" y="2815"/>
              <a:ext cx="123"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633" name="Oval 717"/>
            <p:cNvSpPr>
              <a:spLocks noChangeAspect="1" noChangeArrowheads="1"/>
            </p:cNvSpPr>
            <p:nvPr/>
          </p:nvSpPr>
          <p:spPr bwMode="auto">
            <a:xfrm>
              <a:off x="4274" y="2846"/>
              <a:ext cx="58" cy="37"/>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634" name="Rectangle 718"/>
            <p:cNvSpPr>
              <a:spLocks noChangeAspect="1" noChangeArrowheads="1"/>
            </p:cNvSpPr>
            <p:nvPr/>
          </p:nvSpPr>
          <p:spPr bwMode="auto">
            <a:xfrm>
              <a:off x="4405"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635" name="Rectangle 719"/>
            <p:cNvSpPr>
              <a:spLocks noChangeAspect="1" noChangeArrowheads="1"/>
            </p:cNvSpPr>
            <p:nvPr/>
          </p:nvSpPr>
          <p:spPr bwMode="auto">
            <a:xfrm>
              <a:off x="4405"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36" name="Rectangle 720"/>
            <p:cNvSpPr>
              <a:spLocks noChangeAspect="1" noChangeArrowheads="1"/>
            </p:cNvSpPr>
            <p:nvPr/>
          </p:nvSpPr>
          <p:spPr bwMode="auto">
            <a:xfrm>
              <a:off x="4211" y="3786"/>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37" name="Rectangle 721"/>
            <p:cNvSpPr>
              <a:spLocks noChangeAspect="1" noChangeArrowheads="1"/>
            </p:cNvSpPr>
            <p:nvPr/>
          </p:nvSpPr>
          <p:spPr bwMode="auto">
            <a:xfrm>
              <a:off x="4226"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38" name="Rectangle 722"/>
            <p:cNvSpPr>
              <a:spLocks noChangeAspect="1" noChangeArrowheads="1"/>
            </p:cNvSpPr>
            <p:nvPr/>
          </p:nvSpPr>
          <p:spPr bwMode="auto">
            <a:xfrm>
              <a:off x="4993"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39" name="Rectangle 723"/>
            <p:cNvSpPr>
              <a:spLocks noChangeAspect="1" noChangeArrowheads="1"/>
            </p:cNvSpPr>
            <p:nvPr/>
          </p:nvSpPr>
          <p:spPr bwMode="auto">
            <a:xfrm>
              <a:off x="5062" y="3099"/>
              <a:ext cx="265" cy="105"/>
            </a:xfrm>
            <a:prstGeom prst="rect">
              <a:avLst/>
            </a:prstGeom>
            <a:noFill/>
            <a:ln w="9525">
              <a:noFill/>
              <a:miter lim="800000"/>
              <a:headEnd/>
              <a:tailEnd/>
            </a:ln>
          </p:spPr>
          <p:txBody>
            <a:bodyPr wrap="none" lIns="0" tIns="0" rIns="0" bIns="0">
              <a:spAutoFit/>
            </a:bodyPr>
            <a:lstStyle/>
            <a:p>
              <a:pPr>
                <a:defRPr/>
              </a:pPr>
              <a:r>
                <a:rPr lang="de-DE" sz="1000">
                  <a:latin typeface="+mn-lt"/>
                </a:rPr>
                <a:t>Z/T: 40 S</a:t>
              </a:r>
              <a:endParaRPr lang="de-DE" sz="1000" b="1">
                <a:latin typeface="+mn-lt"/>
              </a:endParaRPr>
            </a:p>
          </p:txBody>
        </p:sp>
        <p:sp>
          <p:nvSpPr>
            <p:cNvPr id="52640" name="Rectangle 724"/>
            <p:cNvSpPr>
              <a:spLocks noChangeAspect="1" noChangeArrowheads="1"/>
            </p:cNvSpPr>
            <p:nvPr/>
          </p:nvSpPr>
          <p:spPr bwMode="auto">
            <a:xfrm>
              <a:off x="4993"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1" name="Rectangle 725"/>
            <p:cNvSpPr>
              <a:spLocks noChangeAspect="1" noChangeArrowheads="1"/>
            </p:cNvSpPr>
            <p:nvPr/>
          </p:nvSpPr>
          <p:spPr bwMode="auto">
            <a:xfrm>
              <a:off x="5037" y="3245"/>
              <a:ext cx="347" cy="101"/>
            </a:xfrm>
            <a:prstGeom prst="rect">
              <a:avLst/>
            </a:prstGeom>
            <a:noFill/>
            <a:ln w="9525">
              <a:noFill/>
              <a:miter lim="800000"/>
              <a:headEnd/>
              <a:tailEnd/>
            </a:ln>
          </p:spPr>
          <p:txBody>
            <a:bodyPr wrap="none" lIns="0" tIns="0" rIns="0" bIns="0">
              <a:spAutoFit/>
            </a:bodyPr>
            <a:lstStyle/>
            <a:p>
              <a:pPr>
                <a:defRPr/>
              </a:pPr>
              <a:r>
                <a:rPr lang="de-DE" sz="1000">
                  <a:latin typeface="+mn-lt"/>
                </a:rPr>
                <a:t>R/T: 0 Min.</a:t>
              </a:r>
              <a:endParaRPr lang="de-DE" sz="1000" b="1">
                <a:latin typeface="+mn-lt"/>
              </a:endParaRPr>
            </a:p>
          </p:txBody>
        </p:sp>
        <p:sp>
          <p:nvSpPr>
            <p:cNvPr id="52642" name="Rectangle 726"/>
            <p:cNvSpPr>
              <a:spLocks noChangeAspect="1" noChangeArrowheads="1"/>
            </p:cNvSpPr>
            <p:nvPr/>
          </p:nvSpPr>
          <p:spPr bwMode="auto">
            <a:xfrm>
              <a:off x="4993"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3" name="Rectangle 727"/>
            <p:cNvSpPr>
              <a:spLocks noChangeAspect="1" noChangeArrowheads="1"/>
            </p:cNvSpPr>
            <p:nvPr/>
          </p:nvSpPr>
          <p:spPr bwMode="auto">
            <a:xfrm>
              <a:off x="5063" y="3390"/>
              <a:ext cx="265" cy="100"/>
            </a:xfrm>
            <a:prstGeom prst="rect">
              <a:avLst/>
            </a:prstGeom>
            <a:noFill/>
            <a:ln w="9525">
              <a:noFill/>
              <a:miter lim="800000"/>
              <a:headEnd/>
              <a:tailEnd/>
            </a:ln>
          </p:spPr>
          <p:txBody>
            <a:bodyPr wrap="none" lIns="0" tIns="0" rIns="0" bIns="0">
              <a:spAutoFit/>
            </a:bodyPr>
            <a:lstStyle/>
            <a:p>
              <a:pPr>
                <a:defRPr/>
              </a:pPr>
              <a:r>
                <a:rPr lang="de-DE" sz="1000">
                  <a:latin typeface="+mn-lt"/>
                </a:rPr>
                <a:t>V: 100 %</a:t>
              </a:r>
              <a:endParaRPr lang="de-DE" sz="1000" b="1">
                <a:latin typeface="+mn-lt"/>
              </a:endParaRPr>
            </a:p>
          </p:txBody>
        </p:sp>
        <p:sp>
          <p:nvSpPr>
            <p:cNvPr id="52644" name="Rectangle 728"/>
            <p:cNvSpPr>
              <a:spLocks noChangeAspect="1" noChangeArrowheads="1"/>
            </p:cNvSpPr>
            <p:nvPr/>
          </p:nvSpPr>
          <p:spPr bwMode="auto">
            <a:xfrm>
              <a:off x="4993"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5" name="Rectangle 729"/>
            <p:cNvSpPr>
              <a:spLocks noChangeAspect="1" noChangeArrowheads="1"/>
            </p:cNvSpPr>
            <p:nvPr/>
          </p:nvSpPr>
          <p:spPr bwMode="auto">
            <a:xfrm>
              <a:off x="5039"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646" name="Rectangle 730"/>
            <p:cNvSpPr>
              <a:spLocks noChangeAspect="1" noChangeArrowheads="1"/>
            </p:cNvSpPr>
            <p:nvPr/>
          </p:nvSpPr>
          <p:spPr bwMode="auto">
            <a:xfrm>
              <a:off x="4993"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47" name="Rectangle 731"/>
            <p:cNvSpPr>
              <a:spLocks noChangeAspect="1" noChangeArrowheads="1"/>
            </p:cNvSpPr>
            <p:nvPr/>
          </p:nvSpPr>
          <p:spPr bwMode="auto">
            <a:xfrm>
              <a:off x="5008" y="3682"/>
              <a:ext cx="409" cy="100"/>
            </a:xfrm>
            <a:prstGeom prst="rect">
              <a:avLst/>
            </a:prstGeom>
            <a:noFill/>
            <a:ln w="9525">
              <a:noFill/>
              <a:miter lim="800000"/>
              <a:headEnd/>
              <a:tailEnd/>
            </a:ln>
          </p:spPr>
          <p:txBody>
            <a:bodyPr wrap="none" lIns="0" tIns="0" rIns="0" bIns="0">
              <a:spAutoFit/>
            </a:bodyPr>
            <a:lstStyle/>
            <a:p>
              <a:pPr>
                <a:defRPr/>
              </a:pPr>
              <a:r>
                <a:rPr lang="de-DE" sz="1000">
                  <a:latin typeface="+mn-lt"/>
                </a:rPr>
                <a:t>AZ/S:480Min</a:t>
              </a:r>
              <a:endParaRPr lang="de-DE" sz="1000" b="1">
                <a:latin typeface="+mn-lt"/>
              </a:endParaRPr>
            </a:p>
          </p:txBody>
        </p:sp>
        <p:grpSp>
          <p:nvGrpSpPr>
            <p:cNvPr id="35233" name="Group 732"/>
            <p:cNvGrpSpPr>
              <a:grpSpLocks noChangeAspect="1"/>
            </p:cNvGrpSpPr>
            <p:nvPr/>
          </p:nvGrpSpPr>
          <p:grpSpPr bwMode="auto">
            <a:xfrm>
              <a:off x="4992" y="2614"/>
              <a:ext cx="404" cy="356"/>
              <a:chOff x="4357" y="2343"/>
              <a:chExt cx="431" cy="411"/>
            </a:xfrm>
          </p:grpSpPr>
          <p:grpSp>
            <p:nvGrpSpPr>
              <p:cNvPr id="35330" name="Group 733"/>
              <p:cNvGrpSpPr>
                <a:grpSpLocks noChangeAspect="1"/>
              </p:cNvGrpSpPr>
              <p:nvPr/>
            </p:nvGrpSpPr>
            <p:grpSpPr bwMode="auto">
              <a:xfrm>
                <a:off x="4357" y="2343"/>
                <a:ext cx="431" cy="411"/>
                <a:chOff x="4357" y="2343"/>
                <a:chExt cx="431" cy="411"/>
              </a:xfrm>
            </p:grpSpPr>
            <p:sp>
              <p:nvSpPr>
                <p:cNvPr id="52750" name="Rectangle 734"/>
                <p:cNvSpPr>
                  <a:spLocks noChangeAspect="1" noChangeArrowheads="1"/>
                </p:cNvSpPr>
                <p:nvPr/>
              </p:nvSpPr>
              <p:spPr bwMode="auto">
                <a:xfrm>
                  <a:off x="4357"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1" name="Rectangle 735"/>
                <p:cNvSpPr>
                  <a:spLocks noChangeAspect="1" noChangeArrowheads="1"/>
                </p:cNvSpPr>
                <p:nvPr/>
              </p:nvSpPr>
              <p:spPr bwMode="auto">
                <a:xfrm>
                  <a:off x="4357"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52" name="Rectangle 736"/>
                <p:cNvSpPr>
                  <a:spLocks noChangeAspect="1" noChangeArrowheads="1"/>
                </p:cNvSpPr>
                <p:nvPr/>
              </p:nvSpPr>
              <p:spPr bwMode="auto">
                <a:xfrm>
                  <a:off x="4412"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5331" name="Group 737"/>
              <p:cNvGrpSpPr>
                <a:grpSpLocks noChangeAspect="1"/>
              </p:cNvGrpSpPr>
              <p:nvPr/>
            </p:nvGrpSpPr>
            <p:grpSpPr bwMode="auto">
              <a:xfrm>
                <a:off x="4391" y="2575"/>
                <a:ext cx="132" cy="117"/>
                <a:chOff x="4391" y="2575"/>
                <a:chExt cx="132" cy="117"/>
              </a:xfrm>
            </p:grpSpPr>
            <p:sp>
              <p:nvSpPr>
                <p:cNvPr id="52747" name="Oval 738"/>
                <p:cNvSpPr>
                  <a:spLocks noChangeAspect="1" noChangeArrowheads="1"/>
                </p:cNvSpPr>
                <p:nvPr/>
              </p:nvSpPr>
              <p:spPr bwMode="auto">
                <a:xfrm>
                  <a:off x="4408" y="2594"/>
                  <a:ext cx="98"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48" name="Rectangle 739"/>
                <p:cNvSpPr>
                  <a:spLocks noChangeAspect="1" noChangeArrowheads="1"/>
                </p:cNvSpPr>
                <p:nvPr/>
              </p:nvSpPr>
              <p:spPr bwMode="auto">
                <a:xfrm>
                  <a:off x="437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49" name="Oval 740"/>
                <p:cNvSpPr>
                  <a:spLocks noChangeAspect="1" noChangeArrowheads="1"/>
                </p:cNvSpPr>
                <p:nvPr/>
              </p:nvSpPr>
              <p:spPr bwMode="auto">
                <a:xfrm>
                  <a:off x="4424" y="2610"/>
                  <a:ext cx="63"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sp>
          <p:nvSpPr>
            <p:cNvPr id="52649" name="Rectangle 741"/>
            <p:cNvSpPr>
              <a:spLocks noChangeAspect="1" noChangeArrowheads="1"/>
            </p:cNvSpPr>
            <p:nvPr/>
          </p:nvSpPr>
          <p:spPr bwMode="auto">
            <a:xfrm>
              <a:off x="5189" y="2802"/>
              <a:ext cx="72" cy="143"/>
            </a:xfrm>
            <a:prstGeom prst="rect">
              <a:avLst/>
            </a:prstGeom>
            <a:noFill/>
            <a:ln w="9525">
              <a:noFill/>
              <a:miter lim="800000"/>
              <a:headEnd/>
              <a:tailEnd/>
            </a:ln>
          </p:spPr>
          <p:txBody>
            <a:bodyPr/>
            <a:lstStyle/>
            <a:p>
              <a:pPr>
                <a:defRPr/>
              </a:pPr>
              <a:endParaRPr lang="en-US" sz="3200">
                <a:latin typeface="+mn-lt"/>
              </a:endParaRPr>
            </a:p>
          </p:txBody>
        </p:sp>
        <p:sp>
          <p:nvSpPr>
            <p:cNvPr id="52650" name="Rectangle 742"/>
            <p:cNvSpPr>
              <a:spLocks noChangeAspect="1" noChangeArrowheads="1"/>
            </p:cNvSpPr>
            <p:nvPr/>
          </p:nvSpPr>
          <p:spPr bwMode="auto">
            <a:xfrm>
              <a:off x="5189" y="2806"/>
              <a:ext cx="40" cy="100"/>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651" name="Rectangle 743"/>
            <p:cNvSpPr>
              <a:spLocks noChangeAspect="1" noChangeArrowheads="1"/>
            </p:cNvSpPr>
            <p:nvPr/>
          </p:nvSpPr>
          <p:spPr bwMode="auto">
            <a:xfrm>
              <a:off x="4993" y="3786"/>
              <a:ext cx="403"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2" name="Rectangle 744"/>
            <p:cNvSpPr>
              <a:spLocks noChangeAspect="1" noChangeArrowheads="1"/>
            </p:cNvSpPr>
            <p:nvPr/>
          </p:nvSpPr>
          <p:spPr bwMode="auto">
            <a:xfrm>
              <a:off x="5008" y="3827"/>
              <a:ext cx="113" cy="100"/>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sp>
          <p:nvSpPr>
            <p:cNvPr id="52653" name="Rectangle 745"/>
            <p:cNvSpPr>
              <a:spLocks noChangeAspect="1" noChangeArrowheads="1"/>
            </p:cNvSpPr>
            <p:nvPr/>
          </p:nvSpPr>
          <p:spPr bwMode="auto">
            <a:xfrm>
              <a:off x="4993" y="3059"/>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4" name="Rectangle 746"/>
            <p:cNvSpPr>
              <a:spLocks noChangeAspect="1" noChangeArrowheads="1"/>
            </p:cNvSpPr>
            <p:nvPr/>
          </p:nvSpPr>
          <p:spPr bwMode="auto">
            <a:xfrm>
              <a:off x="5062" y="3099"/>
              <a:ext cx="265" cy="105"/>
            </a:xfrm>
            <a:prstGeom prst="rect">
              <a:avLst/>
            </a:prstGeom>
            <a:noFill/>
            <a:ln w="9525">
              <a:noFill/>
              <a:miter lim="800000"/>
              <a:headEnd/>
              <a:tailEnd/>
            </a:ln>
          </p:spPr>
          <p:txBody>
            <a:bodyPr wrap="none" lIns="0" tIns="0" rIns="0" bIns="0">
              <a:spAutoFit/>
            </a:bodyPr>
            <a:lstStyle/>
            <a:p>
              <a:pPr>
                <a:defRPr/>
              </a:pPr>
              <a:r>
                <a:rPr lang="de-DE" sz="1000">
                  <a:latin typeface="+mn-lt"/>
                </a:rPr>
                <a:t>C/T: 40 s</a:t>
              </a:r>
              <a:endParaRPr lang="de-DE" sz="1000" b="1">
                <a:latin typeface="+mn-lt"/>
              </a:endParaRPr>
            </a:p>
          </p:txBody>
        </p:sp>
        <p:sp>
          <p:nvSpPr>
            <p:cNvPr id="52655" name="Rectangle 747"/>
            <p:cNvSpPr>
              <a:spLocks noChangeAspect="1" noChangeArrowheads="1"/>
            </p:cNvSpPr>
            <p:nvPr/>
          </p:nvSpPr>
          <p:spPr bwMode="auto">
            <a:xfrm>
              <a:off x="4993" y="3204"/>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6" name="Rectangle 748"/>
            <p:cNvSpPr>
              <a:spLocks noChangeAspect="1" noChangeArrowheads="1"/>
            </p:cNvSpPr>
            <p:nvPr/>
          </p:nvSpPr>
          <p:spPr bwMode="auto">
            <a:xfrm>
              <a:off x="5037" y="3245"/>
              <a:ext cx="357" cy="101"/>
            </a:xfrm>
            <a:prstGeom prst="rect">
              <a:avLst/>
            </a:prstGeom>
            <a:noFill/>
            <a:ln w="9525">
              <a:noFill/>
              <a:miter lim="800000"/>
              <a:headEnd/>
              <a:tailEnd/>
            </a:ln>
          </p:spPr>
          <p:txBody>
            <a:bodyPr wrap="none" lIns="0" tIns="0" rIns="0" bIns="0">
              <a:spAutoFit/>
            </a:bodyPr>
            <a:lstStyle/>
            <a:p>
              <a:pPr>
                <a:defRPr/>
              </a:pPr>
              <a:r>
                <a:rPr lang="de-DE" sz="1000">
                  <a:latin typeface="+mn-lt"/>
                </a:rPr>
                <a:t>C/O: 0 min.</a:t>
              </a:r>
              <a:endParaRPr lang="de-DE" sz="1000" b="1">
                <a:latin typeface="+mn-lt"/>
              </a:endParaRPr>
            </a:p>
          </p:txBody>
        </p:sp>
        <p:sp>
          <p:nvSpPr>
            <p:cNvPr id="52657" name="Rectangle 749"/>
            <p:cNvSpPr>
              <a:spLocks noChangeAspect="1" noChangeArrowheads="1"/>
            </p:cNvSpPr>
            <p:nvPr/>
          </p:nvSpPr>
          <p:spPr bwMode="auto">
            <a:xfrm>
              <a:off x="4993" y="3349"/>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58" name="Rectangle 750"/>
            <p:cNvSpPr>
              <a:spLocks noChangeAspect="1" noChangeArrowheads="1"/>
            </p:cNvSpPr>
            <p:nvPr/>
          </p:nvSpPr>
          <p:spPr bwMode="auto">
            <a:xfrm>
              <a:off x="5063" y="3390"/>
              <a:ext cx="334" cy="100"/>
            </a:xfrm>
            <a:prstGeom prst="rect">
              <a:avLst/>
            </a:prstGeom>
            <a:noFill/>
            <a:ln w="9525">
              <a:noFill/>
              <a:miter lim="800000"/>
              <a:headEnd/>
              <a:tailEnd/>
            </a:ln>
          </p:spPr>
          <p:txBody>
            <a:bodyPr wrap="none" lIns="0" tIns="0" rIns="0" bIns="0">
              <a:spAutoFit/>
            </a:bodyPr>
            <a:lstStyle/>
            <a:p>
              <a:pPr>
                <a:defRPr/>
              </a:pPr>
              <a:r>
                <a:rPr lang="de-DE" sz="1000">
                  <a:latin typeface="+mn-lt"/>
                </a:rPr>
                <a:t>s. r.: 100 %</a:t>
              </a:r>
              <a:endParaRPr lang="de-DE" sz="1000" b="1">
                <a:latin typeface="+mn-lt"/>
              </a:endParaRPr>
            </a:p>
          </p:txBody>
        </p:sp>
        <p:sp>
          <p:nvSpPr>
            <p:cNvPr id="52659" name="Rectangle 751"/>
            <p:cNvSpPr>
              <a:spLocks noChangeAspect="1" noChangeArrowheads="1"/>
            </p:cNvSpPr>
            <p:nvPr/>
          </p:nvSpPr>
          <p:spPr bwMode="auto">
            <a:xfrm>
              <a:off x="4993" y="3495"/>
              <a:ext cx="402" cy="145"/>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60" name="Rectangle 752"/>
            <p:cNvSpPr>
              <a:spLocks noChangeAspect="1" noChangeArrowheads="1"/>
            </p:cNvSpPr>
            <p:nvPr/>
          </p:nvSpPr>
          <p:spPr bwMode="auto">
            <a:xfrm>
              <a:off x="5039" y="3535"/>
              <a:ext cx="323" cy="100"/>
            </a:xfrm>
            <a:prstGeom prst="rect">
              <a:avLst/>
            </a:prstGeom>
            <a:noFill/>
            <a:ln w="9525">
              <a:noFill/>
              <a:miter lim="800000"/>
              <a:headEnd/>
              <a:tailEnd/>
            </a:ln>
          </p:spPr>
          <p:txBody>
            <a:bodyPr wrap="none" lIns="0" tIns="0" rIns="0" bIns="0">
              <a:spAutoFit/>
            </a:bodyPr>
            <a:lstStyle/>
            <a:p>
              <a:pPr>
                <a:defRPr/>
              </a:pPr>
              <a:r>
                <a:rPr lang="de-DE" sz="1000">
                  <a:latin typeface="+mn-lt"/>
                </a:rPr>
                <a:t>Q: 0,3 % A</a:t>
              </a:r>
              <a:endParaRPr lang="de-DE" sz="1000" b="1">
                <a:latin typeface="+mn-lt"/>
              </a:endParaRPr>
            </a:p>
          </p:txBody>
        </p:sp>
        <p:sp>
          <p:nvSpPr>
            <p:cNvPr id="52661" name="Rectangle 753"/>
            <p:cNvSpPr>
              <a:spLocks noChangeAspect="1" noChangeArrowheads="1"/>
            </p:cNvSpPr>
            <p:nvPr/>
          </p:nvSpPr>
          <p:spPr bwMode="auto">
            <a:xfrm>
              <a:off x="4993" y="3641"/>
              <a:ext cx="402" cy="144"/>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662" name="Rectangle 754"/>
            <p:cNvSpPr>
              <a:spLocks noChangeAspect="1" noChangeArrowheads="1"/>
            </p:cNvSpPr>
            <p:nvPr/>
          </p:nvSpPr>
          <p:spPr bwMode="auto">
            <a:xfrm>
              <a:off x="5008" y="3682"/>
              <a:ext cx="432" cy="100"/>
            </a:xfrm>
            <a:prstGeom prst="rect">
              <a:avLst/>
            </a:prstGeom>
            <a:noFill/>
            <a:ln w="9525">
              <a:noFill/>
              <a:miter lim="800000"/>
              <a:headEnd/>
              <a:tailEnd/>
            </a:ln>
          </p:spPr>
          <p:txBody>
            <a:bodyPr wrap="none" lIns="0" tIns="0" rIns="0" bIns="0">
              <a:spAutoFit/>
            </a:bodyPr>
            <a:lstStyle/>
            <a:p>
              <a:pPr>
                <a:defRPr/>
              </a:pPr>
              <a:r>
                <a:rPr lang="de-DE" sz="1000">
                  <a:latin typeface="+mn-lt"/>
                </a:rPr>
                <a:t>WT/S:480min</a:t>
              </a:r>
              <a:endParaRPr lang="de-DE" sz="1000" b="1">
                <a:latin typeface="+mn-lt"/>
              </a:endParaRPr>
            </a:p>
          </p:txBody>
        </p:sp>
        <p:grpSp>
          <p:nvGrpSpPr>
            <p:cNvPr id="35248" name="Group 755"/>
            <p:cNvGrpSpPr>
              <a:grpSpLocks noChangeAspect="1"/>
            </p:cNvGrpSpPr>
            <p:nvPr/>
          </p:nvGrpSpPr>
          <p:grpSpPr bwMode="auto">
            <a:xfrm>
              <a:off x="4992" y="2615"/>
              <a:ext cx="405" cy="1318"/>
              <a:chOff x="4357" y="2343"/>
              <a:chExt cx="432" cy="1522"/>
            </a:xfrm>
          </p:grpSpPr>
          <p:grpSp>
            <p:nvGrpSpPr>
              <p:cNvPr id="35304" name="Group 756"/>
              <p:cNvGrpSpPr>
                <a:grpSpLocks noChangeAspect="1"/>
              </p:cNvGrpSpPr>
              <p:nvPr/>
            </p:nvGrpSpPr>
            <p:grpSpPr bwMode="auto">
              <a:xfrm>
                <a:off x="4357" y="2343"/>
                <a:ext cx="431" cy="411"/>
                <a:chOff x="4357" y="2343"/>
                <a:chExt cx="431" cy="411"/>
              </a:xfrm>
            </p:grpSpPr>
            <p:sp>
              <p:nvSpPr>
                <p:cNvPr id="52742" name="Rectangle 757"/>
                <p:cNvSpPr>
                  <a:spLocks noChangeAspect="1" noChangeArrowheads="1"/>
                </p:cNvSpPr>
                <p:nvPr/>
              </p:nvSpPr>
              <p:spPr bwMode="auto">
                <a:xfrm>
                  <a:off x="4357"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43" name="Rectangle 758"/>
                <p:cNvSpPr>
                  <a:spLocks noChangeAspect="1" noChangeArrowheads="1"/>
                </p:cNvSpPr>
                <p:nvPr/>
              </p:nvSpPr>
              <p:spPr bwMode="auto">
                <a:xfrm>
                  <a:off x="4357"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44" name="Rectangle 759"/>
                <p:cNvSpPr>
                  <a:spLocks noChangeAspect="1" noChangeArrowheads="1"/>
                </p:cNvSpPr>
                <p:nvPr/>
              </p:nvSpPr>
              <p:spPr bwMode="auto">
                <a:xfrm>
                  <a:off x="4412" y="2375"/>
                  <a:ext cx="353"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grpSp>
          <p:grpSp>
            <p:nvGrpSpPr>
              <p:cNvPr id="35305" name="Group 760"/>
              <p:cNvGrpSpPr>
                <a:grpSpLocks noChangeAspect="1"/>
              </p:cNvGrpSpPr>
              <p:nvPr/>
            </p:nvGrpSpPr>
            <p:grpSpPr bwMode="auto">
              <a:xfrm>
                <a:off x="4391" y="2575"/>
                <a:ext cx="132" cy="117"/>
                <a:chOff x="4391" y="2575"/>
                <a:chExt cx="132" cy="117"/>
              </a:xfrm>
            </p:grpSpPr>
            <p:sp>
              <p:nvSpPr>
                <p:cNvPr id="52739" name="Oval 761"/>
                <p:cNvSpPr>
                  <a:spLocks noChangeAspect="1" noChangeArrowheads="1"/>
                </p:cNvSpPr>
                <p:nvPr/>
              </p:nvSpPr>
              <p:spPr bwMode="auto">
                <a:xfrm>
                  <a:off x="4408" y="2594"/>
                  <a:ext cx="98" cy="102"/>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40" name="Rectangle 762"/>
                <p:cNvSpPr>
                  <a:spLocks noChangeAspect="1" noChangeArrowheads="1"/>
                </p:cNvSpPr>
                <p:nvPr/>
              </p:nvSpPr>
              <p:spPr bwMode="auto">
                <a:xfrm>
                  <a:off x="4371" y="2575"/>
                  <a:ext cx="152" cy="69"/>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41" name="Oval 763"/>
                <p:cNvSpPr>
                  <a:spLocks noChangeAspect="1" noChangeArrowheads="1"/>
                </p:cNvSpPr>
                <p:nvPr/>
              </p:nvSpPr>
              <p:spPr bwMode="auto">
                <a:xfrm>
                  <a:off x="4424" y="2610"/>
                  <a:ext cx="63" cy="61"/>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grpSp>
          <p:grpSp>
            <p:nvGrpSpPr>
              <p:cNvPr id="35306" name="Group 764"/>
              <p:cNvGrpSpPr>
                <a:grpSpLocks noChangeAspect="1"/>
              </p:cNvGrpSpPr>
              <p:nvPr/>
            </p:nvGrpSpPr>
            <p:grpSpPr bwMode="auto">
              <a:xfrm>
                <a:off x="4357" y="2343"/>
                <a:ext cx="432" cy="1522"/>
                <a:chOff x="4357" y="2343"/>
                <a:chExt cx="432" cy="1522"/>
              </a:xfrm>
            </p:grpSpPr>
            <p:sp>
              <p:nvSpPr>
                <p:cNvPr id="52722" name="Rectangle 765"/>
                <p:cNvSpPr>
                  <a:spLocks noChangeAspect="1" noChangeArrowheads="1"/>
                </p:cNvSpPr>
                <p:nvPr/>
              </p:nvSpPr>
              <p:spPr bwMode="auto">
                <a:xfrm>
                  <a:off x="4357"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3" name="Rectangle 766"/>
                <p:cNvSpPr>
                  <a:spLocks noChangeAspect="1" noChangeArrowheads="1"/>
                </p:cNvSpPr>
                <p:nvPr/>
              </p:nvSpPr>
              <p:spPr bwMode="auto">
                <a:xfrm>
                  <a:off x="4357"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4" name="Rectangle 767"/>
                <p:cNvSpPr>
                  <a:spLocks noChangeAspect="1" noChangeArrowheads="1"/>
                </p:cNvSpPr>
                <p:nvPr/>
              </p:nvSpPr>
              <p:spPr bwMode="auto">
                <a:xfrm>
                  <a:off x="4412" y="2375"/>
                  <a:ext cx="354" cy="115"/>
                </a:xfrm>
                <a:prstGeom prst="rect">
                  <a:avLst/>
                </a:prstGeom>
                <a:noFill/>
                <a:ln w="9525">
                  <a:noFill/>
                  <a:miter lim="800000"/>
                  <a:headEnd/>
                  <a:tailEnd/>
                </a:ln>
              </p:spPr>
              <p:txBody>
                <a:bodyPr wrap="none" lIns="0" tIns="0" rIns="0" bIns="0">
                  <a:spAutoFit/>
                </a:bodyPr>
                <a:lstStyle/>
                <a:p>
                  <a:pPr>
                    <a:defRPr/>
                  </a:pPr>
                  <a:r>
                    <a:rPr lang="de-DE" sz="1000" b="1">
                      <a:latin typeface="+mn-lt"/>
                    </a:rPr>
                    <a:t>Montage2</a:t>
                  </a:r>
                </a:p>
              </p:txBody>
            </p:sp>
            <p:sp>
              <p:nvSpPr>
                <p:cNvPr id="52725" name="Rectangle 768"/>
                <p:cNvSpPr>
                  <a:spLocks noChangeAspect="1" noChangeArrowheads="1"/>
                </p:cNvSpPr>
                <p:nvPr/>
              </p:nvSpPr>
              <p:spPr bwMode="auto">
                <a:xfrm>
                  <a:off x="4357" y="2343"/>
                  <a:ext cx="431" cy="411"/>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6" name="Rectangle 769"/>
                <p:cNvSpPr>
                  <a:spLocks noChangeAspect="1" noChangeArrowheads="1"/>
                </p:cNvSpPr>
                <p:nvPr/>
              </p:nvSpPr>
              <p:spPr bwMode="auto">
                <a:xfrm>
                  <a:off x="4357" y="2343"/>
                  <a:ext cx="431" cy="143"/>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27" name="Rectangle 770"/>
                <p:cNvSpPr>
                  <a:spLocks noChangeAspect="1" noChangeArrowheads="1"/>
                </p:cNvSpPr>
                <p:nvPr/>
              </p:nvSpPr>
              <p:spPr bwMode="auto">
                <a:xfrm>
                  <a:off x="4412" y="2375"/>
                  <a:ext cx="361" cy="115"/>
                </a:xfrm>
                <a:prstGeom prst="rect">
                  <a:avLst/>
                </a:prstGeom>
                <a:noFill/>
                <a:ln w="9525">
                  <a:noFill/>
                  <a:miter lim="800000"/>
                  <a:headEnd/>
                  <a:tailEnd/>
                </a:ln>
              </p:spPr>
              <p:txBody>
                <a:bodyPr wrap="none" lIns="0" tIns="0" rIns="0" bIns="0">
                  <a:spAutoFit/>
                </a:bodyPr>
                <a:lstStyle/>
                <a:p>
                  <a:pPr>
                    <a:defRPr/>
                  </a:pPr>
                  <a:r>
                    <a:rPr lang="de-DE" sz="1000" b="1">
                      <a:latin typeface="+mn-lt"/>
                    </a:rPr>
                    <a:t>assembly2</a:t>
                  </a:r>
                </a:p>
              </p:txBody>
            </p:sp>
            <p:grpSp>
              <p:nvGrpSpPr>
                <p:cNvPr id="35313" name="Group 771"/>
                <p:cNvGrpSpPr>
                  <a:grpSpLocks noChangeAspect="1"/>
                </p:cNvGrpSpPr>
                <p:nvPr/>
              </p:nvGrpSpPr>
              <p:grpSpPr bwMode="auto">
                <a:xfrm>
                  <a:off x="4358" y="2560"/>
                  <a:ext cx="431" cy="1305"/>
                  <a:chOff x="4358" y="2560"/>
                  <a:chExt cx="431" cy="1305"/>
                </a:xfrm>
              </p:grpSpPr>
              <p:sp>
                <p:nvSpPr>
                  <p:cNvPr id="52729" name="Oval 772"/>
                  <p:cNvSpPr>
                    <a:spLocks noChangeAspect="1" noChangeArrowheads="1"/>
                  </p:cNvSpPr>
                  <p:nvPr/>
                </p:nvSpPr>
                <p:spPr bwMode="auto">
                  <a:xfrm>
                    <a:off x="4408" y="2595"/>
                    <a:ext cx="98" cy="97"/>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30" name="Rectangle 773"/>
                  <p:cNvSpPr>
                    <a:spLocks noChangeAspect="1" noChangeArrowheads="1"/>
                  </p:cNvSpPr>
                  <p:nvPr/>
                </p:nvSpPr>
                <p:spPr bwMode="auto">
                  <a:xfrm>
                    <a:off x="4381" y="2576"/>
                    <a:ext cx="142" cy="70"/>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31" name="Oval 774"/>
                  <p:cNvSpPr>
                    <a:spLocks noChangeAspect="1" noChangeArrowheads="1"/>
                  </p:cNvSpPr>
                  <p:nvPr/>
                </p:nvSpPr>
                <p:spPr bwMode="auto">
                  <a:xfrm>
                    <a:off x="4427" y="2611"/>
                    <a:ext cx="50" cy="59"/>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732" name="Oval 775"/>
                  <p:cNvSpPr>
                    <a:spLocks noChangeAspect="1" noChangeArrowheads="1"/>
                  </p:cNvSpPr>
                  <p:nvPr/>
                </p:nvSpPr>
                <p:spPr bwMode="auto">
                  <a:xfrm>
                    <a:off x="4408" y="2595"/>
                    <a:ext cx="98" cy="97"/>
                  </a:xfrm>
                  <a:prstGeom prst="ellipse">
                    <a:avLst/>
                  </a:prstGeom>
                  <a:noFill/>
                  <a:ln w="17463">
                    <a:solidFill>
                      <a:srgbClr val="000000"/>
                    </a:solidFill>
                    <a:round/>
                    <a:headEnd/>
                    <a:tailEnd/>
                  </a:ln>
                </p:spPr>
                <p:txBody>
                  <a:bodyPr/>
                  <a:lstStyle/>
                  <a:p>
                    <a:pPr>
                      <a:defRPr/>
                    </a:pPr>
                    <a:endParaRPr lang="en-US" sz="3200">
                      <a:latin typeface="+mn-lt"/>
                    </a:endParaRPr>
                  </a:p>
                </p:txBody>
              </p:sp>
              <p:sp>
                <p:nvSpPr>
                  <p:cNvPr id="52733" name="Rectangle 776"/>
                  <p:cNvSpPr>
                    <a:spLocks noChangeAspect="1" noChangeArrowheads="1"/>
                  </p:cNvSpPr>
                  <p:nvPr/>
                </p:nvSpPr>
                <p:spPr bwMode="auto">
                  <a:xfrm>
                    <a:off x="4381" y="2576"/>
                    <a:ext cx="142" cy="70"/>
                  </a:xfrm>
                  <a:prstGeom prst="rect">
                    <a:avLst/>
                  </a:prstGeom>
                  <a:solidFill>
                    <a:srgbClr val="FFFFFF"/>
                  </a:solidFill>
                  <a:ln w="9525">
                    <a:noFill/>
                    <a:miter lim="800000"/>
                    <a:headEnd/>
                    <a:tailEnd/>
                  </a:ln>
                </p:spPr>
                <p:txBody>
                  <a:bodyPr/>
                  <a:lstStyle/>
                  <a:p>
                    <a:pPr>
                      <a:defRPr/>
                    </a:pPr>
                    <a:endParaRPr lang="en-US" sz="3200">
                      <a:latin typeface="+mn-lt"/>
                    </a:endParaRPr>
                  </a:p>
                </p:txBody>
              </p:sp>
              <p:sp>
                <p:nvSpPr>
                  <p:cNvPr id="52734" name="Oval 777"/>
                  <p:cNvSpPr>
                    <a:spLocks noChangeAspect="1" noChangeArrowheads="1"/>
                  </p:cNvSpPr>
                  <p:nvPr/>
                </p:nvSpPr>
                <p:spPr bwMode="auto">
                  <a:xfrm>
                    <a:off x="4427" y="2611"/>
                    <a:ext cx="50" cy="59"/>
                  </a:xfrm>
                  <a:prstGeom prst="ellipse">
                    <a:avLst/>
                  </a:prstGeom>
                  <a:solidFill>
                    <a:srgbClr val="000000"/>
                  </a:solidFill>
                  <a:ln w="9525">
                    <a:solidFill>
                      <a:srgbClr val="000000"/>
                    </a:solidFill>
                    <a:round/>
                    <a:headEnd/>
                    <a:tailEnd/>
                  </a:ln>
                </p:spPr>
                <p:txBody>
                  <a:bodyPr/>
                  <a:lstStyle/>
                  <a:p>
                    <a:pPr>
                      <a:defRPr/>
                    </a:pPr>
                    <a:endParaRPr lang="en-US" sz="3200">
                      <a:latin typeface="+mn-lt"/>
                    </a:endParaRPr>
                  </a:p>
                </p:txBody>
              </p:sp>
              <p:sp>
                <p:nvSpPr>
                  <p:cNvPr id="52735" name="Rectangle 778"/>
                  <p:cNvSpPr>
                    <a:spLocks noChangeAspect="1" noChangeArrowheads="1"/>
                  </p:cNvSpPr>
                  <p:nvPr/>
                </p:nvSpPr>
                <p:spPr bwMode="auto">
                  <a:xfrm>
                    <a:off x="4567" y="2560"/>
                    <a:ext cx="77" cy="166"/>
                  </a:xfrm>
                  <a:prstGeom prst="rect">
                    <a:avLst/>
                  </a:prstGeom>
                  <a:noFill/>
                  <a:ln w="9525">
                    <a:noFill/>
                    <a:miter lim="800000"/>
                    <a:headEnd/>
                    <a:tailEnd/>
                  </a:ln>
                </p:spPr>
                <p:txBody>
                  <a:bodyPr/>
                  <a:lstStyle/>
                  <a:p>
                    <a:pPr>
                      <a:defRPr/>
                    </a:pPr>
                    <a:endParaRPr lang="en-US" sz="3200">
                      <a:latin typeface="+mn-lt"/>
                    </a:endParaRPr>
                  </a:p>
                </p:txBody>
              </p:sp>
              <p:sp>
                <p:nvSpPr>
                  <p:cNvPr id="52736" name="Rectangle 779"/>
                  <p:cNvSpPr>
                    <a:spLocks noChangeAspect="1" noChangeArrowheads="1"/>
                  </p:cNvSpPr>
                  <p:nvPr/>
                </p:nvSpPr>
                <p:spPr bwMode="auto">
                  <a:xfrm>
                    <a:off x="4567" y="2565"/>
                    <a:ext cx="42" cy="115"/>
                  </a:xfrm>
                  <a:prstGeom prst="rect">
                    <a:avLst/>
                  </a:prstGeom>
                  <a:noFill/>
                  <a:ln w="9525">
                    <a:noFill/>
                    <a:miter lim="800000"/>
                    <a:headEnd/>
                    <a:tailEnd/>
                  </a:ln>
                </p:spPr>
                <p:txBody>
                  <a:bodyPr wrap="none" lIns="0" tIns="0" rIns="0" bIns="0">
                    <a:spAutoFit/>
                  </a:bodyPr>
                  <a:lstStyle/>
                  <a:p>
                    <a:pPr>
                      <a:defRPr/>
                    </a:pPr>
                    <a:r>
                      <a:rPr lang="de-DE" sz="1000" b="1">
                        <a:latin typeface="+mn-lt"/>
                      </a:rPr>
                      <a:t>1</a:t>
                    </a:r>
                  </a:p>
                </p:txBody>
              </p:sp>
              <p:sp>
                <p:nvSpPr>
                  <p:cNvPr id="52737" name="Rectangle 780"/>
                  <p:cNvSpPr>
                    <a:spLocks noChangeAspect="1" noChangeArrowheads="1"/>
                  </p:cNvSpPr>
                  <p:nvPr/>
                </p:nvSpPr>
                <p:spPr bwMode="auto">
                  <a:xfrm>
                    <a:off x="4358" y="3697"/>
                    <a:ext cx="431" cy="168"/>
                  </a:xfrm>
                  <a:prstGeom prst="rect">
                    <a:avLst/>
                  </a:prstGeom>
                  <a:solidFill>
                    <a:srgbClr val="FFFFFF"/>
                  </a:solidFill>
                  <a:ln w="17463">
                    <a:solidFill>
                      <a:srgbClr val="000000"/>
                    </a:solidFill>
                    <a:miter lim="800000"/>
                    <a:headEnd/>
                    <a:tailEnd/>
                  </a:ln>
                </p:spPr>
                <p:txBody>
                  <a:bodyPr/>
                  <a:lstStyle/>
                  <a:p>
                    <a:pPr>
                      <a:defRPr/>
                    </a:pPr>
                    <a:endParaRPr lang="en-US" sz="3200">
                      <a:latin typeface="+mn-lt"/>
                    </a:endParaRPr>
                  </a:p>
                </p:txBody>
              </p:sp>
              <p:sp>
                <p:nvSpPr>
                  <p:cNvPr id="52738" name="Rectangle 781"/>
                  <p:cNvSpPr>
                    <a:spLocks noChangeAspect="1" noChangeArrowheads="1"/>
                  </p:cNvSpPr>
                  <p:nvPr/>
                </p:nvSpPr>
                <p:spPr bwMode="auto">
                  <a:xfrm>
                    <a:off x="4374" y="3745"/>
                    <a:ext cx="121" cy="115"/>
                  </a:xfrm>
                  <a:prstGeom prst="rect">
                    <a:avLst/>
                  </a:prstGeom>
                  <a:noFill/>
                  <a:ln w="9525">
                    <a:noFill/>
                    <a:miter lim="800000"/>
                    <a:headEnd/>
                    <a:tailEnd/>
                  </a:ln>
                </p:spPr>
                <p:txBody>
                  <a:bodyPr wrap="none" lIns="0" tIns="0" rIns="0" bIns="0">
                    <a:spAutoFit/>
                  </a:bodyPr>
                  <a:lstStyle/>
                  <a:p>
                    <a:pPr>
                      <a:defRPr/>
                    </a:pPr>
                    <a:r>
                      <a:rPr lang="de-DE" sz="1000">
                        <a:latin typeface="+mn-lt"/>
                      </a:rPr>
                      <a:t>S: 2</a:t>
                    </a:r>
                    <a:endParaRPr lang="de-DE" sz="1000" b="1">
                      <a:latin typeface="+mn-lt"/>
                    </a:endParaRPr>
                  </a:p>
                </p:txBody>
              </p:sp>
            </p:grpSp>
          </p:grpSp>
        </p:grpSp>
        <p:sp>
          <p:nvSpPr>
            <p:cNvPr id="52664" name="Rectangle 782"/>
            <p:cNvSpPr>
              <a:spLocks noChangeAspect="1" noChangeArrowheads="1"/>
            </p:cNvSpPr>
            <p:nvPr/>
          </p:nvSpPr>
          <p:spPr bwMode="auto">
            <a:xfrm>
              <a:off x="3128" y="1287"/>
              <a:ext cx="956" cy="245"/>
            </a:xfrm>
            <a:prstGeom prst="rect">
              <a:avLst/>
            </a:prstGeom>
            <a:solidFill>
              <a:schemeClr val="bg1"/>
            </a:solidFill>
            <a:ln w="19050">
              <a:solidFill>
                <a:schemeClr val="tx1"/>
              </a:solidFill>
              <a:miter lim="800000"/>
              <a:headEnd/>
              <a:tailEnd/>
            </a:ln>
          </p:spPr>
          <p:txBody>
            <a:bodyPr wrap="none" anchor="ctr"/>
            <a:lstStyle/>
            <a:p>
              <a:pPr algn="ctr">
                <a:defRPr/>
              </a:pPr>
              <a:r>
                <a:rPr lang="de-DE" sz="1000" b="1" dirty="0">
                  <a:latin typeface="+mn-lt"/>
                </a:rPr>
                <a:t>production planning</a:t>
              </a:r>
              <a:br>
                <a:rPr lang="de-DE" sz="1000" b="1" dirty="0">
                  <a:latin typeface="+mn-lt"/>
                </a:rPr>
              </a:br>
              <a:r>
                <a:rPr lang="de-DE" sz="1000" b="1" dirty="0">
                  <a:latin typeface="+mn-lt"/>
                </a:rPr>
                <a:t>&amp; -control</a:t>
              </a:r>
            </a:p>
          </p:txBody>
        </p:sp>
        <p:sp>
          <p:nvSpPr>
            <p:cNvPr id="52665" name="Rectangle 783"/>
            <p:cNvSpPr>
              <a:spLocks noChangeAspect="1" noChangeArrowheads="1"/>
            </p:cNvSpPr>
            <p:nvPr/>
          </p:nvSpPr>
          <p:spPr bwMode="auto">
            <a:xfrm>
              <a:off x="3129" y="1519"/>
              <a:ext cx="955" cy="235"/>
            </a:xfrm>
            <a:prstGeom prst="rect">
              <a:avLst/>
            </a:prstGeom>
            <a:solidFill>
              <a:schemeClr val="bg1"/>
            </a:solidFill>
            <a:ln w="19050">
              <a:solidFill>
                <a:schemeClr val="tx1"/>
              </a:solidFill>
              <a:miter lim="800000"/>
              <a:headEnd/>
              <a:tailEnd/>
            </a:ln>
          </p:spPr>
          <p:txBody>
            <a:bodyPr wrap="none" anchor="ctr"/>
            <a:lstStyle/>
            <a:p>
              <a:pPr>
                <a:defRPr/>
              </a:pPr>
              <a:endParaRPr lang="en-US" sz="3200">
                <a:latin typeface="+mn-lt"/>
              </a:endParaRPr>
            </a:p>
          </p:txBody>
        </p:sp>
        <p:sp>
          <p:nvSpPr>
            <p:cNvPr id="52666" name="Rectangle 784"/>
            <p:cNvSpPr>
              <a:spLocks noChangeAspect="1" noChangeArrowheads="1"/>
            </p:cNvSpPr>
            <p:nvPr/>
          </p:nvSpPr>
          <p:spPr bwMode="auto">
            <a:xfrm>
              <a:off x="3129" y="1618"/>
              <a:ext cx="334" cy="132"/>
            </a:xfrm>
            <a:prstGeom prst="rect">
              <a:avLst/>
            </a:prstGeom>
            <a:solidFill>
              <a:schemeClr val="bg1"/>
            </a:solidFill>
            <a:ln w="19050">
              <a:solidFill>
                <a:schemeClr val="tx1"/>
              </a:solidFill>
              <a:miter lim="800000"/>
              <a:headEnd/>
              <a:tailEnd/>
            </a:ln>
          </p:spPr>
          <p:txBody>
            <a:bodyPr wrap="none" anchor="ctr"/>
            <a:lstStyle/>
            <a:p>
              <a:pPr>
                <a:defRPr/>
              </a:pPr>
              <a:r>
                <a:rPr lang="de-DE" sz="1000" b="1">
                  <a:latin typeface="+mn-lt"/>
                </a:rPr>
                <a:t>MRP</a:t>
              </a:r>
            </a:p>
          </p:txBody>
        </p:sp>
        <p:sp>
          <p:nvSpPr>
            <p:cNvPr id="52667" name="Line 785"/>
            <p:cNvSpPr>
              <a:spLocks noChangeAspect="1" noChangeShapeType="1"/>
            </p:cNvSpPr>
            <p:nvPr/>
          </p:nvSpPr>
          <p:spPr bwMode="auto">
            <a:xfrm flipH="1">
              <a:off x="1442" y="1750"/>
              <a:ext cx="1809" cy="869"/>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68" name="Line 786"/>
            <p:cNvSpPr>
              <a:spLocks noChangeAspect="1" noChangeShapeType="1"/>
            </p:cNvSpPr>
            <p:nvPr/>
          </p:nvSpPr>
          <p:spPr bwMode="auto">
            <a:xfrm flipH="1">
              <a:off x="2068" y="1755"/>
              <a:ext cx="1286" cy="859"/>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69" name="Line 787"/>
            <p:cNvSpPr>
              <a:spLocks noChangeAspect="1" noChangeShapeType="1"/>
            </p:cNvSpPr>
            <p:nvPr/>
          </p:nvSpPr>
          <p:spPr bwMode="auto">
            <a:xfrm flipH="1">
              <a:off x="2843" y="1766"/>
              <a:ext cx="626" cy="859"/>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70" name="Line 788"/>
            <p:cNvSpPr>
              <a:spLocks noChangeAspect="1" noChangeShapeType="1"/>
            </p:cNvSpPr>
            <p:nvPr/>
          </p:nvSpPr>
          <p:spPr bwMode="auto">
            <a:xfrm>
              <a:off x="3612" y="1750"/>
              <a:ext cx="0" cy="885"/>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71" name="Line 789"/>
            <p:cNvSpPr>
              <a:spLocks noChangeAspect="1" noChangeShapeType="1"/>
            </p:cNvSpPr>
            <p:nvPr/>
          </p:nvSpPr>
          <p:spPr bwMode="auto">
            <a:xfrm>
              <a:off x="3612" y="1766"/>
              <a:ext cx="725" cy="853"/>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72" name="Line 790"/>
            <p:cNvSpPr>
              <a:spLocks noChangeAspect="1" noChangeShapeType="1"/>
            </p:cNvSpPr>
            <p:nvPr/>
          </p:nvSpPr>
          <p:spPr bwMode="auto">
            <a:xfrm>
              <a:off x="3825" y="1766"/>
              <a:ext cx="1309" cy="832"/>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73" name="Line 791"/>
            <p:cNvSpPr>
              <a:spLocks noChangeAspect="1" noChangeShapeType="1"/>
            </p:cNvSpPr>
            <p:nvPr/>
          </p:nvSpPr>
          <p:spPr bwMode="auto">
            <a:xfrm>
              <a:off x="4026" y="1760"/>
              <a:ext cx="1676" cy="859"/>
            </a:xfrm>
            <a:prstGeom prst="line">
              <a:avLst/>
            </a:prstGeom>
            <a:noFill/>
            <a:ln w="9525">
              <a:solidFill>
                <a:schemeClr val="tx1"/>
              </a:solidFill>
              <a:round/>
              <a:headEnd/>
              <a:tailEnd type="triangle" w="med" len="med"/>
            </a:ln>
          </p:spPr>
          <p:txBody>
            <a:bodyPr/>
            <a:lstStyle/>
            <a:p>
              <a:pPr>
                <a:defRPr/>
              </a:pPr>
              <a:endParaRPr lang="en-US" sz="3200">
                <a:latin typeface="+mn-lt"/>
              </a:endParaRPr>
            </a:p>
          </p:txBody>
        </p:sp>
        <p:sp>
          <p:nvSpPr>
            <p:cNvPr id="52674" name="Rectangle 792"/>
            <p:cNvSpPr>
              <a:spLocks noChangeAspect="1" noChangeArrowheads="1"/>
            </p:cNvSpPr>
            <p:nvPr/>
          </p:nvSpPr>
          <p:spPr bwMode="auto">
            <a:xfrm>
              <a:off x="2810" y="1861"/>
              <a:ext cx="1597" cy="206"/>
            </a:xfrm>
            <a:prstGeom prst="rect">
              <a:avLst/>
            </a:prstGeom>
            <a:solidFill>
              <a:schemeClr val="bg1"/>
            </a:solidFill>
            <a:ln w="19050">
              <a:solidFill>
                <a:schemeClr val="tx1"/>
              </a:solidFill>
              <a:miter lim="800000"/>
              <a:headEnd/>
              <a:tailEnd/>
            </a:ln>
          </p:spPr>
          <p:txBody>
            <a:bodyPr wrap="none" anchor="ctr"/>
            <a:lstStyle/>
            <a:p>
              <a:pPr algn="ctr">
                <a:defRPr/>
              </a:pPr>
              <a:r>
                <a:rPr lang="de-DE" sz="1050" b="1" dirty="0">
                  <a:latin typeface="+mn-lt"/>
                </a:rPr>
                <a:t>weekly production plan</a:t>
              </a:r>
            </a:p>
          </p:txBody>
        </p:sp>
        <p:sp>
          <p:nvSpPr>
            <p:cNvPr id="52675" name="Freeform 793"/>
            <p:cNvSpPr>
              <a:spLocks noChangeAspect="1"/>
            </p:cNvSpPr>
            <p:nvPr/>
          </p:nvSpPr>
          <p:spPr bwMode="auto">
            <a:xfrm>
              <a:off x="1787" y="1530"/>
              <a:ext cx="1340" cy="37"/>
            </a:xfrm>
            <a:custGeom>
              <a:avLst/>
              <a:gdLst>
                <a:gd name="T0" fmla="*/ 0 w 3859"/>
                <a:gd name="T1" fmla="*/ 0 h 183"/>
                <a:gd name="T2" fmla="*/ 0 w 3859"/>
                <a:gd name="T3" fmla="*/ 0 h 183"/>
                <a:gd name="T4" fmla="*/ 0 w 3859"/>
                <a:gd name="T5" fmla="*/ 0 h 183"/>
                <a:gd name="T6" fmla="*/ 0 w 3859"/>
                <a:gd name="T7" fmla="*/ 0 h 183"/>
                <a:gd name="T8" fmla="*/ 0 60000 65536"/>
                <a:gd name="T9" fmla="*/ 0 60000 65536"/>
                <a:gd name="T10" fmla="*/ 0 60000 65536"/>
                <a:gd name="T11" fmla="*/ 0 60000 65536"/>
                <a:gd name="T12" fmla="*/ 0 w 3859"/>
                <a:gd name="T13" fmla="*/ 0 h 183"/>
                <a:gd name="T14" fmla="*/ 3859 w 3859"/>
                <a:gd name="T15" fmla="*/ 183 h 183"/>
              </a:gdLst>
              <a:ahLst/>
              <a:cxnLst>
                <a:cxn ang="T8">
                  <a:pos x="T0" y="T1"/>
                </a:cxn>
                <a:cxn ang="T9">
                  <a:pos x="T2" y="T3"/>
                </a:cxn>
                <a:cxn ang="T10">
                  <a:pos x="T4" y="T5"/>
                </a:cxn>
                <a:cxn ang="T11">
                  <a:pos x="T6" y="T7"/>
                </a:cxn>
              </a:cxnLst>
              <a:rect l="T12" t="T13" r="T14" b="T15"/>
              <a:pathLst>
                <a:path w="3859" h="183">
                  <a:moveTo>
                    <a:pt x="3859" y="0"/>
                  </a:moveTo>
                  <a:lnTo>
                    <a:pt x="1299" y="0"/>
                  </a:lnTo>
                  <a:lnTo>
                    <a:pt x="1719" y="180"/>
                  </a:lnTo>
                  <a:lnTo>
                    <a:pt x="0" y="183"/>
                  </a:lnTo>
                </a:path>
              </a:pathLst>
            </a:custGeom>
            <a:noFill/>
            <a:ln w="19050">
              <a:solidFill>
                <a:srgbClr val="000000"/>
              </a:solidFill>
              <a:round/>
              <a:headEnd/>
              <a:tailEnd type="triangle" w="med" len="med"/>
            </a:ln>
          </p:spPr>
          <p:txBody>
            <a:bodyPr/>
            <a:lstStyle/>
            <a:p>
              <a:pPr>
                <a:defRPr/>
              </a:pPr>
              <a:endParaRPr lang="en-US" sz="3200">
                <a:latin typeface="+mn-lt"/>
              </a:endParaRPr>
            </a:p>
          </p:txBody>
        </p:sp>
        <p:sp>
          <p:nvSpPr>
            <p:cNvPr id="52676" name="Freeform 794"/>
            <p:cNvSpPr>
              <a:spLocks noChangeAspect="1"/>
            </p:cNvSpPr>
            <p:nvPr/>
          </p:nvSpPr>
          <p:spPr bwMode="auto">
            <a:xfrm>
              <a:off x="1781" y="1343"/>
              <a:ext cx="1340" cy="43"/>
            </a:xfrm>
            <a:custGeom>
              <a:avLst/>
              <a:gdLst>
                <a:gd name="T0" fmla="*/ 0 w 3859"/>
                <a:gd name="T1" fmla="*/ 0 h 183"/>
                <a:gd name="T2" fmla="*/ 0 w 3859"/>
                <a:gd name="T3" fmla="*/ 0 h 183"/>
                <a:gd name="T4" fmla="*/ 0 w 3859"/>
                <a:gd name="T5" fmla="*/ 0 h 183"/>
                <a:gd name="T6" fmla="*/ 0 w 3859"/>
                <a:gd name="T7" fmla="*/ 0 h 183"/>
                <a:gd name="T8" fmla="*/ 0 60000 65536"/>
                <a:gd name="T9" fmla="*/ 0 60000 65536"/>
                <a:gd name="T10" fmla="*/ 0 60000 65536"/>
                <a:gd name="T11" fmla="*/ 0 60000 65536"/>
                <a:gd name="T12" fmla="*/ 0 w 3859"/>
                <a:gd name="T13" fmla="*/ 0 h 183"/>
                <a:gd name="T14" fmla="*/ 3859 w 3859"/>
                <a:gd name="T15" fmla="*/ 183 h 183"/>
              </a:gdLst>
              <a:ahLst/>
              <a:cxnLst>
                <a:cxn ang="T8">
                  <a:pos x="T0" y="T1"/>
                </a:cxn>
                <a:cxn ang="T9">
                  <a:pos x="T2" y="T3"/>
                </a:cxn>
                <a:cxn ang="T10">
                  <a:pos x="T4" y="T5"/>
                </a:cxn>
                <a:cxn ang="T11">
                  <a:pos x="T6" y="T7"/>
                </a:cxn>
              </a:cxnLst>
              <a:rect l="T12" t="T13" r="T14" b="T15"/>
              <a:pathLst>
                <a:path w="3859" h="183">
                  <a:moveTo>
                    <a:pt x="3859" y="0"/>
                  </a:moveTo>
                  <a:lnTo>
                    <a:pt x="1299" y="0"/>
                  </a:lnTo>
                  <a:lnTo>
                    <a:pt x="1719" y="180"/>
                  </a:lnTo>
                  <a:lnTo>
                    <a:pt x="0" y="183"/>
                  </a:lnTo>
                </a:path>
              </a:pathLst>
            </a:custGeom>
            <a:noFill/>
            <a:ln w="19050">
              <a:solidFill>
                <a:srgbClr val="000000"/>
              </a:solidFill>
              <a:round/>
              <a:headEnd/>
              <a:tailEnd type="triangle" w="med" len="med"/>
            </a:ln>
          </p:spPr>
          <p:txBody>
            <a:bodyPr/>
            <a:lstStyle/>
            <a:p>
              <a:pPr>
                <a:defRPr/>
              </a:pPr>
              <a:endParaRPr lang="en-US" sz="3200">
                <a:latin typeface="+mn-lt"/>
              </a:endParaRPr>
            </a:p>
          </p:txBody>
        </p:sp>
        <p:sp>
          <p:nvSpPr>
            <p:cNvPr id="52677" name="Freeform 795"/>
            <p:cNvSpPr>
              <a:spLocks noChangeAspect="1"/>
            </p:cNvSpPr>
            <p:nvPr/>
          </p:nvSpPr>
          <p:spPr bwMode="auto">
            <a:xfrm>
              <a:off x="4088" y="1313"/>
              <a:ext cx="1271" cy="41"/>
            </a:xfrm>
            <a:custGeom>
              <a:avLst/>
              <a:gdLst>
                <a:gd name="T0" fmla="*/ 0 w 4680"/>
                <a:gd name="T1" fmla="*/ 0 h 180"/>
                <a:gd name="T2" fmla="*/ 0 w 4680"/>
                <a:gd name="T3" fmla="*/ 0 h 180"/>
                <a:gd name="T4" fmla="*/ 0 w 4680"/>
                <a:gd name="T5" fmla="*/ 0 h 180"/>
                <a:gd name="T6" fmla="*/ 0 w 4680"/>
                <a:gd name="T7" fmla="*/ 0 h 180"/>
                <a:gd name="T8" fmla="*/ 0 60000 65536"/>
                <a:gd name="T9" fmla="*/ 0 60000 65536"/>
                <a:gd name="T10" fmla="*/ 0 60000 65536"/>
                <a:gd name="T11" fmla="*/ 0 60000 65536"/>
                <a:gd name="T12" fmla="*/ 0 w 4680"/>
                <a:gd name="T13" fmla="*/ 0 h 180"/>
                <a:gd name="T14" fmla="*/ 4680 w 4680"/>
                <a:gd name="T15" fmla="*/ 180 h 180"/>
              </a:gdLst>
              <a:ahLst/>
              <a:cxnLst>
                <a:cxn ang="T8">
                  <a:pos x="T0" y="T1"/>
                </a:cxn>
                <a:cxn ang="T9">
                  <a:pos x="T2" y="T3"/>
                </a:cxn>
                <a:cxn ang="T10">
                  <a:pos x="T4" y="T5"/>
                </a:cxn>
                <a:cxn ang="T11">
                  <a:pos x="T6" y="T7"/>
                </a:cxn>
              </a:cxnLst>
              <a:rect l="T12" t="T13" r="T14" b="T15"/>
              <a:pathLst>
                <a:path w="4680" h="180">
                  <a:moveTo>
                    <a:pt x="4680" y="0"/>
                  </a:moveTo>
                  <a:lnTo>
                    <a:pt x="2160" y="0"/>
                  </a:lnTo>
                  <a:lnTo>
                    <a:pt x="2520" y="180"/>
                  </a:lnTo>
                  <a:lnTo>
                    <a:pt x="0" y="180"/>
                  </a:lnTo>
                </a:path>
              </a:pathLst>
            </a:custGeom>
            <a:noFill/>
            <a:ln w="19050">
              <a:solidFill>
                <a:srgbClr val="000000"/>
              </a:solidFill>
              <a:round/>
              <a:headEnd/>
              <a:tailEnd type="triangle" w="med" len="med"/>
            </a:ln>
          </p:spPr>
          <p:txBody>
            <a:bodyPr/>
            <a:lstStyle/>
            <a:p>
              <a:pPr>
                <a:defRPr/>
              </a:pPr>
              <a:endParaRPr lang="en-US" sz="3200">
                <a:latin typeface="+mn-lt"/>
              </a:endParaRPr>
            </a:p>
          </p:txBody>
        </p:sp>
        <p:sp>
          <p:nvSpPr>
            <p:cNvPr id="52678" name="Freeform 796"/>
            <p:cNvSpPr>
              <a:spLocks noChangeAspect="1"/>
            </p:cNvSpPr>
            <p:nvPr/>
          </p:nvSpPr>
          <p:spPr bwMode="auto">
            <a:xfrm>
              <a:off x="4088" y="1521"/>
              <a:ext cx="1271" cy="46"/>
            </a:xfrm>
            <a:custGeom>
              <a:avLst/>
              <a:gdLst>
                <a:gd name="T0" fmla="*/ 0 w 4680"/>
                <a:gd name="T1" fmla="*/ 0 h 180"/>
                <a:gd name="T2" fmla="*/ 0 w 4680"/>
                <a:gd name="T3" fmla="*/ 0 h 180"/>
                <a:gd name="T4" fmla="*/ 0 w 4680"/>
                <a:gd name="T5" fmla="*/ 0 h 180"/>
                <a:gd name="T6" fmla="*/ 0 w 4680"/>
                <a:gd name="T7" fmla="*/ 0 h 180"/>
                <a:gd name="T8" fmla="*/ 0 60000 65536"/>
                <a:gd name="T9" fmla="*/ 0 60000 65536"/>
                <a:gd name="T10" fmla="*/ 0 60000 65536"/>
                <a:gd name="T11" fmla="*/ 0 60000 65536"/>
                <a:gd name="T12" fmla="*/ 0 w 4680"/>
                <a:gd name="T13" fmla="*/ 0 h 180"/>
                <a:gd name="T14" fmla="*/ 4680 w 4680"/>
                <a:gd name="T15" fmla="*/ 180 h 180"/>
              </a:gdLst>
              <a:ahLst/>
              <a:cxnLst>
                <a:cxn ang="T8">
                  <a:pos x="T0" y="T1"/>
                </a:cxn>
                <a:cxn ang="T9">
                  <a:pos x="T2" y="T3"/>
                </a:cxn>
                <a:cxn ang="T10">
                  <a:pos x="T4" y="T5"/>
                </a:cxn>
                <a:cxn ang="T11">
                  <a:pos x="T6" y="T7"/>
                </a:cxn>
              </a:cxnLst>
              <a:rect l="T12" t="T13" r="T14" b="T15"/>
              <a:pathLst>
                <a:path w="4680" h="180">
                  <a:moveTo>
                    <a:pt x="4680" y="0"/>
                  </a:moveTo>
                  <a:lnTo>
                    <a:pt x="2160" y="0"/>
                  </a:lnTo>
                  <a:lnTo>
                    <a:pt x="2520" y="180"/>
                  </a:lnTo>
                  <a:lnTo>
                    <a:pt x="0" y="180"/>
                  </a:lnTo>
                </a:path>
              </a:pathLst>
            </a:custGeom>
            <a:noFill/>
            <a:ln w="19050">
              <a:solidFill>
                <a:srgbClr val="000000"/>
              </a:solidFill>
              <a:round/>
              <a:headEnd/>
              <a:tailEnd type="triangle" w="med" len="med"/>
            </a:ln>
          </p:spPr>
          <p:txBody>
            <a:bodyPr/>
            <a:lstStyle/>
            <a:p>
              <a:pPr>
                <a:defRPr/>
              </a:pPr>
              <a:endParaRPr lang="en-US" sz="3200">
                <a:latin typeface="+mn-lt"/>
              </a:endParaRPr>
            </a:p>
          </p:txBody>
        </p:sp>
        <p:sp>
          <p:nvSpPr>
            <p:cNvPr id="52679" name="Rectangle 797"/>
            <p:cNvSpPr>
              <a:spLocks noChangeAspect="1" noChangeArrowheads="1"/>
            </p:cNvSpPr>
            <p:nvPr/>
          </p:nvSpPr>
          <p:spPr bwMode="auto">
            <a:xfrm>
              <a:off x="4841" y="1215"/>
              <a:ext cx="397" cy="185"/>
            </a:xfrm>
            <a:prstGeom prst="rect">
              <a:avLst/>
            </a:prstGeom>
            <a:solidFill>
              <a:schemeClr val="bg1"/>
            </a:solidFill>
            <a:ln w="9525">
              <a:solidFill>
                <a:schemeClr val="tx1"/>
              </a:solidFill>
              <a:miter lim="800000"/>
              <a:headEnd/>
              <a:tailEnd/>
            </a:ln>
          </p:spPr>
          <p:txBody>
            <a:bodyPr wrap="none" anchor="ctr"/>
            <a:lstStyle/>
            <a:p>
              <a:pPr>
                <a:defRPr/>
              </a:pPr>
              <a:r>
                <a:rPr lang="de-DE" sz="1000" b="1">
                  <a:latin typeface="+mn-lt"/>
                </a:rPr>
                <a:t>forecast</a:t>
              </a:r>
            </a:p>
          </p:txBody>
        </p:sp>
        <p:sp>
          <p:nvSpPr>
            <p:cNvPr id="52680" name="Rectangle 798"/>
            <p:cNvSpPr>
              <a:spLocks noChangeAspect="1" noChangeArrowheads="1"/>
            </p:cNvSpPr>
            <p:nvPr/>
          </p:nvSpPr>
          <p:spPr bwMode="auto">
            <a:xfrm>
              <a:off x="4224" y="1490"/>
              <a:ext cx="397" cy="184"/>
            </a:xfrm>
            <a:prstGeom prst="rect">
              <a:avLst/>
            </a:prstGeom>
            <a:solidFill>
              <a:schemeClr val="bg1"/>
            </a:solidFill>
            <a:ln w="9525">
              <a:solidFill>
                <a:schemeClr val="tx1"/>
              </a:solidFill>
              <a:miter lim="800000"/>
              <a:headEnd/>
              <a:tailEnd/>
            </a:ln>
          </p:spPr>
          <p:txBody>
            <a:bodyPr wrap="none" anchor="ctr"/>
            <a:lstStyle/>
            <a:p>
              <a:pPr>
                <a:defRPr/>
              </a:pPr>
              <a:r>
                <a:rPr lang="de-DE" sz="1000" b="1">
                  <a:latin typeface="+mn-lt"/>
                </a:rPr>
                <a:t>daily order</a:t>
              </a:r>
            </a:p>
          </p:txBody>
        </p:sp>
        <p:sp>
          <p:nvSpPr>
            <p:cNvPr id="52681" name="Rectangle 799"/>
            <p:cNvSpPr>
              <a:spLocks noChangeAspect="1" noChangeArrowheads="1"/>
            </p:cNvSpPr>
            <p:nvPr/>
          </p:nvSpPr>
          <p:spPr bwMode="auto">
            <a:xfrm>
              <a:off x="2589" y="1239"/>
              <a:ext cx="397" cy="185"/>
            </a:xfrm>
            <a:prstGeom prst="rect">
              <a:avLst/>
            </a:prstGeom>
            <a:solidFill>
              <a:schemeClr val="bg1"/>
            </a:solidFill>
            <a:ln w="9525">
              <a:solidFill>
                <a:schemeClr val="tx1"/>
              </a:solidFill>
              <a:miter lim="800000"/>
              <a:headEnd/>
              <a:tailEnd/>
            </a:ln>
          </p:spPr>
          <p:txBody>
            <a:bodyPr wrap="none" anchor="ctr"/>
            <a:lstStyle/>
            <a:p>
              <a:pPr>
                <a:defRPr/>
              </a:pPr>
              <a:r>
                <a:rPr lang="de-DE" sz="1000" b="1">
                  <a:latin typeface="+mn-lt"/>
                </a:rPr>
                <a:t>forecast</a:t>
              </a:r>
            </a:p>
          </p:txBody>
        </p:sp>
        <p:sp>
          <p:nvSpPr>
            <p:cNvPr id="52682" name="Rectangle 800"/>
            <p:cNvSpPr>
              <a:spLocks noChangeAspect="1" noChangeArrowheads="1"/>
            </p:cNvSpPr>
            <p:nvPr/>
          </p:nvSpPr>
          <p:spPr bwMode="auto">
            <a:xfrm>
              <a:off x="2502" y="1477"/>
              <a:ext cx="403" cy="186"/>
            </a:xfrm>
            <a:prstGeom prst="rect">
              <a:avLst/>
            </a:prstGeom>
            <a:solidFill>
              <a:schemeClr val="bg1"/>
            </a:solidFill>
            <a:ln w="9525">
              <a:solidFill>
                <a:schemeClr val="tx1"/>
              </a:solidFill>
              <a:miter lim="800000"/>
              <a:headEnd/>
              <a:tailEnd/>
            </a:ln>
          </p:spPr>
          <p:txBody>
            <a:bodyPr wrap="none" anchor="ctr"/>
            <a:lstStyle/>
            <a:p>
              <a:pPr>
                <a:defRPr/>
              </a:pPr>
              <a:r>
                <a:rPr lang="de-DE" sz="1000" b="1">
                  <a:latin typeface="+mn-lt"/>
                </a:rPr>
                <a:t>faxback</a:t>
              </a:r>
            </a:p>
          </p:txBody>
        </p:sp>
        <p:sp>
          <p:nvSpPr>
            <p:cNvPr id="52683" name="Line 801"/>
            <p:cNvSpPr>
              <a:spLocks noChangeAspect="1" noChangeShapeType="1"/>
            </p:cNvSpPr>
            <p:nvPr/>
          </p:nvSpPr>
          <p:spPr bwMode="auto">
            <a:xfrm>
              <a:off x="1212" y="4040"/>
              <a:ext cx="666"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4" name="Line 802"/>
            <p:cNvSpPr>
              <a:spLocks noChangeAspect="1" noChangeShapeType="1"/>
            </p:cNvSpPr>
            <p:nvPr/>
          </p:nvSpPr>
          <p:spPr bwMode="auto">
            <a:xfrm flipV="1">
              <a:off x="1878" y="4120"/>
              <a:ext cx="426" cy="3"/>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5270" name="AutoShape 803"/>
            <p:cNvCxnSpPr>
              <a:cxnSpLocks noChangeAspect="1" noChangeShapeType="1"/>
              <a:stCxn id="52683" idx="1"/>
              <a:endCxn id="52684" idx="0"/>
            </p:cNvCxnSpPr>
            <p:nvPr/>
          </p:nvCxnSpPr>
          <p:spPr bwMode="auto">
            <a:xfrm>
              <a:off x="1878" y="4045"/>
              <a:ext cx="0" cy="84"/>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686" name="Line 804"/>
            <p:cNvSpPr>
              <a:spLocks noChangeAspect="1" noChangeShapeType="1"/>
            </p:cNvSpPr>
            <p:nvPr/>
          </p:nvSpPr>
          <p:spPr bwMode="auto">
            <a:xfrm>
              <a:off x="2300" y="4040"/>
              <a:ext cx="322"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7" name="Line 805"/>
            <p:cNvSpPr>
              <a:spLocks noChangeAspect="1" noChangeShapeType="1"/>
            </p:cNvSpPr>
            <p:nvPr/>
          </p:nvSpPr>
          <p:spPr bwMode="auto">
            <a:xfrm flipV="1">
              <a:off x="2622" y="4126"/>
              <a:ext cx="449" cy="1"/>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8" name="Line 806"/>
            <p:cNvSpPr>
              <a:spLocks noChangeAspect="1" noChangeShapeType="1"/>
            </p:cNvSpPr>
            <p:nvPr/>
          </p:nvSpPr>
          <p:spPr bwMode="auto">
            <a:xfrm>
              <a:off x="3071" y="4037"/>
              <a:ext cx="349" cy="1"/>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89" name="Line 807"/>
            <p:cNvSpPr>
              <a:spLocks noChangeAspect="1" noChangeShapeType="1"/>
            </p:cNvSpPr>
            <p:nvPr/>
          </p:nvSpPr>
          <p:spPr bwMode="auto">
            <a:xfrm>
              <a:off x="3420" y="4109"/>
              <a:ext cx="412"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0" name="Line 808"/>
            <p:cNvSpPr>
              <a:spLocks noChangeAspect="1" noChangeShapeType="1"/>
            </p:cNvSpPr>
            <p:nvPr/>
          </p:nvSpPr>
          <p:spPr bwMode="auto">
            <a:xfrm>
              <a:off x="3830" y="4030"/>
              <a:ext cx="362"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1" name="Line 809"/>
            <p:cNvSpPr>
              <a:spLocks noChangeAspect="1" noChangeShapeType="1"/>
            </p:cNvSpPr>
            <p:nvPr/>
          </p:nvSpPr>
          <p:spPr bwMode="auto">
            <a:xfrm>
              <a:off x="4192" y="4115"/>
              <a:ext cx="410" cy="0"/>
            </a:xfrm>
            <a:prstGeom prst="line">
              <a:avLst/>
            </a:prstGeom>
            <a:noFill/>
            <a:ln w="19050">
              <a:solidFill>
                <a:srgbClr val="FF0000"/>
              </a:solidFill>
              <a:round/>
              <a:headEnd/>
              <a:tailEnd/>
            </a:ln>
          </p:spPr>
          <p:txBody>
            <a:bodyPr/>
            <a:lstStyle/>
            <a:p>
              <a:pPr>
                <a:defRPr/>
              </a:pPr>
              <a:endParaRPr lang="en-US" sz="3200">
                <a:latin typeface="+mn-lt"/>
              </a:endParaRPr>
            </a:p>
          </p:txBody>
        </p:sp>
        <p:sp>
          <p:nvSpPr>
            <p:cNvPr id="52692" name="Line 810"/>
            <p:cNvSpPr>
              <a:spLocks noChangeAspect="1" noChangeShapeType="1"/>
            </p:cNvSpPr>
            <p:nvPr/>
          </p:nvSpPr>
          <p:spPr bwMode="auto">
            <a:xfrm>
              <a:off x="4602" y="4030"/>
              <a:ext cx="372"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5278" name="AutoShape 811"/>
            <p:cNvCxnSpPr>
              <a:cxnSpLocks noChangeAspect="1" noChangeShapeType="1"/>
              <a:stCxn id="52684" idx="1"/>
              <a:endCxn id="52686" idx="0"/>
            </p:cNvCxnSpPr>
            <p:nvPr/>
          </p:nvCxnSpPr>
          <p:spPr bwMode="auto">
            <a:xfrm flipH="1" flipV="1">
              <a:off x="2300" y="4035"/>
              <a:ext cx="1" cy="81"/>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79" name="AutoShape 812"/>
            <p:cNvCxnSpPr>
              <a:cxnSpLocks noChangeAspect="1" noChangeShapeType="1"/>
              <a:stCxn id="52686" idx="1"/>
              <a:endCxn id="52687" idx="0"/>
            </p:cNvCxnSpPr>
            <p:nvPr/>
          </p:nvCxnSpPr>
          <p:spPr bwMode="auto">
            <a:xfrm>
              <a:off x="2622" y="4045"/>
              <a:ext cx="0" cy="88"/>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80" name="AutoShape 813"/>
            <p:cNvCxnSpPr>
              <a:cxnSpLocks noChangeAspect="1" noChangeShapeType="1"/>
              <a:stCxn id="52687" idx="1"/>
              <a:endCxn id="52688" idx="0"/>
            </p:cNvCxnSpPr>
            <p:nvPr/>
          </p:nvCxnSpPr>
          <p:spPr bwMode="auto">
            <a:xfrm flipV="1">
              <a:off x="3071" y="4032"/>
              <a:ext cx="0" cy="90"/>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81" name="AutoShape 814"/>
            <p:cNvCxnSpPr>
              <a:cxnSpLocks noChangeAspect="1" noChangeShapeType="1"/>
              <a:stCxn id="52688" idx="1"/>
              <a:endCxn id="52689" idx="0"/>
            </p:cNvCxnSpPr>
            <p:nvPr/>
          </p:nvCxnSpPr>
          <p:spPr bwMode="auto">
            <a:xfrm>
              <a:off x="3420" y="4043"/>
              <a:ext cx="0" cy="61"/>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82" name="AutoShape 815"/>
            <p:cNvCxnSpPr>
              <a:cxnSpLocks noChangeAspect="1" noChangeShapeType="1"/>
              <a:stCxn id="52690" idx="0"/>
              <a:endCxn id="52689" idx="1"/>
            </p:cNvCxnSpPr>
            <p:nvPr/>
          </p:nvCxnSpPr>
          <p:spPr bwMode="auto">
            <a:xfrm>
              <a:off x="3830" y="4024"/>
              <a:ext cx="2" cy="90"/>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83" name="AutoShape 816"/>
            <p:cNvCxnSpPr>
              <a:cxnSpLocks noChangeAspect="1" noChangeShapeType="1"/>
              <a:stCxn id="52690" idx="1"/>
              <a:endCxn id="52691" idx="0"/>
            </p:cNvCxnSpPr>
            <p:nvPr/>
          </p:nvCxnSpPr>
          <p:spPr bwMode="auto">
            <a:xfrm>
              <a:off x="4192" y="4035"/>
              <a:ext cx="0" cy="7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5284" name="AutoShape 817"/>
            <p:cNvCxnSpPr>
              <a:cxnSpLocks noChangeAspect="1" noChangeShapeType="1"/>
              <a:stCxn id="52692" idx="0"/>
              <a:endCxn id="52691" idx="1"/>
            </p:cNvCxnSpPr>
            <p:nvPr/>
          </p:nvCxnSpPr>
          <p:spPr bwMode="auto">
            <a:xfrm>
              <a:off x="4602" y="4025"/>
              <a:ext cx="0" cy="9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0" name="Line 818"/>
            <p:cNvSpPr>
              <a:spLocks noChangeAspect="1" noChangeShapeType="1"/>
            </p:cNvSpPr>
            <p:nvPr/>
          </p:nvSpPr>
          <p:spPr bwMode="auto">
            <a:xfrm>
              <a:off x="4974" y="4115"/>
              <a:ext cx="411"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5286" name="AutoShape 819"/>
            <p:cNvCxnSpPr>
              <a:cxnSpLocks noChangeAspect="1" noChangeShapeType="1"/>
              <a:stCxn id="52692" idx="1"/>
              <a:endCxn id="52700" idx="0"/>
            </p:cNvCxnSpPr>
            <p:nvPr/>
          </p:nvCxnSpPr>
          <p:spPr bwMode="auto">
            <a:xfrm>
              <a:off x="4974" y="4036"/>
              <a:ext cx="0" cy="74"/>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2" name="Line 820"/>
            <p:cNvSpPr>
              <a:spLocks noChangeAspect="1" noChangeShapeType="1"/>
            </p:cNvSpPr>
            <p:nvPr/>
          </p:nvSpPr>
          <p:spPr bwMode="auto">
            <a:xfrm>
              <a:off x="5385" y="4030"/>
              <a:ext cx="372" cy="0"/>
            </a:xfrm>
            <a:prstGeom prst="line">
              <a:avLst/>
            </a:prstGeom>
            <a:noFill/>
            <a:ln w="19050">
              <a:solidFill>
                <a:srgbClr val="FF0000"/>
              </a:solidFill>
              <a:round/>
              <a:headEnd/>
              <a:tailEnd/>
            </a:ln>
          </p:spPr>
          <p:txBody>
            <a:bodyPr/>
            <a:lstStyle/>
            <a:p>
              <a:pPr>
                <a:defRPr/>
              </a:pPr>
              <a:endParaRPr lang="en-US" sz="3200">
                <a:latin typeface="+mn-lt"/>
              </a:endParaRPr>
            </a:p>
          </p:txBody>
        </p:sp>
        <p:cxnSp>
          <p:nvCxnSpPr>
            <p:cNvPr id="35288" name="AutoShape 821"/>
            <p:cNvCxnSpPr>
              <a:cxnSpLocks noChangeAspect="1" noChangeShapeType="1"/>
              <a:stCxn id="52702" idx="0"/>
              <a:endCxn id="52700" idx="1"/>
            </p:cNvCxnSpPr>
            <p:nvPr/>
          </p:nvCxnSpPr>
          <p:spPr bwMode="auto">
            <a:xfrm>
              <a:off x="5385" y="4025"/>
              <a:ext cx="0" cy="95"/>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2704" name="Text Box 822"/>
            <p:cNvSpPr txBox="1">
              <a:spLocks noChangeAspect="1" noChangeArrowheads="1"/>
            </p:cNvSpPr>
            <p:nvPr/>
          </p:nvSpPr>
          <p:spPr bwMode="auto">
            <a:xfrm>
              <a:off x="1961" y="4016"/>
              <a:ext cx="196" cy="147"/>
            </a:xfrm>
            <a:prstGeom prst="rect">
              <a:avLst/>
            </a:prstGeom>
            <a:noFill/>
            <a:ln w="9525">
              <a:noFill/>
              <a:miter lim="800000"/>
              <a:headEnd/>
              <a:tailEnd/>
            </a:ln>
          </p:spPr>
          <p:txBody>
            <a:bodyPr wrap="none">
              <a:spAutoFit/>
            </a:bodyPr>
            <a:lstStyle/>
            <a:p>
              <a:pPr>
                <a:defRPr/>
              </a:pPr>
              <a:r>
                <a:rPr lang="de-DE" sz="1000" b="1">
                  <a:latin typeface="+mn-lt"/>
                </a:rPr>
                <a:t>1 s</a:t>
              </a:r>
            </a:p>
          </p:txBody>
        </p:sp>
        <p:sp>
          <p:nvSpPr>
            <p:cNvPr id="52705" name="Text Box 823"/>
            <p:cNvSpPr txBox="1">
              <a:spLocks noChangeAspect="1" noChangeArrowheads="1"/>
            </p:cNvSpPr>
            <p:nvPr/>
          </p:nvSpPr>
          <p:spPr bwMode="auto">
            <a:xfrm>
              <a:off x="2737" y="4020"/>
              <a:ext cx="242" cy="161"/>
            </a:xfrm>
            <a:prstGeom prst="rect">
              <a:avLst/>
            </a:prstGeom>
            <a:noFill/>
            <a:ln w="9525">
              <a:noFill/>
              <a:miter lim="800000"/>
              <a:headEnd/>
              <a:tailEnd/>
            </a:ln>
          </p:spPr>
          <p:txBody>
            <a:bodyPr wrap="none">
              <a:spAutoFit/>
            </a:bodyPr>
            <a:lstStyle/>
            <a:p>
              <a:pPr>
                <a:defRPr/>
              </a:pPr>
              <a:r>
                <a:rPr lang="de-DE" sz="1000" b="1">
                  <a:latin typeface="+mn-lt"/>
                </a:rPr>
                <a:t>39 s</a:t>
              </a:r>
            </a:p>
          </p:txBody>
        </p:sp>
        <p:sp>
          <p:nvSpPr>
            <p:cNvPr id="52706" name="Text Box 824"/>
            <p:cNvSpPr txBox="1">
              <a:spLocks noChangeAspect="1" noChangeArrowheads="1"/>
            </p:cNvSpPr>
            <p:nvPr/>
          </p:nvSpPr>
          <p:spPr bwMode="auto">
            <a:xfrm>
              <a:off x="3513" y="4011"/>
              <a:ext cx="242" cy="152"/>
            </a:xfrm>
            <a:prstGeom prst="rect">
              <a:avLst/>
            </a:prstGeom>
            <a:noFill/>
            <a:ln w="9525">
              <a:noFill/>
              <a:miter lim="800000"/>
              <a:headEnd/>
              <a:tailEnd/>
            </a:ln>
          </p:spPr>
          <p:txBody>
            <a:bodyPr wrap="none">
              <a:spAutoFit/>
            </a:bodyPr>
            <a:lstStyle/>
            <a:p>
              <a:pPr>
                <a:defRPr/>
              </a:pPr>
              <a:r>
                <a:rPr lang="de-DE" sz="1000" b="1">
                  <a:latin typeface="+mn-lt"/>
                </a:rPr>
                <a:t>46 s</a:t>
              </a:r>
            </a:p>
          </p:txBody>
        </p:sp>
        <p:sp>
          <p:nvSpPr>
            <p:cNvPr id="52707" name="Text Box 825"/>
            <p:cNvSpPr txBox="1">
              <a:spLocks noChangeAspect="1" noChangeArrowheads="1"/>
            </p:cNvSpPr>
            <p:nvPr/>
          </p:nvSpPr>
          <p:spPr bwMode="auto">
            <a:xfrm>
              <a:off x="4289" y="4006"/>
              <a:ext cx="239" cy="157"/>
            </a:xfrm>
            <a:prstGeom prst="rect">
              <a:avLst/>
            </a:prstGeom>
            <a:noFill/>
            <a:ln w="9525">
              <a:noFill/>
              <a:miter lim="800000"/>
              <a:headEnd/>
              <a:tailEnd/>
            </a:ln>
          </p:spPr>
          <p:txBody>
            <a:bodyPr wrap="none">
              <a:spAutoFit/>
            </a:bodyPr>
            <a:lstStyle/>
            <a:p>
              <a:pPr>
                <a:defRPr/>
              </a:pPr>
              <a:r>
                <a:rPr lang="de-DE" sz="1000" b="1">
                  <a:latin typeface="+mn-lt"/>
                </a:rPr>
                <a:t>62 s</a:t>
              </a:r>
            </a:p>
          </p:txBody>
        </p:sp>
        <p:sp>
          <p:nvSpPr>
            <p:cNvPr id="52708" name="Text Box 826"/>
            <p:cNvSpPr txBox="1">
              <a:spLocks noChangeAspect="1" noChangeArrowheads="1"/>
            </p:cNvSpPr>
            <p:nvPr/>
          </p:nvSpPr>
          <p:spPr bwMode="auto">
            <a:xfrm>
              <a:off x="5065" y="4001"/>
              <a:ext cx="239" cy="163"/>
            </a:xfrm>
            <a:prstGeom prst="rect">
              <a:avLst/>
            </a:prstGeom>
            <a:noFill/>
            <a:ln w="9525">
              <a:noFill/>
              <a:miter lim="800000"/>
              <a:headEnd/>
              <a:tailEnd/>
            </a:ln>
          </p:spPr>
          <p:txBody>
            <a:bodyPr wrap="none">
              <a:spAutoFit/>
            </a:bodyPr>
            <a:lstStyle/>
            <a:p>
              <a:pPr>
                <a:defRPr/>
              </a:pPr>
              <a:r>
                <a:rPr lang="de-DE" sz="1000" b="1">
                  <a:latin typeface="+mn-lt"/>
                </a:rPr>
                <a:t>40 s</a:t>
              </a:r>
            </a:p>
          </p:txBody>
        </p:sp>
        <p:sp>
          <p:nvSpPr>
            <p:cNvPr id="52709" name="Text Box 827"/>
            <p:cNvSpPr txBox="1">
              <a:spLocks noChangeAspect="1" noChangeArrowheads="1"/>
            </p:cNvSpPr>
            <p:nvPr/>
          </p:nvSpPr>
          <p:spPr bwMode="auto">
            <a:xfrm>
              <a:off x="1322" y="3923"/>
              <a:ext cx="316" cy="170"/>
            </a:xfrm>
            <a:prstGeom prst="rect">
              <a:avLst/>
            </a:prstGeom>
            <a:noFill/>
            <a:ln w="9525">
              <a:noFill/>
              <a:miter lim="800000"/>
              <a:headEnd/>
              <a:tailEnd/>
            </a:ln>
          </p:spPr>
          <p:txBody>
            <a:bodyPr wrap="none">
              <a:spAutoFit/>
            </a:bodyPr>
            <a:lstStyle/>
            <a:p>
              <a:pPr>
                <a:defRPr/>
              </a:pPr>
              <a:r>
                <a:rPr lang="de-DE" sz="1000" b="1">
                  <a:latin typeface="+mn-lt"/>
                </a:rPr>
                <a:t>5 days</a:t>
              </a:r>
            </a:p>
          </p:txBody>
        </p:sp>
        <p:sp>
          <p:nvSpPr>
            <p:cNvPr id="52710" name="Text Box 828"/>
            <p:cNvSpPr txBox="1">
              <a:spLocks noChangeAspect="1" noChangeArrowheads="1"/>
            </p:cNvSpPr>
            <p:nvPr/>
          </p:nvSpPr>
          <p:spPr bwMode="auto">
            <a:xfrm>
              <a:off x="2285" y="3923"/>
              <a:ext cx="376" cy="170"/>
            </a:xfrm>
            <a:prstGeom prst="rect">
              <a:avLst/>
            </a:prstGeom>
            <a:noFill/>
            <a:ln w="9525">
              <a:noFill/>
              <a:miter lim="800000"/>
              <a:headEnd/>
              <a:tailEnd/>
            </a:ln>
          </p:spPr>
          <p:txBody>
            <a:bodyPr wrap="none">
              <a:spAutoFit/>
            </a:bodyPr>
            <a:lstStyle/>
            <a:p>
              <a:pPr>
                <a:defRPr/>
              </a:pPr>
              <a:r>
                <a:rPr lang="de-DE" sz="1000" b="1">
                  <a:latin typeface="+mn-lt"/>
                </a:rPr>
                <a:t>7,6 days</a:t>
              </a:r>
            </a:p>
          </p:txBody>
        </p:sp>
        <p:sp>
          <p:nvSpPr>
            <p:cNvPr id="52711" name="Text Box 829"/>
            <p:cNvSpPr txBox="1">
              <a:spLocks noChangeAspect="1" noChangeArrowheads="1"/>
            </p:cNvSpPr>
            <p:nvPr/>
          </p:nvSpPr>
          <p:spPr bwMode="auto">
            <a:xfrm>
              <a:off x="3041" y="3923"/>
              <a:ext cx="376" cy="170"/>
            </a:xfrm>
            <a:prstGeom prst="rect">
              <a:avLst/>
            </a:prstGeom>
            <a:noFill/>
            <a:ln w="9525">
              <a:noFill/>
              <a:miter lim="800000"/>
              <a:headEnd/>
              <a:tailEnd/>
            </a:ln>
          </p:spPr>
          <p:txBody>
            <a:bodyPr wrap="none">
              <a:spAutoFit/>
            </a:bodyPr>
            <a:lstStyle/>
            <a:p>
              <a:pPr>
                <a:defRPr/>
              </a:pPr>
              <a:r>
                <a:rPr lang="de-DE" sz="1000" b="1">
                  <a:latin typeface="+mn-lt"/>
                </a:rPr>
                <a:t>1,8 days</a:t>
              </a:r>
            </a:p>
          </p:txBody>
        </p:sp>
        <p:sp>
          <p:nvSpPr>
            <p:cNvPr id="52712" name="Text Box 830"/>
            <p:cNvSpPr txBox="1">
              <a:spLocks noChangeAspect="1" noChangeArrowheads="1"/>
            </p:cNvSpPr>
            <p:nvPr/>
          </p:nvSpPr>
          <p:spPr bwMode="auto">
            <a:xfrm>
              <a:off x="3798" y="3923"/>
              <a:ext cx="376" cy="170"/>
            </a:xfrm>
            <a:prstGeom prst="rect">
              <a:avLst/>
            </a:prstGeom>
            <a:noFill/>
            <a:ln w="9525">
              <a:noFill/>
              <a:miter lim="800000"/>
              <a:headEnd/>
              <a:tailEnd/>
            </a:ln>
          </p:spPr>
          <p:txBody>
            <a:bodyPr wrap="none">
              <a:spAutoFit/>
            </a:bodyPr>
            <a:lstStyle/>
            <a:p>
              <a:pPr>
                <a:defRPr/>
              </a:pPr>
              <a:r>
                <a:rPr lang="de-DE" sz="1000" b="1">
                  <a:latin typeface="+mn-lt"/>
                </a:rPr>
                <a:t>2,7 days</a:t>
              </a:r>
            </a:p>
          </p:txBody>
        </p:sp>
        <p:sp>
          <p:nvSpPr>
            <p:cNvPr id="52713" name="Text Box 831"/>
            <p:cNvSpPr txBox="1">
              <a:spLocks noChangeAspect="1" noChangeArrowheads="1"/>
            </p:cNvSpPr>
            <p:nvPr/>
          </p:nvSpPr>
          <p:spPr bwMode="auto">
            <a:xfrm>
              <a:off x="4554" y="3923"/>
              <a:ext cx="380" cy="170"/>
            </a:xfrm>
            <a:prstGeom prst="rect">
              <a:avLst/>
            </a:prstGeom>
            <a:noFill/>
            <a:ln w="9525">
              <a:noFill/>
              <a:miter lim="800000"/>
              <a:headEnd/>
              <a:tailEnd/>
            </a:ln>
          </p:spPr>
          <p:txBody>
            <a:bodyPr wrap="none">
              <a:spAutoFit/>
            </a:bodyPr>
            <a:lstStyle/>
            <a:p>
              <a:pPr>
                <a:defRPr/>
              </a:pPr>
              <a:r>
                <a:rPr lang="de-DE" sz="1000" b="1">
                  <a:latin typeface="+mn-lt"/>
                </a:rPr>
                <a:t>2,0 days</a:t>
              </a:r>
            </a:p>
          </p:txBody>
        </p:sp>
        <p:sp>
          <p:nvSpPr>
            <p:cNvPr id="52714" name="Text Box 832"/>
            <p:cNvSpPr txBox="1">
              <a:spLocks noChangeAspect="1" noChangeArrowheads="1"/>
            </p:cNvSpPr>
            <p:nvPr/>
          </p:nvSpPr>
          <p:spPr bwMode="auto">
            <a:xfrm>
              <a:off x="5350" y="3923"/>
              <a:ext cx="376" cy="170"/>
            </a:xfrm>
            <a:prstGeom prst="rect">
              <a:avLst/>
            </a:prstGeom>
            <a:noFill/>
            <a:ln w="9525">
              <a:noFill/>
              <a:miter lim="800000"/>
              <a:headEnd/>
              <a:tailEnd/>
            </a:ln>
          </p:spPr>
          <p:txBody>
            <a:bodyPr wrap="none">
              <a:spAutoFit/>
            </a:bodyPr>
            <a:lstStyle/>
            <a:p>
              <a:pPr>
                <a:defRPr/>
              </a:pPr>
              <a:r>
                <a:rPr lang="de-DE" sz="1000" b="1">
                  <a:latin typeface="+mn-lt"/>
                </a:rPr>
                <a:t>4,5 days</a:t>
              </a:r>
            </a:p>
          </p:txBody>
        </p:sp>
        <p:sp>
          <p:nvSpPr>
            <p:cNvPr id="52715" name="Rectangle 833"/>
            <p:cNvSpPr>
              <a:spLocks noChangeAspect="1" noChangeArrowheads="1"/>
            </p:cNvSpPr>
            <p:nvPr/>
          </p:nvSpPr>
          <p:spPr bwMode="auto">
            <a:xfrm>
              <a:off x="5661" y="3877"/>
              <a:ext cx="379" cy="143"/>
            </a:xfrm>
            <a:prstGeom prst="rect">
              <a:avLst/>
            </a:prstGeom>
            <a:solidFill>
              <a:srgbClr val="FFFF00"/>
            </a:solidFill>
            <a:ln w="19050">
              <a:solidFill>
                <a:srgbClr val="FF0000"/>
              </a:solidFill>
              <a:miter lim="800000"/>
              <a:headEnd/>
              <a:tailEnd/>
            </a:ln>
          </p:spPr>
          <p:txBody>
            <a:bodyPr wrap="none" lIns="18000" rIns="18000" anchor="ctr">
              <a:spAutoFit/>
            </a:bodyPr>
            <a:lstStyle/>
            <a:p>
              <a:pPr>
                <a:defRPr/>
              </a:pPr>
              <a:r>
                <a:rPr lang="de-DE" sz="1000" b="1">
                  <a:latin typeface="+mn-lt"/>
                </a:rPr>
                <a:t>D/T: 23,6 d</a:t>
              </a:r>
            </a:p>
          </p:txBody>
        </p:sp>
        <p:sp>
          <p:nvSpPr>
            <p:cNvPr id="52716" name="Rectangle 834"/>
            <p:cNvSpPr>
              <a:spLocks noChangeAspect="1" noChangeArrowheads="1"/>
            </p:cNvSpPr>
            <p:nvPr/>
          </p:nvSpPr>
          <p:spPr bwMode="auto">
            <a:xfrm>
              <a:off x="5661" y="4024"/>
              <a:ext cx="357" cy="108"/>
            </a:xfrm>
            <a:prstGeom prst="rect">
              <a:avLst/>
            </a:prstGeom>
            <a:solidFill>
              <a:srgbClr val="FFFF00"/>
            </a:solidFill>
            <a:ln w="19050">
              <a:solidFill>
                <a:srgbClr val="009900"/>
              </a:solidFill>
              <a:miter lim="800000"/>
              <a:headEnd/>
              <a:tailEnd/>
            </a:ln>
          </p:spPr>
          <p:txBody>
            <a:bodyPr wrap="none" lIns="18000" rIns="18000" anchor="ctr"/>
            <a:lstStyle/>
            <a:p>
              <a:pPr>
                <a:defRPr/>
              </a:pPr>
              <a:r>
                <a:rPr lang="de-DE" sz="1000" b="1">
                  <a:latin typeface="+mn-lt"/>
                </a:rPr>
                <a:t>P/T: 188 s</a:t>
              </a:r>
            </a:p>
          </p:txBody>
        </p:sp>
        <p:sp>
          <p:nvSpPr>
            <p:cNvPr id="52717" name="Text Box 836"/>
            <p:cNvSpPr txBox="1">
              <a:spLocks noChangeArrowheads="1"/>
            </p:cNvSpPr>
            <p:nvPr/>
          </p:nvSpPr>
          <p:spPr bwMode="auto">
            <a:xfrm>
              <a:off x="1138" y="2600"/>
              <a:ext cx="589" cy="177"/>
            </a:xfrm>
            <a:prstGeom prst="rect">
              <a:avLst/>
            </a:prstGeom>
            <a:noFill/>
            <a:ln w="9525">
              <a:noFill/>
              <a:miter lim="800000"/>
              <a:headEnd/>
              <a:tailEnd/>
            </a:ln>
          </p:spPr>
          <p:txBody>
            <a:bodyPr>
              <a:spAutoFit/>
            </a:bodyPr>
            <a:lstStyle/>
            <a:p>
              <a:pPr>
                <a:spcBef>
                  <a:spcPct val="50000"/>
                </a:spcBef>
                <a:defRPr/>
              </a:pPr>
              <a:r>
                <a:rPr lang="de-DE" sz="1000">
                  <a:latin typeface="+mn-lt"/>
                </a:rPr>
                <a:t>     </a:t>
              </a:r>
              <a:r>
                <a:rPr lang="de-DE" sz="1000" b="1">
                  <a:latin typeface="+mn-lt"/>
                </a:rPr>
                <a:t>storage</a:t>
              </a:r>
            </a:p>
          </p:txBody>
        </p:sp>
        <p:sp>
          <p:nvSpPr>
            <p:cNvPr id="52718" name="Text Box 837"/>
            <p:cNvSpPr txBox="1">
              <a:spLocks noChangeArrowheads="1"/>
            </p:cNvSpPr>
            <p:nvPr/>
          </p:nvSpPr>
          <p:spPr bwMode="auto">
            <a:xfrm>
              <a:off x="1228" y="1392"/>
              <a:ext cx="499" cy="180"/>
            </a:xfrm>
            <a:prstGeom prst="rect">
              <a:avLst/>
            </a:prstGeom>
            <a:noFill/>
            <a:ln w="9525">
              <a:noFill/>
              <a:miter lim="800000"/>
              <a:headEnd/>
              <a:tailEnd/>
            </a:ln>
          </p:spPr>
          <p:txBody>
            <a:bodyPr>
              <a:spAutoFit/>
            </a:bodyPr>
            <a:lstStyle/>
            <a:p>
              <a:pPr>
                <a:spcBef>
                  <a:spcPct val="50000"/>
                </a:spcBef>
                <a:defRPr/>
              </a:pPr>
              <a:r>
                <a:rPr lang="de-DE" sz="1000" b="1" dirty="0">
                  <a:latin typeface="+mn-lt"/>
                </a:rPr>
                <a:t>   </a:t>
              </a:r>
              <a:r>
                <a:rPr lang="de-DE" sz="1200" b="1" dirty="0">
                  <a:latin typeface="+mn-lt"/>
                </a:rPr>
                <a:t>supplier</a:t>
              </a:r>
              <a:endParaRPr lang="de-DE" sz="1000" b="1" dirty="0">
                <a:latin typeface="+mn-lt"/>
              </a:endParaRPr>
            </a:p>
          </p:txBody>
        </p:sp>
      </p:grpSp>
      <p:sp>
        <p:nvSpPr>
          <p:cNvPr id="841" name="Text Box 71"/>
          <p:cNvSpPr txBox="1">
            <a:spLocks noChangeArrowheads="1"/>
          </p:cNvSpPr>
          <p:nvPr/>
        </p:nvSpPr>
        <p:spPr bwMode="auto">
          <a:xfrm>
            <a:off x="541338" y="762000"/>
            <a:ext cx="3954462" cy="914400"/>
          </a:xfrm>
          <a:prstGeom prst="rect">
            <a:avLst/>
          </a:prstGeom>
          <a:solidFill>
            <a:srgbClr val="FFFF99"/>
          </a:solidFill>
          <a:ln w="9525">
            <a:solidFill>
              <a:schemeClr val="tx1"/>
            </a:solidFill>
            <a:miter lim="800000"/>
            <a:headEnd/>
            <a:tailEnd/>
          </a:ln>
          <a:effectLst>
            <a:outerShdw dist="107763" dir="2700000" algn="ctr" rotWithShape="0">
              <a:srgbClr val="808080">
                <a:alpha val="50000"/>
              </a:srgbClr>
            </a:outerShdw>
          </a:effectLst>
        </p:spPr>
        <p:txBody>
          <a:bodyPr/>
          <a:lstStyle/>
          <a:p>
            <a:pPr>
              <a:defRPr/>
            </a:pPr>
            <a:r>
              <a:rPr lang="en-US" sz="1400" b="1" dirty="0">
                <a:solidFill>
                  <a:schemeClr val="tx2"/>
                </a:solidFill>
                <a:latin typeface="+mn-lt"/>
              </a:rPr>
              <a:t>Example ABC company:</a:t>
            </a:r>
          </a:p>
          <a:p>
            <a:pPr>
              <a:defRPr/>
            </a:pPr>
            <a:r>
              <a:rPr lang="en-US" sz="1400" dirty="0">
                <a:solidFill>
                  <a:schemeClr val="tx2"/>
                </a:solidFill>
                <a:latin typeface="+mn-lt"/>
              </a:rPr>
              <a:t>Now the entire  information flow from the supplier across the manufacturing to the customer will be added to the actual map.</a:t>
            </a:r>
            <a:br>
              <a:rPr lang="en-US" sz="1400" dirty="0">
                <a:solidFill>
                  <a:schemeClr val="tx2"/>
                </a:solidFill>
                <a:latin typeface="+mn-lt"/>
              </a:rPr>
            </a:br>
            <a:endParaRPr lang="de-DE" sz="1400" dirty="0">
              <a:solidFill>
                <a:schemeClr val="tx2"/>
              </a:solidFill>
              <a:latin typeface="+mn-lt"/>
            </a:endParaRPr>
          </a:p>
        </p:txBody>
      </p:sp>
      <p:sp>
        <p:nvSpPr>
          <p:cNvPr id="34822" name="Text Box 4"/>
          <p:cNvSpPr>
            <a:spLocks noGrp="1" noChangeArrowheads="1"/>
          </p:cNvSpPr>
          <p:nvPr>
            <p:ph type="title"/>
          </p:nvPr>
        </p:nvSpPr>
        <p:spPr>
          <a:xfrm>
            <a:off x="3744913" y="85725"/>
            <a:ext cx="5322887" cy="523875"/>
          </a:xfrm>
        </p:spPr>
        <p:txBody>
          <a:bodyPr anchor="t">
            <a:spAutoFit/>
          </a:bodyPr>
          <a:lstStyle/>
          <a:p>
            <a:pPr eaLnBrk="1" hangingPunct="1"/>
            <a:r>
              <a:rPr lang="en-US" altLang="en-US" sz="2800" b="1" smtClean="0"/>
              <a:t>Step 6 </a:t>
            </a:r>
            <a:r>
              <a:rPr lang="en-US" altLang="en-US" sz="2800" smtClean="0"/>
              <a:t>- Map the Information Flow</a:t>
            </a:r>
            <a:endParaRPr lang="en-US" altLang="en-US" sz="2800" smtClean="0">
              <a:cs typeface="Arial" pitchFamily="34" charset="0"/>
            </a:endParaRPr>
          </a:p>
        </p:txBody>
      </p:sp>
    </p:spTree>
    <p:extLst>
      <p:ext uri="{BB962C8B-B14F-4D97-AF65-F5344CB8AC3E}">
        <p14:creationId xmlns:p14="http://schemas.microsoft.com/office/powerpoint/2010/main" val="357489995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1752600" y="1658938"/>
            <a:ext cx="6018213" cy="4132262"/>
            <a:chOff x="1217" y="1201"/>
            <a:chExt cx="3791" cy="2603"/>
          </a:xfrm>
        </p:grpSpPr>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 y="1201"/>
              <a:ext cx="3791" cy="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4"/>
            <p:cNvSpPr txBox="1">
              <a:spLocks noChangeArrowheads="1"/>
            </p:cNvSpPr>
            <p:nvPr/>
          </p:nvSpPr>
          <p:spPr bwMode="auto">
            <a:xfrm>
              <a:off x="1441" y="1432"/>
              <a:ext cx="3311" cy="1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3600" i="1">
                  <a:latin typeface="Arial" pitchFamily="34" charset="0"/>
                </a:rPr>
                <a:t>A simple way to approach the Future State Map is to begin by modifying the Current State Map.</a:t>
              </a:r>
            </a:p>
          </p:txBody>
        </p:sp>
      </p:grpSp>
      <p:sp>
        <p:nvSpPr>
          <p:cNvPr id="35843" name="Rectangle 5"/>
          <p:cNvSpPr>
            <a:spLocks noChangeArrowheads="1"/>
          </p:cNvSpPr>
          <p:nvPr/>
        </p:nvSpPr>
        <p:spPr bwMode="auto">
          <a:xfrm>
            <a:off x="677863" y="0"/>
            <a:ext cx="8313737"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defTabSz="882650" eaLnBrk="0" hangingPunct="0">
              <a:lnSpc>
                <a:spcPct val="85000"/>
              </a:lnSpc>
            </a:pPr>
            <a:r>
              <a:rPr lang="en-US" altLang="en-US" sz="2800" b="1">
                <a:solidFill>
                  <a:schemeClr val="tx2"/>
                </a:solidFill>
              </a:rPr>
              <a:t>Towards Future State Value Stream</a:t>
            </a:r>
          </a:p>
        </p:txBody>
      </p:sp>
    </p:spTree>
    <p:extLst>
      <p:ext uri="{BB962C8B-B14F-4D97-AF65-F5344CB8AC3E}">
        <p14:creationId xmlns:p14="http://schemas.microsoft.com/office/powerpoint/2010/main" val="2987543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up)">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Example VSM in action</a:t>
            </a:r>
          </a:p>
        </p:txBody>
      </p:sp>
      <p:grpSp>
        <p:nvGrpSpPr>
          <p:cNvPr id="40963" name="Group 1"/>
          <p:cNvGrpSpPr>
            <a:grpSpLocks/>
          </p:cNvGrpSpPr>
          <p:nvPr/>
        </p:nvGrpSpPr>
        <p:grpSpPr bwMode="auto">
          <a:xfrm>
            <a:off x="381000" y="1012825"/>
            <a:ext cx="8613775" cy="5006975"/>
            <a:chOff x="152400" y="990600"/>
            <a:chExt cx="8915400" cy="5183188"/>
          </a:xfrm>
        </p:grpSpPr>
        <p:sp>
          <p:nvSpPr>
            <p:cNvPr id="40964" name="Line 2"/>
            <p:cNvSpPr>
              <a:spLocks noChangeShapeType="1"/>
            </p:cNvSpPr>
            <p:nvPr/>
          </p:nvSpPr>
          <p:spPr bwMode="auto">
            <a:xfrm>
              <a:off x="1060450" y="2262188"/>
              <a:ext cx="0" cy="536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MY"/>
            </a:p>
          </p:txBody>
        </p:sp>
        <p:grpSp>
          <p:nvGrpSpPr>
            <p:cNvPr id="40965" name="Group 3"/>
            <p:cNvGrpSpPr>
              <a:grpSpLocks/>
            </p:cNvGrpSpPr>
            <p:nvPr/>
          </p:nvGrpSpPr>
          <p:grpSpPr bwMode="auto">
            <a:xfrm>
              <a:off x="228600" y="1157288"/>
              <a:ext cx="1676400" cy="1144587"/>
              <a:chOff x="144" y="345"/>
              <a:chExt cx="1056" cy="721"/>
            </a:xfrm>
          </p:grpSpPr>
          <p:sp>
            <p:nvSpPr>
              <p:cNvPr id="41116" name="Text Box 4"/>
              <p:cNvSpPr txBox="1">
                <a:spLocks noChangeArrowheads="1"/>
              </p:cNvSpPr>
              <p:nvPr/>
            </p:nvSpPr>
            <p:spPr bwMode="auto">
              <a:xfrm>
                <a:off x="144" y="464"/>
                <a:ext cx="10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Times" pitchFamily="18" charset="0"/>
                  </a:rPr>
                  <a:t>Incoming</a:t>
                </a:r>
              </a:p>
              <a:p>
                <a:pPr algn="ctr"/>
                <a:r>
                  <a:rPr lang="en-US" altLang="en-US" sz="2400">
                    <a:latin typeface="Times" pitchFamily="18" charset="0"/>
                  </a:rPr>
                  <a:t>Orders</a:t>
                </a:r>
              </a:p>
            </p:txBody>
          </p:sp>
          <p:sp>
            <p:nvSpPr>
              <p:cNvPr id="41117" name="Rectangle 5"/>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p>
            </p:txBody>
          </p:sp>
          <p:sp>
            <p:nvSpPr>
              <p:cNvPr id="41118" name="Freeform 6"/>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 name="T12" fmla="*/ 0 w 836"/>
                  <a:gd name="T13" fmla="*/ 0 h 674"/>
                  <a:gd name="T14" fmla="*/ 836 w 836"/>
                  <a:gd name="T15" fmla="*/ 674 h 674"/>
                </a:gdLst>
                <a:ahLst/>
                <a:cxnLst>
                  <a:cxn ang="T8">
                    <a:pos x="T0" y="T1"/>
                  </a:cxn>
                  <a:cxn ang="T9">
                    <a:pos x="T2" y="T3"/>
                  </a:cxn>
                  <a:cxn ang="T10">
                    <a:pos x="T4" y="T5"/>
                  </a:cxn>
                  <a:cxn ang="T11">
                    <a:pos x="T6" y="T7"/>
                  </a:cxn>
                </a:cxnLst>
                <a:rect l="T12" t="T13" r="T14" b="T15"/>
                <a:pathLst>
                  <a:path w="836" h="674">
                    <a:moveTo>
                      <a:pt x="0" y="113"/>
                    </a:moveTo>
                    <a:lnTo>
                      <a:pt x="0" y="674"/>
                    </a:lnTo>
                    <a:lnTo>
                      <a:pt x="836" y="674"/>
                    </a:lnTo>
                    <a:lnTo>
                      <a:pt x="836"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119" name="Line 7"/>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120" name="Line 8"/>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121" name="Line 9"/>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122" name="Line 10"/>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123" name="Line 11"/>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0966" name="Group 12"/>
            <p:cNvGrpSpPr>
              <a:grpSpLocks/>
            </p:cNvGrpSpPr>
            <p:nvPr/>
          </p:nvGrpSpPr>
          <p:grpSpPr bwMode="auto">
            <a:xfrm>
              <a:off x="228600" y="2847975"/>
              <a:ext cx="1066800" cy="1003300"/>
              <a:chOff x="144" y="1410"/>
              <a:chExt cx="672" cy="632"/>
            </a:xfrm>
          </p:grpSpPr>
          <p:grpSp>
            <p:nvGrpSpPr>
              <p:cNvPr id="41111" name="Group 13"/>
              <p:cNvGrpSpPr>
                <a:grpSpLocks/>
              </p:cNvGrpSpPr>
              <p:nvPr/>
            </p:nvGrpSpPr>
            <p:grpSpPr bwMode="auto">
              <a:xfrm>
                <a:off x="144" y="1410"/>
                <a:ext cx="672" cy="624"/>
                <a:chOff x="2352" y="1296"/>
                <a:chExt cx="816" cy="624"/>
              </a:xfrm>
            </p:grpSpPr>
            <p:sp>
              <p:nvSpPr>
                <p:cNvPr id="41114" name="Rectangle 14"/>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115" name="Line 15"/>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112" name="Text Box 16"/>
              <p:cNvSpPr txBox="1">
                <a:spLocks noChangeArrowheads="1"/>
              </p:cNvSpPr>
              <p:nvPr/>
            </p:nvSpPr>
            <p:spPr bwMode="auto">
              <a:xfrm>
                <a:off x="144" y="1440"/>
                <a:ext cx="6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Receive Order</a:t>
                </a:r>
              </a:p>
            </p:txBody>
          </p:sp>
          <p:sp>
            <p:nvSpPr>
              <p:cNvPr id="41113" name="Text Box 17"/>
              <p:cNvSpPr txBox="1">
                <a:spLocks noChangeArrowheads="1"/>
              </p:cNvSpPr>
              <p:nvPr/>
            </p:nvSpPr>
            <p:spPr bwMode="auto">
              <a:xfrm>
                <a:off x="144" y="1851"/>
                <a:ext cx="294"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Fax</a:t>
                </a:r>
              </a:p>
            </p:txBody>
          </p:sp>
        </p:grpSp>
        <p:grpSp>
          <p:nvGrpSpPr>
            <p:cNvPr id="40967" name="Group 18"/>
            <p:cNvGrpSpPr>
              <a:grpSpLocks/>
            </p:cNvGrpSpPr>
            <p:nvPr/>
          </p:nvGrpSpPr>
          <p:grpSpPr bwMode="auto">
            <a:xfrm>
              <a:off x="1676400" y="2847975"/>
              <a:ext cx="1066800" cy="1003300"/>
              <a:chOff x="1056" y="1410"/>
              <a:chExt cx="672" cy="632"/>
            </a:xfrm>
          </p:grpSpPr>
          <p:grpSp>
            <p:nvGrpSpPr>
              <p:cNvPr id="41106" name="Group 19"/>
              <p:cNvGrpSpPr>
                <a:grpSpLocks/>
              </p:cNvGrpSpPr>
              <p:nvPr/>
            </p:nvGrpSpPr>
            <p:grpSpPr bwMode="auto">
              <a:xfrm>
                <a:off x="1056" y="1410"/>
                <a:ext cx="672" cy="624"/>
                <a:chOff x="2352" y="1296"/>
                <a:chExt cx="816" cy="624"/>
              </a:xfrm>
            </p:grpSpPr>
            <p:sp>
              <p:nvSpPr>
                <p:cNvPr id="41109" name="Rectangle 20"/>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110" name="Line 21"/>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107" name="Text Box 22"/>
              <p:cNvSpPr txBox="1">
                <a:spLocks noChangeArrowheads="1"/>
              </p:cNvSpPr>
              <p:nvPr/>
            </p:nvSpPr>
            <p:spPr bwMode="auto">
              <a:xfrm>
                <a:off x="1056" y="1440"/>
                <a:ext cx="6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Check Credit</a:t>
                </a:r>
              </a:p>
            </p:txBody>
          </p:sp>
          <p:sp>
            <p:nvSpPr>
              <p:cNvPr id="41108" name="Text Box 23"/>
              <p:cNvSpPr txBox="1">
                <a:spLocks noChangeArrowheads="1"/>
              </p:cNvSpPr>
              <p:nvPr/>
            </p:nvSpPr>
            <p:spPr bwMode="auto">
              <a:xfrm>
                <a:off x="1056" y="1851"/>
                <a:ext cx="289"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FIN</a:t>
                </a:r>
              </a:p>
            </p:txBody>
          </p:sp>
        </p:grpSp>
        <p:grpSp>
          <p:nvGrpSpPr>
            <p:cNvPr id="40968" name="Group 24"/>
            <p:cNvGrpSpPr>
              <a:grpSpLocks/>
            </p:cNvGrpSpPr>
            <p:nvPr/>
          </p:nvGrpSpPr>
          <p:grpSpPr bwMode="auto">
            <a:xfrm>
              <a:off x="3200400" y="2798763"/>
              <a:ext cx="1143000" cy="1052512"/>
              <a:chOff x="2016" y="1379"/>
              <a:chExt cx="720" cy="663"/>
            </a:xfrm>
          </p:grpSpPr>
          <p:grpSp>
            <p:nvGrpSpPr>
              <p:cNvPr id="41101" name="Group 25"/>
              <p:cNvGrpSpPr>
                <a:grpSpLocks/>
              </p:cNvGrpSpPr>
              <p:nvPr/>
            </p:nvGrpSpPr>
            <p:grpSpPr bwMode="auto">
              <a:xfrm>
                <a:off x="2016" y="1410"/>
                <a:ext cx="720" cy="624"/>
                <a:chOff x="2352" y="1296"/>
                <a:chExt cx="816" cy="624"/>
              </a:xfrm>
            </p:grpSpPr>
            <p:sp>
              <p:nvSpPr>
                <p:cNvPr id="41104" name="Rectangle 26"/>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105" name="Line 27"/>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102" name="Text Box 28"/>
              <p:cNvSpPr txBox="1">
                <a:spLocks noChangeArrowheads="1"/>
              </p:cNvSpPr>
              <p:nvPr/>
            </p:nvSpPr>
            <p:spPr bwMode="auto">
              <a:xfrm>
                <a:off x="2072" y="1379"/>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Review &amp; Enter Order</a:t>
                </a:r>
              </a:p>
            </p:txBody>
          </p:sp>
          <p:sp>
            <p:nvSpPr>
              <p:cNvPr id="41103" name="Text Box 29"/>
              <p:cNvSpPr txBox="1">
                <a:spLocks noChangeArrowheads="1"/>
              </p:cNvSpPr>
              <p:nvPr/>
            </p:nvSpPr>
            <p:spPr bwMode="auto">
              <a:xfrm>
                <a:off x="2016"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40969" name="Group 30"/>
            <p:cNvGrpSpPr>
              <a:grpSpLocks/>
            </p:cNvGrpSpPr>
            <p:nvPr/>
          </p:nvGrpSpPr>
          <p:grpSpPr bwMode="auto">
            <a:xfrm>
              <a:off x="4648200" y="2847975"/>
              <a:ext cx="1160463" cy="1003300"/>
              <a:chOff x="2928" y="1410"/>
              <a:chExt cx="731" cy="632"/>
            </a:xfrm>
          </p:grpSpPr>
          <p:grpSp>
            <p:nvGrpSpPr>
              <p:cNvPr id="41096" name="Group 31"/>
              <p:cNvGrpSpPr>
                <a:grpSpLocks/>
              </p:cNvGrpSpPr>
              <p:nvPr/>
            </p:nvGrpSpPr>
            <p:grpSpPr bwMode="auto">
              <a:xfrm>
                <a:off x="2976" y="1410"/>
                <a:ext cx="624" cy="624"/>
                <a:chOff x="2352" y="1296"/>
                <a:chExt cx="816" cy="624"/>
              </a:xfrm>
            </p:grpSpPr>
            <p:sp>
              <p:nvSpPr>
                <p:cNvPr id="41099" name="Rectangle 32"/>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100" name="Line 33"/>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097" name="Text Box 34"/>
              <p:cNvSpPr txBox="1">
                <a:spLocks noChangeArrowheads="1"/>
              </p:cNvSpPr>
              <p:nvPr/>
            </p:nvSpPr>
            <p:spPr bwMode="auto">
              <a:xfrm>
                <a:off x="2928" y="1440"/>
                <a:ext cx="7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Reconcile Order</a:t>
                </a:r>
              </a:p>
            </p:txBody>
          </p:sp>
          <p:sp>
            <p:nvSpPr>
              <p:cNvPr id="41098" name="Text Box 35"/>
              <p:cNvSpPr txBox="1">
                <a:spLocks noChangeArrowheads="1"/>
              </p:cNvSpPr>
              <p:nvPr/>
            </p:nvSpPr>
            <p:spPr bwMode="auto">
              <a:xfrm>
                <a:off x="2976"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40970" name="Group 36"/>
            <p:cNvGrpSpPr>
              <a:grpSpLocks/>
            </p:cNvGrpSpPr>
            <p:nvPr/>
          </p:nvGrpSpPr>
          <p:grpSpPr bwMode="auto">
            <a:xfrm>
              <a:off x="6096000" y="2847975"/>
              <a:ext cx="1143000" cy="1003300"/>
              <a:chOff x="3840" y="1410"/>
              <a:chExt cx="720" cy="632"/>
            </a:xfrm>
          </p:grpSpPr>
          <p:grpSp>
            <p:nvGrpSpPr>
              <p:cNvPr id="41091" name="Group 37"/>
              <p:cNvGrpSpPr>
                <a:grpSpLocks/>
              </p:cNvGrpSpPr>
              <p:nvPr/>
            </p:nvGrpSpPr>
            <p:grpSpPr bwMode="auto">
              <a:xfrm>
                <a:off x="3840" y="1410"/>
                <a:ext cx="720" cy="624"/>
                <a:chOff x="2352" y="1296"/>
                <a:chExt cx="816" cy="624"/>
              </a:xfrm>
            </p:grpSpPr>
            <p:sp>
              <p:nvSpPr>
                <p:cNvPr id="41094" name="Rectangle 38"/>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095" name="Line 39"/>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092" name="Text Box 40"/>
              <p:cNvSpPr txBox="1">
                <a:spLocks noChangeArrowheads="1"/>
              </p:cNvSpPr>
              <p:nvPr/>
            </p:nvSpPr>
            <p:spPr bwMode="auto">
              <a:xfrm>
                <a:off x="3888" y="1440"/>
                <a:ext cx="6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Confirm Order</a:t>
                </a:r>
              </a:p>
            </p:txBody>
          </p:sp>
          <p:sp>
            <p:nvSpPr>
              <p:cNvPr id="41093" name="Text Box 41"/>
              <p:cNvSpPr txBox="1">
                <a:spLocks noChangeArrowheads="1"/>
              </p:cNvSpPr>
              <p:nvPr/>
            </p:nvSpPr>
            <p:spPr bwMode="auto">
              <a:xfrm>
                <a:off x="3844" y="1851"/>
                <a:ext cx="410"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Phone</a:t>
                </a:r>
              </a:p>
            </p:txBody>
          </p:sp>
        </p:grpSp>
        <p:grpSp>
          <p:nvGrpSpPr>
            <p:cNvPr id="40971" name="Group 42"/>
            <p:cNvGrpSpPr>
              <a:grpSpLocks/>
            </p:cNvGrpSpPr>
            <p:nvPr/>
          </p:nvGrpSpPr>
          <p:grpSpPr bwMode="auto">
            <a:xfrm>
              <a:off x="7620000" y="2847975"/>
              <a:ext cx="1027113" cy="1003300"/>
              <a:chOff x="4800" y="1410"/>
              <a:chExt cx="647" cy="632"/>
            </a:xfrm>
          </p:grpSpPr>
          <p:grpSp>
            <p:nvGrpSpPr>
              <p:cNvPr id="41086" name="Group 43"/>
              <p:cNvGrpSpPr>
                <a:grpSpLocks/>
              </p:cNvGrpSpPr>
              <p:nvPr/>
            </p:nvGrpSpPr>
            <p:grpSpPr bwMode="auto">
              <a:xfrm>
                <a:off x="4800" y="1410"/>
                <a:ext cx="624" cy="624"/>
                <a:chOff x="2352" y="1296"/>
                <a:chExt cx="816" cy="624"/>
              </a:xfrm>
            </p:grpSpPr>
            <p:sp>
              <p:nvSpPr>
                <p:cNvPr id="41089" name="Rectangle 44"/>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090" name="Line 45"/>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1087" name="Text Box 46"/>
              <p:cNvSpPr txBox="1">
                <a:spLocks noChangeArrowheads="1"/>
              </p:cNvSpPr>
              <p:nvPr/>
            </p:nvSpPr>
            <p:spPr bwMode="auto">
              <a:xfrm>
                <a:off x="4800" y="1458"/>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Finalize Order</a:t>
                </a:r>
              </a:p>
            </p:txBody>
          </p:sp>
          <p:sp>
            <p:nvSpPr>
              <p:cNvPr id="41088" name="Text Box 47"/>
              <p:cNvSpPr txBox="1">
                <a:spLocks noChangeArrowheads="1"/>
              </p:cNvSpPr>
              <p:nvPr/>
            </p:nvSpPr>
            <p:spPr bwMode="auto">
              <a:xfrm>
                <a:off x="4800"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40972" name="Group 48"/>
            <p:cNvGrpSpPr>
              <a:grpSpLocks/>
            </p:cNvGrpSpPr>
            <p:nvPr/>
          </p:nvGrpSpPr>
          <p:grpSpPr bwMode="auto">
            <a:xfrm>
              <a:off x="5994400" y="1247775"/>
              <a:ext cx="1158875" cy="914400"/>
              <a:chOff x="3776" y="402"/>
              <a:chExt cx="730" cy="576"/>
            </a:xfrm>
          </p:grpSpPr>
          <p:sp>
            <p:nvSpPr>
              <p:cNvPr id="41083" name="Rectangle 49"/>
              <p:cNvSpPr>
                <a:spLocks noChangeArrowheads="1"/>
              </p:cNvSpPr>
              <p:nvPr/>
            </p:nvSpPr>
            <p:spPr bwMode="auto">
              <a:xfrm>
                <a:off x="3850" y="402"/>
                <a:ext cx="56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084" name="Rectangle 50"/>
              <p:cNvSpPr>
                <a:spLocks noChangeArrowheads="1"/>
              </p:cNvSpPr>
              <p:nvPr/>
            </p:nvSpPr>
            <p:spPr bwMode="auto">
              <a:xfrm>
                <a:off x="3776" y="786"/>
                <a:ext cx="730"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41085" name="Text Box 51"/>
              <p:cNvSpPr txBox="1">
                <a:spLocks noChangeArrowheads="1"/>
              </p:cNvSpPr>
              <p:nvPr/>
            </p:nvSpPr>
            <p:spPr bwMode="auto">
              <a:xfrm>
                <a:off x="3920" y="496"/>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a:latin typeface="Times" pitchFamily="18" charset="0"/>
                  </a:rPr>
                  <a:t>MRP</a:t>
                </a:r>
              </a:p>
            </p:txBody>
          </p:sp>
        </p:grpSp>
        <p:sp>
          <p:nvSpPr>
            <p:cNvPr id="40973" name="Text Box 52"/>
            <p:cNvSpPr txBox="1">
              <a:spLocks noChangeArrowheads="1"/>
            </p:cNvSpPr>
            <p:nvPr/>
          </p:nvSpPr>
          <p:spPr bwMode="auto">
            <a:xfrm>
              <a:off x="7899400" y="1524000"/>
              <a:ext cx="815975" cy="577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MRP</a:t>
              </a:r>
            </a:p>
            <a:p>
              <a:r>
                <a:rPr lang="en-US" altLang="en-US" sz="1000">
                  <a:latin typeface="Times" pitchFamily="18" charset="0"/>
                </a:rPr>
                <a:t>Production</a:t>
              </a:r>
            </a:p>
            <a:p>
              <a:r>
                <a:rPr lang="en-US" altLang="en-US" sz="1000">
                  <a:latin typeface="Times" pitchFamily="18" charset="0"/>
                </a:rPr>
                <a:t>Schedule</a:t>
              </a:r>
            </a:p>
          </p:txBody>
        </p:sp>
        <p:sp>
          <p:nvSpPr>
            <p:cNvPr id="40974" name="Text Box 53"/>
            <p:cNvSpPr txBox="1">
              <a:spLocks noChangeArrowheads="1"/>
            </p:cNvSpPr>
            <p:nvPr/>
          </p:nvSpPr>
          <p:spPr bwMode="auto">
            <a:xfrm>
              <a:off x="7766050" y="990600"/>
              <a:ext cx="1025525" cy="425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Semi-Weekly</a:t>
              </a:r>
            </a:p>
            <a:p>
              <a:r>
                <a:rPr lang="en-US" altLang="en-US" sz="1000">
                  <a:latin typeface="Times" pitchFamily="18" charset="0"/>
                </a:rPr>
                <a:t>Ship Schedule</a:t>
              </a:r>
            </a:p>
          </p:txBody>
        </p:sp>
        <p:sp>
          <p:nvSpPr>
            <p:cNvPr id="40975" name="Text Box 54"/>
            <p:cNvSpPr txBox="1">
              <a:spLocks noChangeArrowheads="1"/>
            </p:cNvSpPr>
            <p:nvPr/>
          </p:nvSpPr>
          <p:spPr bwMode="auto">
            <a:xfrm>
              <a:off x="1060450" y="5059363"/>
              <a:ext cx="674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days</a:t>
              </a:r>
            </a:p>
          </p:txBody>
        </p:sp>
        <p:sp>
          <p:nvSpPr>
            <p:cNvPr id="40976" name="Text Box 55"/>
            <p:cNvSpPr txBox="1">
              <a:spLocks noChangeArrowheads="1"/>
            </p:cNvSpPr>
            <p:nvPr/>
          </p:nvSpPr>
          <p:spPr bwMode="auto">
            <a:xfrm>
              <a:off x="26019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days</a:t>
              </a:r>
            </a:p>
          </p:txBody>
        </p:sp>
        <p:sp>
          <p:nvSpPr>
            <p:cNvPr id="40977" name="Text Box 56"/>
            <p:cNvSpPr txBox="1">
              <a:spLocks noChangeArrowheads="1"/>
            </p:cNvSpPr>
            <p:nvPr/>
          </p:nvSpPr>
          <p:spPr bwMode="auto">
            <a:xfrm>
              <a:off x="42021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 days</a:t>
              </a:r>
            </a:p>
          </p:txBody>
        </p:sp>
        <p:sp>
          <p:nvSpPr>
            <p:cNvPr id="40978" name="Text Box 57"/>
            <p:cNvSpPr txBox="1">
              <a:spLocks noChangeArrowheads="1"/>
            </p:cNvSpPr>
            <p:nvPr/>
          </p:nvSpPr>
          <p:spPr bwMode="auto">
            <a:xfrm>
              <a:off x="55737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 days</a:t>
              </a:r>
            </a:p>
          </p:txBody>
        </p:sp>
        <p:sp>
          <p:nvSpPr>
            <p:cNvPr id="40979" name="Text Box 58"/>
            <p:cNvSpPr txBox="1">
              <a:spLocks noChangeArrowheads="1"/>
            </p:cNvSpPr>
            <p:nvPr/>
          </p:nvSpPr>
          <p:spPr bwMode="auto">
            <a:xfrm>
              <a:off x="7156450" y="5059363"/>
              <a:ext cx="758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.25 days</a:t>
              </a:r>
            </a:p>
          </p:txBody>
        </p:sp>
        <p:sp>
          <p:nvSpPr>
            <p:cNvPr id="40980" name="Text Box 59"/>
            <p:cNvSpPr txBox="1">
              <a:spLocks noChangeArrowheads="1"/>
            </p:cNvSpPr>
            <p:nvPr/>
          </p:nvSpPr>
          <p:spPr bwMode="auto">
            <a:xfrm>
              <a:off x="8435975" y="5059363"/>
              <a:ext cx="555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day</a:t>
              </a:r>
            </a:p>
          </p:txBody>
        </p:sp>
        <p:grpSp>
          <p:nvGrpSpPr>
            <p:cNvPr id="40981" name="Group 60"/>
            <p:cNvGrpSpPr>
              <a:grpSpLocks/>
            </p:cNvGrpSpPr>
            <p:nvPr/>
          </p:nvGrpSpPr>
          <p:grpSpPr bwMode="auto">
            <a:xfrm>
              <a:off x="671513" y="5257800"/>
              <a:ext cx="8256587" cy="487363"/>
              <a:chOff x="423" y="2928"/>
              <a:chExt cx="5201" cy="307"/>
            </a:xfrm>
          </p:grpSpPr>
          <p:sp>
            <p:nvSpPr>
              <p:cNvPr id="41057" name="Line 61"/>
              <p:cNvSpPr>
                <a:spLocks noChangeShapeType="1"/>
              </p:cNvSpPr>
              <p:nvPr/>
            </p:nvSpPr>
            <p:spPr bwMode="auto">
              <a:xfrm>
                <a:off x="3884" y="2929"/>
                <a:ext cx="0" cy="3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nvGrpSpPr>
              <p:cNvPr id="41058" name="Group 62"/>
              <p:cNvGrpSpPr>
                <a:grpSpLocks/>
              </p:cNvGrpSpPr>
              <p:nvPr/>
            </p:nvGrpSpPr>
            <p:grpSpPr bwMode="auto">
              <a:xfrm>
                <a:off x="423" y="2928"/>
                <a:ext cx="5201" cy="307"/>
                <a:chOff x="423" y="2928"/>
                <a:chExt cx="5201" cy="307"/>
              </a:xfrm>
            </p:grpSpPr>
            <p:cxnSp>
              <p:nvCxnSpPr>
                <p:cNvPr id="41059" name="AutoShape 63"/>
                <p:cNvCxnSpPr>
                  <a:cxnSpLocks noChangeShapeType="1"/>
                </p:cNvCxnSpPr>
                <p:nvPr/>
              </p:nvCxnSpPr>
              <p:spPr bwMode="auto">
                <a:xfrm flipH="1">
                  <a:off x="423" y="3233"/>
                  <a:ext cx="33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60" name="Line 64"/>
                <p:cNvSpPr>
                  <a:spLocks noChangeShapeType="1"/>
                </p:cNvSpPr>
                <p:nvPr/>
              </p:nvSpPr>
              <p:spPr bwMode="auto">
                <a:xfrm flipV="1">
                  <a:off x="754"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61" name="Line 65"/>
                <p:cNvSpPr>
                  <a:spLocks noChangeShapeType="1"/>
                </p:cNvSpPr>
                <p:nvPr/>
              </p:nvSpPr>
              <p:spPr bwMode="auto">
                <a:xfrm>
                  <a:off x="754" y="2945"/>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62" name="Line 66"/>
                <p:cNvSpPr>
                  <a:spLocks noChangeShapeType="1"/>
                </p:cNvSpPr>
                <p:nvPr/>
              </p:nvSpPr>
              <p:spPr bwMode="auto">
                <a:xfrm>
                  <a:off x="1038"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63" name="Line 67"/>
                <p:cNvSpPr>
                  <a:spLocks noChangeShapeType="1"/>
                </p:cNvSpPr>
                <p:nvPr/>
              </p:nvSpPr>
              <p:spPr bwMode="auto">
                <a:xfrm>
                  <a:off x="1038" y="3233"/>
                  <a:ext cx="3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41064" name="AutoShape 68"/>
                <p:cNvCxnSpPr>
                  <a:cxnSpLocks noChangeShapeType="1"/>
                </p:cNvCxnSpPr>
                <p:nvPr/>
              </p:nvCxnSpPr>
              <p:spPr bwMode="auto">
                <a:xfrm flipH="1">
                  <a:off x="1323" y="3233"/>
                  <a:ext cx="40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65" name="Line 69"/>
                <p:cNvSpPr>
                  <a:spLocks noChangeShapeType="1"/>
                </p:cNvSpPr>
                <p:nvPr/>
              </p:nvSpPr>
              <p:spPr bwMode="auto">
                <a:xfrm flipV="1">
                  <a:off x="1732"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66" name="Line 70"/>
                <p:cNvSpPr>
                  <a:spLocks noChangeShapeType="1"/>
                </p:cNvSpPr>
                <p:nvPr/>
              </p:nvSpPr>
              <p:spPr bwMode="auto">
                <a:xfrm>
                  <a:off x="1732" y="2945"/>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67" name="Line 71"/>
                <p:cNvSpPr>
                  <a:spLocks noChangeShapeType="1"/>
                </p:cNvSpPr>
                <p:nvPr/>
              </p:nvSpPr>
              <p:spPr bwMode="auto">
                <a:xfrm>
                  <a:off x="2016"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41068" name="AutoShape 72"/>
                <p:cNvCxnSpPr>
                  <a:cxnSpLocks noChangeShapeType="1"/>
                  <a:stCxn id="41067" idx="1"/>
                </p:cNvCxnSpPr>
                <p:nvPr/>
              </p:nvCxnSpPr>
              <p:spPr bwMode="auto">
                <a:xfrm>
                  <a:off x="2016"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1069" name="AutoShape 73"/>
                <p:cNvCxnSpPr>
                  <a:cxnSpLocks noChangeShapeType="1"/>
                </p:cNvCxnSpPr>
                <p:nvPr/>
              </p:nvCxnSpPr>
              <p:spPr bwMode="auto">
                <a:xfrm flipV="1">
                  <a:off x="2777" y="2945"/>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70" name="Line 74"/>
                <p:cNvSpPr>
                  <a:spLocks noChangeShapeType="1"/>
                </p:cNvSpPr>
                <p:nvPr/>
              </p:nvSpPr>
              <p:spPr bwMode="auto">
                <a:xfrm>
                  <a:off x="2777" y="2945"/>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71" name="Line 75"/>
                <p:cNvSpPr>
                  <a:spLocks noChangeShapeType="1"/>
                </p:cNvSpPr>
                <p:nvPr/>
              </p:nvSpPr>
              <p:spPr bwMode="auto">
                <a:xfrm>
                  <a:off x="2991" y="2945"/>
                  <a:ext cx="0" cy="2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41072" name="AutoShape 76"/>
                <p:cNvCxnSpPr>
                  <a:cxnSpLocks noChangeShapeType="1"/>
                </p:cNvCxnSpPr>
                <p:nvPr/>
              </p:nvCxnSpPr>
              <p:spPr bwMode="auto">
                <a:xfrm flipH="1">
                  <a:off x="3003" y="3235"/>
                  <a:ext cx="597"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73" name="Line 77"/>
                <p:cNvSpPr>
                  <a:spLocks noChangeShapeType="1"/>
                </p:cNvSpPr>
                <p:nvPr/>
              </p:nvSpPr>
              <p:spPr bwMode="auto">
                <a:xfrm flipV="1">
                  <a:off x="3600" y="2928"/>
                  <a:ext cx="0" cy="2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74" name="Line 78"/>
                <p:cNvSpPr>
                  <a:spLocks noChangeShapeType="1"/>
                </p:cNvSpPr>
                <p:nvPr/>
              </p:nvSpPr>
              <p:spPr bwMode="auto">
                <a:xfrm>
                  <a:off x="3600" y="2928"/>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41075" name="AutoShape 79"/>
                <p:cNvCxnSpPr>
                  <a:cxnSpLocks noChangeShapeType="1"/>
                </p:cNvCxnSpPr>
                <p:nvPr/>
              </p:nvCxnSpPr>
              <p:spPr bwMode="auto">
                <a:xfrm>
                  <a:off x="3884"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1076" name="AutoShape 80"/>
                <p:cNvCxnSpPr>
                  <a:cxnSpLocks noChangeShapeType="1"/>
                </p:cNvCxnSpPr>
                <p:nvPr/>
              </p:nvCxnSpPr>
              <p:spPr bwMode="auto">
                <a:xfrm flipV="1">
                  <a:off x="4645"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77" name="Line 81"/>
                <p:cNvSpPr>
                  <a:spLocks noChangeShapeType="1"/>
                </p:cNvSpPr>
                <p:nvPr/>
              </p:nvSpPr>
              <p:spPr bwMode="auto">
                <a:xfrm>
                  <a:off x="4645" y="2928"/>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78" name="Line 82"/>
                <p:cNvSpPr>
                  <a:spLocks noChangeShapeType="1"/>
                </p:cNvSpPr>
                <p:nvPr/>
              </p:nvSpPr>
              <p:spPr bwMode="auto">
                <a:xfrm>
                  <a:off x="4859" y="2929"/>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41079" name="AutoShape 83"/>
                <p:cNvCxnSpPr>
                  <a:cxnSpLocks noChangeShapeType="1"/>
                </p:cNvCxnSpPr>
                <p:nvPr/>
              </p:nvCxnSpPr>
              <p:spPr bwMode="auto">
                <a:xfrm flipV="1">
                  <a:off x="4873" y="3214"/>
                  <a:ext cx="537" cy="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1080" name="AutoShape 84"/>
                <p:cNvCxnSpPr>
                  <a:cxnSpLocks noChangeShapeType="1"/>
                </p:cNvCxnSpPr>
                <p:nvPr/>
              </p:nvCxnSpPr>
              <p:spPr bwMode="auto">
                <a:xfrm flipV="1">
                  <a:off x="5410"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1081" name="Line 85"/>
                <p:cNvSpPr>
                  <a:spLocks noChangeShapeType="1"/>
                </p:cNvSpPr>
                <p:nvPr/>
              </p:nvSpPr>
              <p:spPr bwMode="auto">
                <a:xfrm>
                  <a:off x="5410" y="2928"/>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82" name="Line 86"/>
                <p:cNvSpPr>
                  <a:spLocks noChangeShapeType="1"/>
                </p:cNvSpPr>
                <p:nvPr/>
              </p:nvSpPr>
              <p:spPr bwMode="auto">
                <a:xfrm>
                  <a:off x="5624" y="2929"/>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sp>
          <p:nvSpPr>
            <p:cNvPr id="40982" name="Text Box 87"/>
            <p:cNvSpPr txBox="1">
              <a:spLocks noChangeArrowheads="1"/>
            </p:cNvSpPr>
            <p:nvPr/>
          </p:nvSpPr>
          <p:spPr bwMode="auto">
            <a:xfrm>
              <a:off x="609600" y="5486400"/>
              <a:ext cx="598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½ min</a:t>
              </a:r>
            </a:p>
          </p:txBody>
        </p:sp>
        <p:sp>
          <p:nvSpPr>
            <p:cNvPr id="40983" name="Text Box 88"/>
            <p:cNvSpPr txBox="1">
              <a:spLocks noChangeArrowheads="1"/>
            </p:cNvSpPr>
            <p:nvPr/>
          </p:nvSpPr>
          <p:spPr bwMode="auto">
            <a:xfrm>
              <a:off x="1882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min</a:t>
              </a:r>
            </a:p>
          </p:txBody>
        </p:sp>
        <p:sp>
          <p:nvSpPr>
            <p:cNvPr id="40984" name="Text Box 89"/>
            <p:cNvSpPr txBox="1">
              <a:spLocks noChangeArrowheads="1"/>
            </p:cNvSpPr>
            <p:nvPr/>
          </p:nvSpPr>
          <p:spPr bwMode="auto">
            <a:xfrm>
              <a:off x="3322638" y="5486400"/>
              <a:ext cx="639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10 min</a:t>
              </a:r>
            </a:p>
          </p:txBody>
        </p:sp>
        <p:sp>
          <p:nvSpPr>
            <p:cNvPr id="40985" name="Text Box 90"/>
            <p:cNvSpPr txBox="1">
              <a:spLocks noChangeArrowheads="1"/>
            </p:cNvSpPr>
            <p:nvPr/>
          </p:nvSpPr>
          <p:spPr bwMode="auto">
            <a:xfrm>
              <a:off x="4930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min</a:t>
              </a:r>
            </a:p>
          </p:txBody>
        </p:sp>
        <p:sp>
          <p:nvSpPr>
            <p:cNvPr id="40986" name="Text Box 91"/>
            <p:cNvSpPr txBox="1">
              <a:spLocks noChangeArrowheads="1"/>
            </p:cNvSpPr>
            <p:nvPr/>
          </p:nvSpPr>
          <p:spPr bwMode="auto">
            <a:xfrm>
              <a:off x="6454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7 min</a:t>
              </a:r>
            </a:p>
          </p:txBody>
        </p:sp>
        <p:sp>
          <p:nvSpPr>
            <p:cNvPr id="40987" name="Text Box 92"/>
            <p:cNvSpPr txBox="1">
              <a:spLocks noChangeArrowheads="1"/>
            </p:cNvSpPr>
            <p:nvPr/>
          </p:nvSpPr>
          <p:spPr bwMode="auto">
            <a:xfrm>
              <a:off x="7783513"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min</a:t>
              </a:r>
            </a:p>
          </p:txBody>
        </p:sp>
        <p:sp>
          <p:nvSpPr>
            <p:cNvPr id="40988" name="Text Box 93"/>
            <p:cNvSpPr txBox="1">
              <a:spLocks noChangeArrowheads="1"/>
            </p:cNvSpPr>
            <p:nvPr/>
          </p:nvSpPr>
          <p:spPr bwMode="auto">
            <a:xfrm>
              <a:off x="152400" y="5835650"/>
              <a:ext cx="2790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Total Lead Time </a:t>
              </a:r>
              <a:r>
                <a:rPr lang="en-US" altLang="en-US" sz="1600" b="1">
                  <a:solidFill>
                    <a:srgbClr val="C00000"/>
                  </a:solidFill>
                  <a:latin typeface="Times" pitchFamily="18" charset="0"/>
                </a:rPr>
                <a:t>= 2.65 days</a:t>
              </a:r>
            </a:p>
          </p:txBody>
        </p:sp>
        <p:sp>
          <p:nvSpPr>
            <p:cNvPr id="40989" name="Text Box 94"/>
            <p:cNvSpPr txBox="1">
              <a:spLocks noChangeArrowheads="1"/>
            </p:cNvSpPr>
            <p:nvPr/>
          </p:nvSpPr>
          <p:spPr bwMode="auto">
            <a:xfrm>
              <a:off x="3170238" y="5835650"/>
              <a:ext cx="318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Total Processing Time= </a:t>
              </a:r>
              <a:r>
                <a:rPr lang="en-US" altLang="en-US" sz="1600" b="1">
                  <a:solidFill>
                    <a:srgbClr val="C00000"/>
                  </a:solidFill>
                  <a:latin typeface="Times" pitchFamily="18" charset="0"/>
                </a:rPr>
                <a:t>24.5 min</a:t>
              </a:r>
            </a:p>
          </p:txBody>
        </p:sp>
        <p:sp>
          <p:nvSpPr>
            <p:cNvPr id="40990" name="Text Box 95"/>
            <p:cNvSpPr txBox="1">
              <a:spLocks noChangeArrowheads="1"/>
            </p:cNvSpPr>
            <p:nvPr/>
          </p:nvSpPr>
          <p:spPr bwMode="auto">
            <a:xfrm>
              <a:off x="2443163" y="1219200"/>
              <a:ext cx="2744787"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600">
                  <a:latin typeface="Times" pitchFamily="18" charset="0"/>
                </a:rPr>
                <a:t>Order Entry Process</a:t>
              </a:r>
            </a:p>
            <a:p>
              <a:pPr algn="ctr"/>
              <a:r>
                <a:rPr lang="en-US" altLang="en-US" sz="1600">
                  <a:latin typeface="Times" pitchFamily="18" charset="0"/>
                </a:rPr>
                <a:t>Current State  - Sept. 2007</a:t>
              </a:r>
            </a:p>
          </p:txBody>
        </p:sp>
        <p:sp>
          <p:nvSpPr>
            <p:cNvPr id="40991" name="Text Box 96"/>
            <p:cNvSpPr txBox="1">
              <a:spLocks noChangeArrowheads="1"/>
            </p:cNvSpPr>
            <p:nvPr/>
          </p:nvSpPr>
          <p:spPr bwMode="auto">
            <a:xfrm>
              <a:off x="6559550" y="5835650"/>
              <a:ext cx="2508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First Pass Yield = </a:t>
              </a:r>
              <a:r>
                <a:rPr lang="en-US" altLang="en-US" sz="1600" b="1">
                  <a:solidFill>
                    <a:srgbClr val="C00000"/>
                  </a:solidFill>
                  <a:latin typeface="Times" pitchFamily="18" charset="0"/>
                </a:rPr>
                <a:t>34.4%</a:t>
              </a:r>
            </a:p>
          </p:txBody>
        </p:sp>
        <p:grpSp>
          <p:nvGrpSpPr>
            <p:cNvPr id="40992" name="Group 97"/>
            <p:cNvGrpSpPr>
              <a:grpSpLocks/>
            </p:cNvGrpSpPr>
            <p:nvPr/>
          </p:nvGrpSpPr>
          <p:grpSpPr bwMode="auto">
            <a:xfrm>
              <a:off x="304800" y="2819400"/>
              <a:ext cx="1357313" cy="1754188"/>
              <a:chOff x="192" y="1533"/>
              <a:chExt cx="855" cy="1105"/>
            </a:xfrm>
          </p:grpSpPr>
          <p:sp>
            <p:nvSpPr>
              <p:cNvPr id="41050" name="Text Box 98"/>
              <p:cNvSpPr txBox="1">
                <a:spLocks noChangeArrowheads="1"/>
              </p:cNvSpPr>
              <p:nvPr/>
            </p:nvSpPr>
            <p:spPr bwMode="auto">
              <a:xfrm>
                <a:off x="192" y="2274"/>
                <a:ext cx="567"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½ min</a:t>
                </a:r>
              </a:p>
              <a:p>
                <a:r>
                  <a:rPr lang="en-US" altLang="en-US" sz="1000">
                    <a:latin typeface="Times" pitchFamily="18" charset="0"/>
                  </a:rPr>
                  <a:t>Batch = 4</a:t>
                </a:r>
              </a:p>
              <a:p>
                <a:r>
                  <a:rPr lang="en-US" altLang="en-US" sz="1000">
                    <a:latin typeface="Times" pitchFamily="18" charset="0"/>
                  </a:rPr>
                  <a:t>hours</a:t>
                </a:r>
              </a:p>
            </p:txBody>
          </p:sp>
          <p:grpSp>
            <p:nvGrpSpPr>
              <p:cNvPr id="41051" name="Group 99"/>
              <p:cNvGrpSpPr>
                <a:grpSpLocks/>
              </p:cNvGrpSpPr>
              <p:nvPr/>
            </p:nvGrpSpPr>
            <p:grpSpPr bwMode="auto">
              <a:xfrm>
                <a:off x="842" y="1525"/>
                <a:ext cx="205" cy="317"/>
                <a:chOff x="1383" y="1036"/>
                <a:chExt cx="205" cy="317"/>
              </a:xfrm>
            </p:grpSpPr>
            <p:grpSp>
              <p:nvGrpSpPr>
                <p:cNvPr id="41052" name="Group 100"/>
                <p:cNvGrpSpPr>
                  <a:grpSpLocks/>
                </p:cNvGrpSpPr>
                <p:nvPr/>
              </p:nvGrpSpPr>
              <p:grpSpPr bwMode="auto">
                <a:xfrm>
                  <a:off x="1415" y="1036"/>
                  <a:ext cx="141" cy="143"/>
                  <a:chOff x="1395" y="1008"/>
                  <a:chExt cx="233" cy="128"/>
                </a:xfrm>
              </p:grpSpPr>
              <p:sp>
                <p:nvSpPr>
                  <p:cNvPr id="41054" name="Arc 10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55" name="Arc 10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56" name="Arc 10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53" name="Text Box 104"/>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40993" name="Group 105"/>
            <p:cNvGrpSpPr>
              <a:grpSpLocks/>
            </p:cNvGrpSpPr>
            <p:nvPr/>
          </p:nvGrpSpPr>
          <p:grpSpPr bwMode="auto">
            <a:xfrm>
              <a:off x="1600200" y="2819400"/>
              <a:ext cx="1508125" cy="1754188"/>
              <a:chOff x="1056" y="1533"/>
              <a:chExt cx="950" cy="1105"/>
            </a:xfrm>
          </p:grpSpPr>
          <p:sp>
            <p:nvSpPr>
              <p:cNvPr id="41043" name="Text Box 106"/>
              <p:cNvSpPr txBox="1">
                <a:spLocks noChangeArrowheads="1"/>
              </p:cNvSpPr>
              <p:nvPr/>
            </p:nvSpPr>
            <p:spPr bwMode="auto">
              <a:xfrm>
                <a:off x="1056" y="2274"/>
                <a:ext cx="720"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 min</a:t>
                </a:r>
              </a:p>
              <a:p>
                <a:r>
                  <a:rPr lang="en-US" altLang="en-US" sz="1000">
                    <a:latin typeface="Times" pitchFamily="18" charset="0"/>
                  </a:rPr>
                  <a:t>% Accept = 90%</a:t>
                </a:r>
              </a:p>
              <a:p>
                <a:r>
                  <a:rPr lang="en-US" altLang="en-US" sz="1000">
                    <a:latin typeface="Times" pitchFamily="18" charset="0"/>
                  </a:rPr>
                  <a:t>Batch = 4 hours</a:t>
                </a:r>
              </a:p>
            </p:txBody>
          </p:sp>
          <p:grpSp>
            <p:nvGrpSpPr>
              <p:cNvPr id="41044" name="Group 107"/>
              <p:cNvGrpSpPr>
                <a:grpSpLocks/>
              </p:cNvGrpSpPr>
              <p:nvPr/>
            </p:nvGrpSpPr>
            <p:grpSpPr bwMode="auto">
              <a:xfrm>
                <a:off x="1801" y="1525"/>
                <a:ext cx="205" cy="317"/>
                <a:chOff x="1383" y="1036"/>
                <a:chExt cx="205" cy="317"/>
              </a:xfrm>
            </p:grpSpPr>
            <p:grpSp>
              <p:nvGrpSpPr>
                <p:cNvPr id="41045" name="Group 108"/>
                <p:cNvGrpSpPr>
                  <a:grpSpLocks/>
                </p:cNvGrpSpPr>
                <p:nvPr/>
              </p:nvGrpSpPr>
              <p:grpSpPr bwMode="auto">
                <a:xfrm>
                  <a:off x="1415" y="1036"/>
                  <a:ext cx="141" cy="143"/>
                  <a:chOff x="1395" y="1008"/>
                  <a:chExt cx="233" cy="128"/>
                </a:xfrm>
              </p:grpSpPr>
              <p:sp>
                <p:nvSpPr>
                  <p:cNvPr id="41047" name="Arc 109"/>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48" name="Arc 110"/>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49" name="Arc 111"/>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46" name="Text Box 112"/>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40994" name="Group 113"/>
            <p:cNvGrpSpPr>
              <a:grpSpLocks/>
            </p:cNvGrpSpPr>
            <p:nvPr/>
          </p:nvGrpSpPr>
          <p:grpSpPr bwMode="auto">
            <a:xfrm>
              <a:off x="3200400" y="2819400"/>
              <a:ext cx="1455738" cy="1906588"/>
              <a:chOff x="2056" y="1533"/>
              <a:chExt cx="917" cy="1201"/>
            </a:xfrm>
          </p:grpSpPr>
          <p:sp>
            <p:nvSpPr>
              <p:cNvPr id="41036" name="Text Box 114"/>
              <p:cNvSpPr txBox="1">
                <a:spLocks noChangeArrowheads="1"/>
              </p:cNvSpPr>
              <p:nvPr/>
            </p:nvSpPr>
            <p:spPr bwMode="auto">
              <a:xfrm>
                <a:off x="2056" y="2274"/>
                <a:ext cx="680" cy="4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10 min</a:t>
                </a:r>
              </a:p>
              <a:p>
                <a:r>
                  <a:rPr lang="en-US" altLang="en-US" sz="1000">
                    <a:latin typeface="Times" pitchFamily="18" charset="0"/>
                  </a:rPr>
                  <a:t>% C&amp;A = 60%</a:t>
                </a:r>
              </a:p>
              <a:p>
                <a:r>
                  <a:rPr lang="en-US" altLang="en-US" sz="1000">
                    <a:latin typeface="Times" pitchFamily="18" charset="0"/>
                  </a:rPr>
                  <a:t>Batch = 1.6 hours</a:t>
                </a:r>
              </a:p>
            </p:txBody>
          </p:sp>
          <p:grpSp>
            <p:nvGrpSpPr>
              <p:cNvPr id="41037" name="Group 115"/>
              <p:cNvGrpSpPr>
                <a:grpSpLocks/>
              </p:cNvGrpSpPr>
              <p:nvPr/>
            </p:nvGrpSpPr>
            <p:grpSpPr bwMode="auto">
              <a:xfrm>
                <a:off x="2768" y="1525"/>
                <a:ext cx="205" cy="317"/>
                <a:chOff x="1383" y="1036"/>
                <a:chExt cx="205" cy="317"/>
              </a:xfrm>
            </p:grpSpPr>
            <p:grpSp>
              <p:nvGrpSpPr>
                <p:cNvPr id="41038" name="Group 116"/>
                <p:cNvGrpSpPr>
                  <a:grpSpLocks/>
                </p:cNvGrpSpPr>
                <p:nvPr/>
              </p:nvGrpSpPr>
              <p:grpSpPr bwMode="auto">
                <a:xfrm>
                  <a:off x="1415" y="1036"/>
                  <a:ext cx="141" cy="143"/>
                  <a:chOff x="1395" y="1008"/>
                  <a:chExt cx="233" cy="128"/>
                </a:xfrm>
              </p:grpSpPr>
              <p:sp>
                <p:nvSpPr>
                  <p:cNvPr id="41040" name="Arc 117"/>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41" name="Arc 118"/>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42" name="Arc 119"/>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39" name="Text Box 120"/>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0995" name="Group 121"/>
            <p:cNvGrpSpPr>
              <a:grpSpLocks/>
            </p:cNvGrpSpPr>
            <p:nvPr/>
          </p:nvGrpSpPr>
          <p:grpSpPr bwMode="auto">
            <a:xfrm>
              <a:off x="4648200" y="2819400"/>
              <a:ext cx="1377950" cy="1878013"/>
              <a:chOff x="2976" y="1533"/>
              <a:chExt cx="868" cy="1183"/>
            </a:xfrm>
          </p:grpSpPr>
          <p:sp>
            <p:nvSpPr>
              <p:cNvPr id="41029" name="Text Box 122"/>
              <p:cNvSpPr txBox="1">
                <a:spLocks noChangeArrowheads="1"/>
              </p:cNvSpPr>
              <p:nvPr/>
            </p:nvSpPr>
            <p:spPr bwMode="auto">
              <a:xfrm>
                <a:off x="2976" y="2256"/>
                <a:ext cx="672" cy="4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 min</a:t>
                </a:r>
              </a:p>
              <a:p>
                <a:r>
                  <a:rPr lang="en-US" altLang="en-US" sz="1000">
                    <a:latin typeface="Times" pitchFamily="18" charset="0"/>
                  </a:rPr>
                  <a:t>%C&amp;A = 75%</a:t>
                </a:r>
              </a:p>
              <a:p>
                <a:r>
                  <a:rPr lang="en-US" altLang="en-US" sz="1000">
                    <a:latin typeface="Times" pitchFamily="18" charset="0"/>
                  </a:rPr>
                  <a:t>Batch = 1.6 hours</a:t>
                </a:r>
              </a:p>
            </p:txBody>
          </p:sp>
          <p:grpSp>
            <p:nvGrpSpPr>
              <p:cNvPr id="41030" name="Group 123"/>
              <p:cNvGrpSpPr>
                <a:grpSpLocks/>
              </p:cNvGrpSpPr>
              <p:nvPr/>
            </p:nvGrpSpPr>
            <p:grpSpPr bwMode="auto">
              <a:xfrm>
                <a:off x="3639" y="1525"/>
                <a:ext cx="205" cy="317"/>
                <a:chOff x="1383" y="1036"/>
                <a:chExt cx="205" cy="317"/>
              </a:xfrm>
            </p:grpSpPr>
            <p:grpSp>
              <p:nvGrpSpPr>
                <p:cNvPr id="41031" name="Group 124"/>
                <p:cNvGrpSpPr>
                  <a:grpSpLocks/>
                </p:cNvGrpSpPr>
                <p:nvPr/>
              </p:nvGrpSpPr>
              <p:grpSpPr bwMode="auto">
                <a:xfrm>
                  <a:off x="1415" y="1036"/>
                  <a:ext cx="141" cy="143"/>
                  <a:chOff x="1395" y="1008"/>
                  <a:chExt cx="233" cy="128"/>
                </a:xfrm>
              </p:grpSpPr>
              <p:sp>
                <p:nvSpPr>
                  <p:cNvPr id="41033" name="Arc 125"/>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34" name="Arc 126"/>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35" name="Arc 127"/>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32" name="Text Box 128"/>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0996" name="Group 129"/>
            <p:cNvGrpSpPr>
              <a:grpSpLocks/>
            </p:cNvGrpSpPr>
            <p:nvPr/>
          </p:nvGrpSpPr>
          <p:grpSpPr bwMode="auto">
            <a:xfrm>
              <a:off x="6096000" y="2819400"/>
              <a:ext cx="1500188" cy="1776413"/>
              <a:chOff x="3840" y="1533"/>
              <a:chExt cx="945" cy="1119"/>
            </a:xfrm>
          </p:grpSpPr>
          <p:sp>
            <p:nvSpPr>
              <p:cNvPr id="41022" name="Text Box 130"/>
              <p:cNvSpPr txBox="1">
                <a:spLocks noChangeArrowheads="1"/>
              </p:cNvSpPr>
              <p:nvPr/>
            </p:nvSpPr>
            <p:spPr bwMode="auto">
              <a:xfrm>
                <a:off x="3840" y="2288"/>
                <a:ext cx="749"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=7 min</a:t>
                </a:r>
              </a:p>
              <a:p>
                <a:r>
                  <a:rPr lang="en-US" altLang="en-US" sz="1000">
                    <a:latin typeface="Times" pitchFamily="18" charset="0"/>
                  </a:rPr>
                  <a:t>%C&amp;A = 85%</a:t>
                </a:r>
              </a:p>
              <a:p>
                <a:r>
                  <a:rPr lang="en-US" altLang="en-US" sz="1000">
                    <a:latin typeface="Times" pitchFamily="18" charset="0"/>
                  </a:rPr>
                  <a:t>Batch = 2 hours</a:t>
                </a:r>
              </a:p>
            </p:txBody>
          </p:sp>
          <p:grpSp>
            <p:nvGrpSpPr>
              <p:cNvPr id="41023" name="Group 131"/>
              <p:cNvGrpSpPr>
                <a:grpSpLocks/>
              </p:cNvGrpSpPr>
              <p:nvPr/>
            </p:nvGrpSpPr>
            <p:grpSpPr bwMode="auto">
              <a:xfrm>
                <a:off x="4580" y="1525"/>
                <a:ext cx="205" cy="317"/>
                <a:chOff x="1383" y="1036"/>
                <a:chExt cx="205" cy="317"/>
              </a:xfrm>
            </p:grpSpPr>
            <p:grpSp>
              <p:nvGrpSpPr>
                <p:cNvPr id="41024" name="Group 132"/>
                <p:cNvGrpSpPr>
                  <a:grpSpLocks/>
                </p:cNvGrpSpPr>
                <p:nvPr/>
              </p:nvGrpSpPr>
              <p:grpSpPr bwMode="auto">
                <a:xfrm>
                  <a:off x="1415" y="1036"/>
                  <a:ext cx="141" cy="143"/>
                  <a:chOff x="1395" y="1008"/>
                  <a:chExt cx="233" cy="128"/>
                </a:xfrm>
              </p:grpSpPr>
              <p:sp>
                <p:nvSpPr>
                  <p:cNvPr id="41026" name="Arc 133"/>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27" name="Arc 134"/>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28" name="Arc 135"/>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25" name="Text Box 136"/>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40997" name="Group 137"/>
            <p:cNvGrpSpPr>
              <a:grpSpLocks/>
            </p:cNvGrpSpPr>
            <p:nvPr/>
          </p:nvGrpSpPr>
          <p:grpSpPr bwMode="auto">
            <a:xfrm>
              <a:off x="7620000" y="2819400"/>
              <a:ext cx="1338263" cy="1624013"/>
              <a:chOff x="4800" y="1533"/>
              <a:chExt cx="843" cy="1023"/>
            </a:xfrm>
          </p:grpSpPr>
          <p:sp>
            <p:nvSpPr>
              <p:cNvPr id="41015" name="Text Box 138"/>
              <p:cNvSpPr txBox="1">
                <a:spLocks noChangeArrowheads="1"/>
              </p:cNvSpPr>
              <p:nvPr/>
            </p:nvSpPr>
            <p:spPr bwMode="auto">
              <a:xfrm>
                <a:off x="4800" y="2288"/>
                <a:ext cx="600" cy="26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5 min</a:t>
                </a:r>
              </a:p>
              <a:p>
                <a:r>
                  <a:rPr lang="en-US" altLang="en-US" sz="1000">
                    <a:latin typeface="Times" pitchFamily="18" charset="0"/>
                  </a:rPr>
                  <a:t>Batch = 1day</a:t>
                </a:r>
              </a:p>
            </p:txBody>
          </p:sp>
          <p:grpSp>
            <p:nvGrpSpPr>
              <p:cNvPr id="41016" name="Group 139"/>
              <p:cNvGrpSpPr>
                <a:grpSpLocks/>
              </p:cNvGrpSpPr>
              <p:nvPr/>
            </p:nvGrpSpPr>
            <p:grpSpPr bwMode="auto">
              <a:xfrm>
                <a:off x="5438" y="1525"/>
                <a:ext cx="205" cy="317"/>
                <a:chOff x="1383" y="1036"/>
                <a:chExt cx="205" cy="317"/>
              </a:xfrm>
            </p:grpSpPr>
            <p:grpSp>
              <p:nvGrpSpPr>
                <p:cNvPr id="41017" name="Group 140"/>
                <p:cNvGrpSpPr>
                  <a:grpSpLocks/>
                </p:cNvGrpSpPr>
                <p:nvPr/>
              </p:nvGrpSpPr>
              <p:grpSpPr bwMode="auto">
                <a:xfrm>
                  <a:off x="1415" y="1036"/>
                  <a:ext cx="141" cy="143"/>
                  <a:chOff x="1395" y="1008"/>
                  <a:chExt cx="233" cy="128"/>
                </a:xfrm>
              </p:grpSpPr>
              <p:sp>
                <p:nvSpPr>
                  <p:cNvPr id="41019" name="Arc 14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20" name="Arc 14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1021" name="Arc 14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41018" name="Text Box 144"/>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sp>
          <p:nvSpPr>
            <p:cNvPr id="40998" name="Text Box 145"/>
            <p:cNvSpPr txBox="1">
              <a:spLocks noChangeArrowheads="1"/>
            </p:cNvSpPr>
            <p:nvPr/>
          </p:nvSpPr>
          <p:spPr bwMode="auto">
            <a:xfrm>
              <a:off x="609600" y="2362200"/>
              <a:ext cx="1041400" cy="303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Weekly Fax</a:t>
              </a:r>
            </a:p>
          </p:txBody>
        </p:sp>
        <p:grpSp>
          <p:nvGrpSpPr>
            <p:cNvPr id="40999" name="Group 146"/>
            <p:cNvGrpSpPr>
              <a:grpSpLocks/>
            </p:cNvGrpSpPr>
            <p:nvPr/>
          </p:nvGrpSpPr>
          <p:grpSpPr bwMode="auto">
            <a:xfrm>
              <a:off x="1219200" y="3581400"/>
              <a:ext cx="7731125" cy="152400"/>
              <a:chOff x="768" y="1872"/>
              <a:chExt cx="4870" cy="96"/>
            </a:xfrm>
          </p:grpSpPr>
          <p:sp>
            <p:nvSpPr>
              <p:cNvPr id="41009" name="AutoShape 147" descr="Dark vertical"/>
              <p:cNvSpPr>
                <a:spLocks noChangeArrowheads="1"/>
              </p:cNvSpPr>
              <p:nvPr/>
            </p:nvSpPr>
            <p:spPr bwMode="auto">
              <a:xfrm>
                <a:off x="172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41010" name="AutoShape 148" descr="Dark vertical"/>
              <p:cNvSpPr>
                <a:spLocks noChangeArrowheads="1"/>
              </p:cNvSpPr>
              <p:nvPr/>
            </p:nvSpPr>
            <p:spPr bwMode="auto">
              <a:xfrm>
                <a:off x="76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41011" name="AutoShape 149" descr="Dark vertical"/>
              <p:cNvSpPr>
                <a:spLocks noChangeArrowheads="1"/>
              </p:cNvSpPr>
              <p:nvPr/>
            </p:nvSpPr>
            <p:spPr bwMode="auto">
              <a:xfrm>
                <a:off x="451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41012" name="AutoShape 150" descr="Dark vertical"/>
              <p:cNvSpPr>
                <a:spLocks noChangeArrowheads="1"/>
              </p:cNvSpPr>
              <p:nvPr/>
            </p:nvSpPr>
            <p:spPr bwMode="auto">
              <a:xfrm>
                <a:off x="355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41013" name="AutoShape 151" descr="Dark vertical"/>
              <p:cNvSpPr>
                <a:spLocks noChangeArrowheads="1"/>
              </p:cNvSpPr>
              <p:nvPr/>
            </p:nvSpPr>
            <p:spPr bwMode="auto">
              <a:xfrm>
                <a:off x="268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41014" name="AutoShape 152" descr="Dark vertical"/>
              <p:cNvSpPr>
                <a:spLocks noChangeArrowheads="1"/>
              </p:cNvSpPr>
              <p:nvPr/>
            </p:nvSpPr>
            <p:spPr bwMode="auto">
              <a:xfrm>
                <a:off x="532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grpSp>
        <p:sp>
          <p:nvSpPr>
            <p:cNvPr id="41000" name="AutoShape 153" descr="Dark vertical"/>
            <p:cNvSpPr>
              <a:spLocks noChangeArrowheads="1"/>
            </p:cNvSpPr>
            <p:nvPr/>
          </p:nvSpPr>
          <p:spPr bwMode="auto">
            <a:xfrm rot="-8510174">
              <a:off x="6781800" y="2286000"/>
              <a:ext cx="1371600" cy="152400"/>
            </a:xfrm>
            <a:prstGeom prst="rightArrow">
              <a:avLst>
                <a:gd name="adj1" fmla="val 50000"/>
                <a:gd name="adj2" fmla="val 22500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grpSp>
          <p:nvGrpSpPr>
            <p:cNvPr id="41001" name="Group 154"/>
            <p:cNvGrpSpPr>
              <a:grpSpLocks/>
            </p:cNvGrpSpPr>
            <p:nvPr/>
          </p:nvGrpSpPr>
          <p:grpSpPr bwMode="auto">
            <a:xfrm>
              <a:off x="7010400" y="1219200"/>
              <a:ext cx="762000" cy="76200"/>
              <a:chOff x="1680" y="1152"/>
              <a:chExt cx="480" cy="48"/>
            </a:xfrm>
          </p:grpSpPr>
          <p:sp>
            <p:nvSpPr>
              <p:cNvPr id="41006" name="Line 155"/>
              <p:cNvSpPr>
                <a:spLocks noChangeShapeType="1"/>
              </p:cNvSpPr>
              <p:nvPr/>
            </p:nvSpPr>
            <p:spPr bwMode="auto">
              <a:xfrm>
                <a:off x="1680" y="120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07" name="Line 156"/>
              <p:cNvSpPr>
                <a:spLocks noChangeShapeType="1"/>
              </p:cNvSpPr>
              <p:nvPr/>
            </p:nvSpPr>
            <p:spPr bwMode="auto">
              <a:xfrm>
                <a:off x="1824" y="1152"/>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08" name="Line 157"/>
              <p:cNvSpPr>
                <a:spLocks noChangeShapeType="1"/>
              </p:cNvSpPr>
              <p:nvPr/>
            </p:nvSpPr>
            <p:spPr bwMode="auto">
              <a:xfrm>
                <a:off x="1824" y="1152"/>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grpSp>
        <p:grpSp>
          <p:nvGrpSpPr>
            <p:cNvPr id="41002" name="Group 158"/>
            <p:cNvGrpSpPr>
              <a:grpSpLocks/>
            </p:cNvGrpSpPr>
            <p:nvPr/>
          </p:nvGrpSpPr>
          <p:grpSpPr bwMode="auto">
            <a:xfrm>
              <a:off x="7086600" y="1752600"/>
              <a:ext cx="762000" cy="76200"/>
              <a:chOff x="1680" y="1152"/>
              <a:chExt cx="480" cy="48"/>
            </a:xfrm>
          </p:grpSpPr>
          <p:sp>
            <p:nvSpPr>
              <p:cNvPr id="41003" name="Line 159"/>
              <p:cNvSpPr>
                <a:spLocks noChangeShapeType="1"/>
              </p:cNvSpPr>
              <p:nvPr/>
            </p:nvSpPr>
            <p:spPr bwMode="auto">
              <a:xfrm>
                <a:off x="1680" y="120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04" name="Line 160"/>
              <p:cNvSpPr>
                <a:spLocks noChangeShapeType="1"/>
              </p:cNvSpPr>
              <p:nvPr/>
            </p:nvSpPr>
            <p:spPr bwMode="auto">
              <a:xfrm>
                <a:off x="1824" y="1152"/>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1005" name="Line 161"/>
              <p:cNvSpPr>
                <a:spLocks noChangeShapeType="1"/>
              </p:cNvSpPr>
              <p:nvPr/>
            </p:nvSpPr>
            <p:spPr bwMode="auto">
              <a:xfrm>
                <a:off x="1824" y="1152"/>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grpSp>
      </p:grpSp>
    </p:spTree>
    <p:extLst>
      <p:ext uri="{BB962C8B-B14F-4D97-AF65-F5344CB8AC3E}">
        <p14:creationId xmlns:p14="http://schemas.microsoft.com/office/powerpoint/2010/main" val="2235185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6" name="Text Box 162"/>
          <p:cNvSpPr txBox="1">
            <a:spLocks noChangeArrowheads="1"/>
          </p:cNvSpPr>
          <p:nvPr/>
        </p:nvSpPr>
        <p:spPr bwMode="auto">
          <a:xfrm>
            <a:off x="2093320" y="1918141"/>
            <a:ext cx="4048125" cy="8223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Arial" pitchFamily="34" charset="0"/>
              </a:rPr>
              <a:t>What does the customer really need?</a:t>
            </a:r>
            <a:r>
              <a:rPr lang="en-US" altLang="en-US" sz="2400">
                <a:solidFill>
                  <a:schemeClr val="bg1"/>
                </a:solidFill>
                <a:latin typeface="Arial" pitchFamily="34" charset="0"/>
              </a:rPr>
              <a:t>  </a:t>
            </a:r>
          </a:p>
        </p:txBody>
      </p:sp>
      <p:grpSp>
        <p:nvGrpSpPr>
          <p:cNvPr id="171" name="Group 1"/>
          <p:cNvGrpSpPr>
            <a:grpSpLocks/>
          </p:cNvGrpSpPr>
          <p:nvPr/>
        </p:nvGrpSpPr>
        <p:grpSpPr bwMode="auto">
          <a:xfrm>
            <a:off x="381000" y="1012825"/>
            <a:ext cx="8613775" cy="5006975"/>
            <a:chOff x="152400" y="990600"/>
            <a:chExt cx="8915400" cy="5183188"/>
          </a:xfrm>
        </p:grpSpPr>
        <p:sp>
          <p:nvSpPr>
            <p:cNvPr id="172" name="Line 2"/>
            <p:cNvSpPr>
              <a:spLocks noChangeShapeType="1"/>
            </p:cNvSpPr>
            <p:nvPr/>
          </p:nvSpPr>
          <p:spPr bwMode="auto">
            <a:xfrm>
              <a:off x="1060450" y="2262188"/>
              <a:ext cx="0" cy="536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MY"/>
            </a:p>
          </p:txBody>
        </p:sp>
        <p:grpSp>
          <p:nvGrpSpPr>
            <p:cNvPr id="173" name="Group 3"/>
            <p:cNvGrpSpPr>
              <a:grpSpLocks/>
            </p:cNvGrpSpPr>
            <p:nvPr/>
          </p:nvGrpSpPr>
          <p:grpSpPr bwMode="auto">
            <a:xfrm>
              <a:off x="228600" y="1157288"/>
              <a:ext cx="1676400" cy="1144587"/>
              <a:chOff x="144" y="345"/>
              <a:chExt cx="1056" cy="721"/>
            </a:xfrm>
          </p:grpSpPr>
          <p:sp>
            <p:nvSpPr>
              <p:cNvPr id="324" name="Text Box 4"/>
              <p:cNvSpPr txBox="1">
                <a:spLocks noChangeArrowheads="1"/>
              </p:cNvSpPr>
              <p:nvPr/>
            </p:nvSpPr>
            <p:spPr bwMode="auto">
              <a:xfrm>
                <a:off x="144" y="464"/>
                <a:ext cx="10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Times" pitchFamily="18" charset="0"/>
                  </a:rPr>
                  <a:t>Incoming</a:t>
                </a:r>
              </a:p>
              <a:p>
                <a:pPr algn="ctr"/>
                <a:r>
                  <a:rPr lang="en-US" altLang="en-US" sz="2400">
                    <a:latin typeface="Times" pitchFamily="18" charset="0"/>
                  </a:rPr>
                  <a:t>Orders</a:t>
                </a:r>
              </a:p>
            </p:txBody>
          </p:sp>
          <p:sp>
            <p:nvSpPr>
              <p:cNvPr id="325" name="Rectangle 5"/>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p>
            </p:txBody>
          </p:sp>
          <p:sp>
            <p:nvSpPr>
              <p:cNvPr id="326" name="Freeform 6"/>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 name="T12" fmla="*/ 0 w 836"/>
                  <a:gd name="T13" fmla="*/ 0 h 674"/>
                  <a:gd name="T14" fmla="*/ 836 w 836"/>
                  <a:gd name="T15" fmla="*/ 674 h 674"/>
                </a:gdLst>
                <a:ahLst/>
                <a:cxnLst>
                  <a:cxn ang="T8">
                    <a:pos x="T0" y="T1"/>
                  </a:cxn>
                  <a:cxn ang="T9">
                    <a:pos x="T2" y="T3"/>
                  </a:cxn>
                  <a:cxn ang="T10">
                    <a:pos x="T4" y="T5"/>
                  </a:cxn>
                  <a:cxn ang="T11">
                    <a:pos x="T6" y="T7"/>
                  </a:cxn>
                </a:cxnLst>
                <a:rect l="T12" t="T13" r="T14" b="T15"/>
                <a:pathLst>
                  <a:path w="836" h="674">
                    <a:moveTo>
                      <a:pt x="0" y="113"/>
                    </a:moveTo>
                    <a:lnTo>
                      <a:pt x="0" y="674"/>
                    </a:lnTo>
                    <a:lnTo>
                      <a:pt x="836" y="674"/>
                    </a:lnTo>
                    <a:lnTo>
                      <a:pt x="836"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327" name="Line 7"/>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28" name="Line 8"/>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29" name="Line 9"/>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30" name="Line 10"/>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331" name="Line 11"/>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174" name="Group 12"/>
            <p:cNvGrpSpPr>
              <a:grpSpLocks/>
            </p:cNvGrpSpPr>
            <p:nvPr/>
          </p:nvGrpSpPr>
          <p:grpSpPr bwMode="auto">
            <a:xfrm>
              <a:off x="228600" y="2847975"/>
              <a:ext cx="1066800" cy="1003300"/>
              <a:chOff x="144" y="1410"/>
              <a:chExt cx="672" cy="632"/>
            </a:xfrm>
          </p:grpSpPr>
          <p:grpSp>
            <p:nvGrpSpPr>
              <p:cNvPr id="319" name="Group 13"/>
              <p:cNvGrpSpPr>
                <a:grpSpLocks/>
              </p:cNvGrpSpPr>
              <p:nvPr/>
            </p:nvGrpSpPr>
            <p:grpSpPr bwMode="auto">
              <a:xfrm>
                <a:off x="144" y="1410"/>
                <a:ext cx="672" cy="624"/>
                <a:chOff x="2352" y="1296"/>
                <a:chExt cx="816" cy="624"/>
              </a:xfrm>
            </p:grpSpPr>
            <p:sp>
              <p:nvSpPr>
                <p:cNvPr id="322" name="Rectangle 14"/>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23" name="Line 15"/>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320" name="Text Box 16"/>
              <p:cNvSpPr txBox="1">
                <a:spLocks noChangeArrowheads="1"/>
              </p:cNvSpPr>
              <p:nvPr/>
            </p:nvSpPr>
            <p:spPr bwMode="auto">
              <a:xfrm>
                <a:off x="144" y="1440"/>
                <a:ext cx="6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Receive Order</a:t>
                </a:r>
              </a:p>
            </p:txBody>
          </p:sp>
          <p:sp>
            <p:nvSpPr>
              <p:cNvPr id="321" name="Text Box 17"/>
              <p:cNvSpPr txBox="1">
                <a:spLocks noChangeArrowheads="1"/>
              </p:cNvSpPr>
              <p:nvPr/>
            </p:nvSpPr>
            <p:spPr bwMode="auto">
              <a:xfrm>
                <a:off x="144" y="1851"/>
                <a:ext cx="294"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Fax</a:t>
                </a:r>
              </a:p>
            </p:txBody>
          </p:sp>
        </p:grpSp>
        <p:grpSp>
          <p:nvGrpSpPr>
            <p:cNvPr id="175" name="Group 18"/>
            <p:cNvGrpSpPr>
              <a:grpSpLocks/>
            </p:cNvGrpSpPr>
            <p:nvPr/>
          </p:nvGrpSpPr>
          <p:grpSpPr bwMode="auto">
            <a:xfrm>
              <a:off x="1676400" y="2847975"/>
              <a:ext cx="1066800" cy="1003300"/>
              <a:chOff x="1056" y="1410"/>
              <a:chExt cx="672" cy="632"/>
            </a:xfrm>
          </p:grpSpPr>
          <p:grpSp>
            <p:nvGrpSpPr>
              <p:cNvPr id="314" name="Group 19"/>
              <p:cNvGrpSpPr>
                <a:grpSpLocks/>
              </p:cNvGrpSpPr>
              <p:nvPr/>
            </p:nvGrpSpPr>
            <p:grpSpPr bwMode="auto">
              <a:xfrm>
                <a:off x="1056" y="1410"/>
                <a:ext cx="672" cy="624"/>
                <a:chOff x="2352" y="1296"/>
                <a:chExt cx="816" cy="624"/>
              </a:xfrm>
            </p:grpSpPr>
            <p:sp>
              <p:nvSpPr>
                <p:cNvPr id="317" name="Rectangle 20"/>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18" name="Line 21"/>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315" name="Text Box 22"/>
              <p:cNvSpPr txBox="1">
                <a:spLocks noChangeArrowheads="1"/>
              </p:cNvSpPr>
              <p:nvPr/>
            </p:nvSpPr>
            <p:spPr bwMode="auto">
              <a:xfrm>
                <a:off x="1056" y="1440"/>
                <a:ext cx="6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Check Credit</a:t>
                </a:r>
              </a:p>
            </p:txBody>
          </p:sp>
          <p:sp>
            <p:nvSpPr>
              <p:cNvPr id="316" name="Text Box 23"/>
              <p:cNvSpPr txBox="1">
                <a:spLocks noChangeArrowheads="1"/>
              </p:cNvSpPr>
              <p:nvPr/>
            </p:nvSpPr>
            <p:spPr bwMode="auto">
              <a:xfrm>
                <a:off x="1056" y="1851"/>
                <a:ext cx="289"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FIN</a:t>
                </a:r>
              </a:p>
            </p:txBody>
          </p:sp>
        </p:grpSp>
        <p:grpSp>
          <p:nvGrpSpPr>
            <p:cNvPr id="176" name="Group 24"/>
            <p:cNvGrpSpPr>
              <a:grpSpLocks/>
            </p:cNvGrpSpPr>
            <p:nvPr/>
          </p:nvGrpSpPr>
          <p:grpSpPr bwMode="auto">
            <a:xfrm>
              <a:off x="3200400" y="2798763"/>
              <a:ext cx="1143000" cy="1052512"/>
              <a:chOff x="2016" y="1379"/>
              <a:chExt cx="720" cy="663"/>
            </a:xfrm>
          </p:grpSpPr>
          <p:grpSp>
            <p:nvGrpSpPr>
              <p:cNvPr id="309" name="Group 25"/>
              <p:cNvGrpSpPr>
                <a:grpSpLocks/>
              </p:cNvGrpSpPr>
              <p:nvPr/>
            </p:nvGrpSpPr>
            <p:grpSpPr bwMode="auto">
              <a:xfrm>
                <a:off x="2016" y="1410"/>
                <a:ext cx="720" cy="624"/>
                <a:chOff x="2352" y="1296"/>
                <a:chExt cx="816" cy="624"/>
              </a:xfrm>
            </p:grpSpPr>
            <p:sp>
              <p:nvSpPr>
                <p:cNvPr id="312" name="Rectangle 26"/>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13" name="Line 27"/>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310" name="Text Box 28"/>
              <p:cNvSpPr txBox="1">
                <a:spLocks noChangeArrowheads="1"/>
              </p:cNvSpPr>
              <p:nvPr/>
            </p:nvSpPr>
            <p:spPr bwMode="auto">
              <a:xfrm>
                <a:off x="2072" y="1379"/>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Review &amp; Enter Order</a:t>
                </a:r>
              </a:p>
            </p:txBody>
          </p:sp>
          <p:sp>
            <p:nvSpPr>
              <p:cNvPr id="311" name="Text Box 29"/>
              <p:cNvSpPr txBox="1">
                <a:spLocks noChangeArrowheads="1"/>
              </p:cNvSpPr>
              <p:nvPr/>
            </p:nvSpPr>
            <p:spPr bwMode="auto">
              <a:xfrm>
                <a:off x="2016"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177" name="Group 30"/>
            <p:cNvGrpSpPr>
              <a:grpSpLocks/>
            </p:cNvGrpSpPr>
            <p:nvPr/>
          </p:nvGrpSpPr>
          <p:grpSpPr bwMode="auto">
            <a:xfrm>
              <a:off x="4648200" y="2847975"/>
              <a:ext cx="1160463" cy="1003300"/>
              <a:chOff x="2928" y="1410"/>
              <a:chExt cx="731" cy="632"/>
            </a:xfrm>
          </p:grpSpPr>
          <p:grpSp>
            <p:nvGrpSpPr>
              <p:cNvPr id="304" name="Group 31"/>
              <p:cNvGrpSpPr>
                <a:grpSpLocks/>
              </p:cNvGrpSpPr>
              <p:nvPr/>
            </p:nvGrpSpPr>
            <p:grpSpPr bwMode="auto">
              <a:xfrm>
                <a:off x="2976" y="1410"/>
                <a:ext cx="624" cy="624"/>
                <a:chOff x="2352" y="1296"/>
                <a:chExt cx="816" cy="624"/>
              </a:xfrm>
            </p:grpSpPr>
            <p:sp>
              <p:nvSpPr>
                <p:cNvPr id="307" name="Rectangle 32"/>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08" name="Line 33"/>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305" name="Text Box 34"/>
              <p:cNvSpPr txBox="1">
                <a:spLocks noChangeArrowheads="1"/>
              </p:cNvSpPr>
              <p:nvPr/>
            </p:nvSpPr>
            <p:spPr bwMode="auto">
              <a:xfrm>
                <a:off x="2928" y="1440"/>
                <a:ext cx="7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Reconcile Order</a:t>
                </a:r>
              </a:p>
            </p:txBody>
          </p:sp>
          <p:sp>
            <p:nvSpPr>
              <p:cNvPr id="306" name="Text Box 35"/>
              <p:cNvSpPr txBox="1">
                <a:spLocks noChangeArrowheads="1"/>
              </p:cNvSpPr>
              <p:nvPr/>
            </p:nvSpPr>
            <p:spPr bwMode="auto">
              <a:xfrm>
                <a:off x="2976"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178" name="Group 36"/>
            <p:cNvGrpSpPr>
              <a:grpSpLocks/>
            </p:cNvGrpSpPr>
            <p:nvPr/>
          </p:nvGrpSpPr>
          <p:grpSpPr bwMode="auto">
            <a:xfrm>
              <a:off x="6096000" y="2847975"/>
              <a:ext cx="1143000" cy="1003300"/>
              <a:chOff x="3840" y="1410"/>
              <a:chExt cx="720" cy="632"/>
            </a:xfrm>
          </p:grpSpPr>
          <p:grpSp>
            <p:nvGrpSpPr>
              <p:cNvPr id="299" name="Group 37"/>
              <p:cNvGrpSpPr>
                <a:grpSpLocks/>
              </p:cNvGrpSpPr>
              <p:nvPr/>
            </p:nvGrpSpPr>
            <p:grpSpPr bwMode="auto">
              <a:xfrm>
                <a:off x="3840" y="1410"/>
                <a:ext cx="720" cy="624"/>
                <a:chOff x="2352" y="1296"/>
                <a:chExt cx="816" cy="624"/>
              </a:xfrm>
            </p:grpSpPr>
            <p:sp>
              <p:nvSpPr>
                <p:cNvPr id="302" name="Rectangle 38"/>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03" name="Line 39"/>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300" name="Text Box 40"/>
              <p:cNvSpPr txBox="1">
                <a:spLocks noChangeArrowheads="1"/>
              </p:cNvSpPr>
              <p:nvPr/>
            </p:nvSpPr>
            <p:spPr bwMode="auto">
              <a:xfrm>
                <a:off x="3888" y="1440"/>
                <a:ext cx="6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Confirm Order</a:t>
                </a:r>
              </a:p>
            </p:txBody>
          </p:sp>
          <p:sp>
            <p:nvSpPr>
              <p:cNvPr id="301" name="Text Box 41"/>
              <p:cNvSpPr txBox="1">
                <a:spLocks noChangeArrowheads="1"/>
              </p:cNvSpPr>
              <p:nvPr/>
            </p:nvSpPr>
            <p:spPr bwMode="auto">
              <a:xfrm>
                <a:off x="3844" y="1851"/>
                <a:ext cx="410"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Phone</a:t>
                </a:r>
              </a:p>
            </p:txBody>
          </p:sp>
        </p:grpSp>
        <p:grpSp>
          <p:nvGrpSpPr>
            <p:cNvPr id="179" name="Group 42"/>
            <p:cNvGrpSpPr>
              <a:grpSpLocks/>
            </p:cNvGrpSpPr>
            <p:nvPr/>
          </p:nvGrpSpPr>
          <p:grpSpPr bwMode="auto">
            <a:xfrm>
              <a:off x="7620000" y="2847975"/>
              <a:ext cx="1027113" cy="1003300"/>
              <a:chOff x="4800" y="1410"/>
              <a:chExt cx="647" cy="632"/>
            </a:xfrm>
          </p:grpSpPr>
          <p:grpSp>
            <p:nvGrpSpPr>
              <p:cNvPr id="294" name="Group 43"/>
              <p:cNvGrpSpPr>
                <a:grpSpLocks/>
              </p:cNvGrpSpPr>
              <p:nvPr/>
            </p:nvGrpSpPr>
            <p:grpSpPr bwMode="auto">
              <a:xfrm>
                <a:off x="4800" y="1410"/>
                <a:ext cx="624" cy="624"/>
                <a:chOff x="2352" y="1296"/>
                <a:chExt cx="816" cy="624"/>
              </a:xfrm>
            </p:grpSpPr>
            <p:sp>
              <p:nvSpPr>
                <p:cNvPr id="297" name="Rectangle 44"/>
                <p:cNvSpPr>
                  <a:spLocks noChangeArrowheads="1"/>
                </p:cNvSpPr>
                <p:nvPr/>
              </p:nvSpPr>
              <p:spPr bwMode="auto">
                <a:xfrm>
                  <a:off x="2352" y="1296"/>
                  <a:ext cx="816"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98" name="Line 45"/>
                <p:cNvSpPr>
                  <a:spLocks noChangeShapeType="1"/>
                </p:cNvSpPr>
                <p:nvPr/>
              </p:nvSpPr>
              <p:spPr bwMode="auto">
                <a:xfrm>
                  <a:off x="2352" y="14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295" name="Text Box 46"/>
              <p:cNvSpPr txBox="1">
                <a:spLocks noChangeArrowheads="1"/>
              </p:cNvSpPr>
              <p:nvPr/>
            </p:nvSpPr>
            <p:spPr bwMode="auto">
              <a:xfrm>
                <a:off x="4800" y="1458"/>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Finalize Order</a:t>
                </a:r>
              </a:p>
            </p:txBody>
          </p:sp>
          <p:sp>
            <p:nvSpPr>
              <p:cNvPr id="296" name="Text Box 47"/>
              <p:cNvSpPr txBox="1">
                <a:spLocks noChangeArrowheads="1"/>
              </p:cNvSpPr>
              <p:nvPr/>
            </p:nvSpPr>
            <p:spPr bwMode="auto">
              <a:xfrm>
                <a:off x="4800" y="1851"/>
                <a:ext cx="347" cy="1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MRP</a:t>
                </a:r>
              </a:p>
            </p:txBody>
          </p:sp>
        </p:grpSp>
        <p:grpSp>
          <p:nvGrpSpPr>
            <p:cNvPr id="180" name="Group 48"/>
            <p:cNvGrpSpPr>
              <a:grpSpLocks/>
            </p:cNvGrpSpPr>
            <p:nvPr/>
          </p:nvGrpSpPr>
          <p:grpSpPr bwMode="auto">
            <a:xfrm>
              <a:off x="5994400" y="1247775"/>
              <a:ext cx="1158875" cy="914400"/>
              <a:chOff x="3776" y="402"/>
              <a:chExt cx="730" cy="576"/>
            </a:xfrm>
          </p:grpSpPr>
          <p:sp>
            <p:nvSpPr>
              <p:cNvPr id="291" name="Rectangle 49"/>
              <p:cNvSpPr>
                <a:spLocks noChangeArrowheads="1"/>
              </p:cNvSpPr>
              <p:nvPr/>
            </p:nvSpPr>
            <p:spPr bwMode="auto">
              <a:xfrm>
                <a:off x="3850" y="402"/>
                <a:ext cx="566"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92" name="Rectangle 50"/>
              <p:cNvSpPr>
                <a:spLocks noChangeArrowheads="1"/>
              </p:cNvSpPr>
              <p:nvPr/>
            </p:nvSpPr>
            <p:spPr bwMode="auto">
              <a:xfrm>
                <a:off x="3776" y="786"/>
                <a:ext cx="730"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93" name="Text Box 51"/>
              <p:cNvSpPr txBox="1">
                <a:spLocks noChangeArrowheads="1"/>
              </p:cNvSpPr>
              <p:nvPr/>
            </p:nvSpPr>
            <p:spPr bwMode="auto">
              <a:xfrm>
                <a:off x="3920" y="496"/>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a:latin typeface="Times" pitchFamily="18" charset="0"/>
                  </a:rPr>
                  <a:t>MRP</a:t>
                </a:r>
              </a:p>
            </p:txBody>
          </p:sp>
        </p:grpSp>
        <p:sp>
          <p:nvSpPr>
            <p:cNvPr id="181" name="Text Box 52"/>
            <p:cNvSpPr txBox="1">
              <a:spLocks noChangeArrowheads="1"/>
            </p:cNvSpPr>
            <p:nvPr/>
          </p:nvSpPr>
          <p:spPr bwMode="auto">
            <a:xfrm>
              <a:off x="7899400" y="1524000"/>
              <a:ext cx="815975" cy="577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MRP</a:t>
              </a:r>
            </a:p>
            <a:p>
              <a:r>
                <a:rPr lang="en-US" altLang="en-US" sz="1000">
                  <a:latin typeface="Times" pitchFamily="18" charset="0"/>
                </a:rPr>
                <a:t>Production</a:t>
              </a:r>
            </a:p>
            <a:p>
              <a:r>
                <a:rPr lang="en-US" altLang="en-US" sz="1000">
                  <a:latin typeface="Times" pitchFamily="18" charset="0"/>
                </a:rPr>
                <a:t>Schedule</a:t>
              </a:r>
            </a:p>
          </p:txBody>
        </p:sp>
        <p:sp>
          <p:nvSpPr>
            <p:cNvPr id="182" name="Text Box 53"/>
            <p:cNvSpPr txBox="1">
              <a:spLocks noChangeArrowheads="1"/>
            </p:cNvSpPr>
            <p:nvPr/>
          </p:nvSpPr>
          <p:spPr bwMode="auto">
            <a:xfrm>
              <a:off x="7766050" y="990600"/>
              <a:ext cx="1025525" cy="425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Semi-Weekly</a:t>
              </a:r>
            </a:p>
            <a:p>
              <a:r>
                <a:rPr lang="en-US" altLang="en-US" sz="1000">
                  <a:latin typeface="Times" pitchFamily="18" charset="0"/>
                </a:rPr>
                <a:t>Ship Schedule</a:t>
              </a:r>
            </a:p>
          </p:txBody>
        </p:sp>
        <p:sp>
          <p:nvSpPr>
            <p:cNvPr id="183" name="Text Box 54"/>
            <p:cNvSpPr txBox="1">
              <a:spLocks noChangeArrowheads="1"/>
            </p:cNvSpPr>
            <p:nvPr/>
          </p:nvSpPr>
          <p:spPr bwMode="auto">
            <a:xfrm>
              <a:off x="1060450" y="5059363"/>
              <a:ext cx="674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days</a:t>
              </a:r>
            </a:p>
          </p:txBody>
        </p:sp>
        <p:sp>
          <p:nvSpPr>
            <p:cNvPr id="184" name="Text Box 55"/>
            <p:cNvSpPr txBox="1">
              <a:spLocks noChangeArrowheads="1"/>
            </p:cNvSpPr>
            <p:nvPr/>
          </p:nvSpPr>
          <p:spPr bwMode="auto">
            <a:xfrm>
              <a:off x="26019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days</a:t>
              </a:r>
            </a:p>
          </p:txBody>
        </p:sp>
        <p:sp>
          <p:nvSpPr>
            <p:cNvPr id="185" name="Text Box 56"/>
            <p:cNvSpPr txBox="1">
              <a:spLocks noChangeArrowheads="1"/>
            </p:cNvSpPr>
            <p:nvPr/>
          </p:nvSpPr>
          <p:spPr bwMode="auto">
            <a:xfrm>
              <a:off x="42021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 days</a:t>
              </a:r>
            </a:p>
          </p:txBody>
        </p:sp>
        <p:sp>
          <p:nvSpPr>
            <p:cNvPr id="186" name="Text Box 57"/>
            <p:cNvSpPr txBox="1">
              <a:spLocks noChangeArrowheads="1"/>
            </p:cNvSpPr>
            <p:nvPr/>
          </p:nvSpPr>
          <p:spPr bwMode="auto">
            <a:xfrm>
              <a:off x="5573713" y="5059363"/>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 days</a:t>
              </a:r>
            </a:p>
          </p:txBody>
        </p:sp>
        <p:sp>
          <p:nvSpPr>
            <p:cNvPr id="187" name="Text Box 58"/>
            <p:cNvSpPr txBox="1">
              <a:spLocks noChangeArrowheads="1"/>
            </p:cNvSpPr>
            <p:nvPr/>
          </p:nvSpPr>
          <p:spPr bwMode="auto">
            <a:xfrm>
              <a:off x="7156450" y="5059363"/>
              <a:ext cx="758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.25 days</a:t>
              </a:r>
            </a:p>
          </p:txBody>
        </p:sp>
        <p:sp>
          <p:nvSpPr>
            <p:cNvPr id="188" name="Text Box 59"/>
            <p:cNvSpPr txBox="1">
              <a:spLocks noChangeArrowheads="1"/>
            </p:cNvSpPr>
            <p:nvPr/>
          </p:nvSpPr>
          <p:spPr bwMode="auto">
            <a:xfrm>
              <a:off x="8435975" y="5059363"/>
              <a:ext cx="555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day</a:t>
              </a:r>
            </a:p>
          </p:txBody>
        </p:sp>
        <p:grpSp>
          <p:nvGrpSpPr>
            <p:cNvPr id="189" name="Group 60"/>
            <p:cNvGrpSpPr>
              <a:grpSpLocks/>
            </p:cNvGrpSpPr>
            <p:nvPr/>
          </p:nvGrpSpPr>
          <p:grpSpPr bwMode="auto">
            <a:xfrm>
              <a:off x="671513" y="5257800"/>
              <a:ext cx="8256587" cy="487363"/>
              <a:chOff x="423" y="2928"/>
              <a:chExt cx="5201" cy="307"/>
            </a:xfrm>
          </p:grpSpPr>
          <p:sp>
            <p:nvSpPr>
              <p:cNvPr id="265" name="Line 61"/>
              <p:cNvSpPr>
                <a:spLocks noChangeShapeType="1"/>
              </p:cNvSpPr>
              <p:nvPr/>
            </p:nvSpPr>
            <p:spPr bwMode="auto">
              <a:xfrm>
                <a:off x="3884" y="2929"/>
                <a:ext cx="0" cy="3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nvGrpSpPr>
              <p:cNvPr id="266" name="Group 62"/>
              <p:cNvGrpSpPr>
                <a:grpSpLocks/>
              </p:cNvGrpSpPr>
              <p:nvPr/>
            </p:nvGrpSpPr>
            <p:grpSpPr bwMode="auto">
              <a:xfrm>
                <a:off x="423" y="2928"/>
                <a:ext cx="5201" cy="307"/>
                <a:chOff x="423" y="2928"/>
                <a:chExt cx="5201" cy="307"/>
              </a:xfrm>
            </p:grpSpPr>
            <p:cxnSp>
              <p:nvCxnSpPr>
                <p:cNvPr id="267" name="AutoShape 63"/>
                <p:cNvCxnSpPr>
                  <a:cxnSpLocks noChangeShapeType="1"/>
                </p:cNvCxnSpPr>
                <p:nvPr/>
              </p:nvCxnSpPr>
              <p:spPr bwMode="auto">
                <a:xfrm flipH="1">
                  <a:off x="423" y="3233"/>
                  <a:ext cx="33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68" name="Line 64"/>
                <p:cNvSpPr>
                  <a:spLocks noChangeShapeType="1"/>
                </p:cNvSpPr>
                <p:nvPr/>
              </p:nvSpPr>
              <p:spPr bwMode="auto">
                <a:xfrm flipV="1">
                  <a:off x="754"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69" name="Line 65"/>
                <p:cNvSpPr>
                  <a:spLocks noChangeShapeType="1"/>
                </p:cNvSpPr>
                <p:nvPr/>
              </p:nvSpPr>
              <p:spPr bwMode="auto">
                <a:xfrm>
                  <a:off x="754" y="2945"/>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0" name="Line 66"/>
                <p:cNvSpPr>
                  <a:spLocks noChangeShapeType="1"/>
                </p:cNvSpPr>
                <p:nvPr/>
              </p:nvSpPr>
              <p:spPr bwMode="auto">
                <a:xfrm>
                  <a:off x="1038"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1" name="Line 67"/>
                <p:cNvSpPr>
                  <a:spLocks noChangeShapeType="1"/>
                </p:cNvSpPr>
                <p:nvPr/>
              </p:nvSpPr>
              <p:spPr bwMode="auto">
                <a:xfrm>
                  <a:off x="1038" y="3233"/>
                  <a:ext cx="3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272" name="AutoShape 68"/>
                <p:cNvCxnSpPr>
                  <a:cxnSpLocks noChangeShapeType="1"/>
                </p:cNvCxnSpPr>
                <p:nvPr/>
              </p:nvCxnSpPr>
              <p:spPr bwMode="auto">
                <a:xfrm flipH="1">
                  <a:off x="1323" y="3233"/>
                  <a:ext cx="40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73" name="Line 69"/>
                <p:cNvSpPr>
                  <a:spLocks noChangeShapeType="1"/>
                </p:cNvSpPr>
                <p:nvPr/>
              </p:nvSpPr>
              <p:spPr bwMode="auto">
                <a:xfrm flipV="1">
                  <a:off x="1732"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4" name="Line 70"/>
                <p:cNvSpPr>
                  <a:spLocks noChangeShapeType="1"/>
                </p:cNvSpPr>
                <p:nvPr/>
              </p:nvSpPr>
              <p:spPr bwMode="auto">
                <a:xfrm>
                  <a:off x="1732" y="2945"/>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5" name="Line 71"/>
                <p:cNvSpPr>
                  <a:spLocks noChangeShapeType="1"/>
                </p:cNvSpPr>
                <p:nvPr/>
              </p:nvSpPr>
              <p:spPr bwMode="auto">
                <a:xfrm>
                  <a:off x="2016" y="2945"/>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276" name="AutoShape 72"/>
                <p:cNvCxnSpPr>
                  <a:cxnSpLocks noChangeShapeType="1"/>
                  <a:stCxn id="275" idx="1"/>
                </p:cNvCxnSpPr>
                <p:nvPr/>
              </p:nvCxnSpPr>
              <p:spPr bwMode="auto">
                <a:xfrm>
                  <a:off x="2016"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77" name="AutoShape 73"/>
                <p:cNvCxnSpPr>
                  <a:cxnSpLocks noChangeShapeType="1"/>
                </p:cNvCxnSpPr>
                <p:nvPr/>
              </p:nvCxnSpPr>
              <p:spPr bwMode="auto">
                <a:xfrm flipV="1">
                  <a:off x="2777" y="2945"/>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78" name="Line 74"/>
                <p:cNvSpPr>
                  <a:spLocks noChangeShapeType="1"/>
                </p:cNvSpPr>
                <p:nvPr/>
              </p:nvSpPr>
              <p:spPr bwMode="auto">
                <a:xfrm>
                  <a:off x="2777" y="2945"/>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9" name="Line 75"/>
                <p:cNvSpPr>
                  <a:spLocks noChangeShapeType="1"/>
                </p:cNvSpPr>
                <p:nvPr/>
              </p:nvSpPr>
              <p:spPr bwMode="auto">
                <a:xfrm>
                  <a:off x="2991" y="2945"/>
                  <a:ext cx="0" cy="2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280" name="AutoShape 76"/>
                <p:cNvCxnSpPr>
                  <a:cxnSpLocks noChangeShapeType="1"/>
                </p:cNvCxnSpPr>
                <p:nvPr/>
              </p:nvCxnSpPr>
              <p:spPr bwMode="auto">
                <a:xfrm flipH="1">
                  <a:off x="3003" y="3235"/>
                  <a:ext cx="597"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1" name="Line 77"/>
                <p:cNvSpPr>
                  <a:spLocks noChangeShapeType="1"/>
                </p:cNvSpPr>
                <p:nvPr/>
              </p:nvSpPr>
              <p:spPr bwMode="auto">
                <a:xfrm flipV="1">
                  <a:off x="3600" y="2928"/>
                  <a:ext cx="0" cy="2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82" name="Line 78"/>
                <p:cNvSpPr>
                  <a:spLocks noChangeShapeType="1"/>
                </p:cNvSpPr>
                <p:nvPr/>
              </p:nvSpPr>
              <p:spPr bwMode="auto">
                <a:xfrm>
                  <a:off x="3600" y="2928"/>
                  <a:ext cx="2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283" name="AutoShape 79"/>
                <p:cNvCxnSpPr>
                  <a:cxnSpLocks noChangeShapeType="1"/>
                </p:cNvCxnSpPr>
                <p:nvPr/>
              </p:nvCxnSpPr>
              <p:spPr bwMode="auto">
                <a:xfrm>
                  <a:off x="3884" y="3233"/>
                  <a:ext cx="761"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4" name="AutoShape 80"/>
                <p:cNvCxnSpPr>
                  <a:cxnSpLocks noChangeShapeType="1"/>
                </p:cNvCxnSpPr>
                <p:nvPr/>
              </p:nvCxnSpPr>
              <p:spPr bwMode="auto">
                <a:xfrm flipV="1">
                  <a:off x="4645"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5" name="Line 81"/>
                <p:cNvSpPr>
                  <a:spLocks noChangeShapeType="1"/>
                </p:cNvSpPr>
                <p:nvPr/>
              </p:nvSpPr>
              <p:spPr bwMode="auto">
                <a:xfrm>
                  <a:off x="4645" y="2928"/>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86" name="Line 82"/>
                <p:cNvSpPr>
                  <a:spLocks noChangeShapeType="1"/>
                </p:cNvSpPr>
                <p:nvPr/>
              </p:nvSpPr>
              <p:spPr bwMode="auto">
                <a:xfrm>
                  <a:off x="4859" y="2929"/>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cxnSp>
              <p:nvCxnSpPr>
                <p:cNvPr id="287" name="AutoShape 83"/>
                <p:cNvCxnSpPr>
                  <a:cxnSpLocks noChangeShapeType="1"/>
                </p:cNvCxnSpPr>
                <p:nvPr/>
              </p:nvCxnSpPr>
              <p:spPr bwMode="auto">
                <a:xfrm flipV="1">
                  <a:off x="4873" y="3214"/>
                  <a:ext cx="537" cy="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 name="AutoShape 84"/>
                <p:cNvCxnSpPr>
                  <a:cxnSpLocks noChangeShapeType="1"/>
                </p:cNvCxnSpPr>
                <p:nvPr/>
              </p:nvCxnSpPr>
              <p:spPr bwMode="auto">
                <a:xfrm flipV="1">
                  <a:off x="5410" y="2928"/>
                  <a:ext cx="0" cy="2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9" name="Line 85"/>
                <p:cNvSpPr>
                  <a:spLocks noChangeShapeType="1"/>
                </p:cNvSpPr>
                <p:nvPr/>
              </p:nvSpPr>
              <p:spPr bwMode="auto">
                <a:xfrm>
                  <a:off x="5410" y="2928"/>
                  <a:ext cx="1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90" name="Line 86"/>
                <p:cNvSpPr>
                  <a:spLocks noChangeShapeType="1"/>
                </p:cNvSpPr>
                <p:nvPr/>
              </p:nvSpPr>
              <p:spPr bwMode="auto">
                <a:xfrm>
                  <a:off x="5624" y="2929"/>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sp>
          <p:nvSpPr>
            <p:cNvPr id="190" name="Text Box 87"/>
            <p:cNvSpPr txBox="1">
              <a:spLocks noChangeArrowheads="1"/>
            </p:cNvSpPr>
            <p:nvPr/>
          </p:nvSpPr>
          <p:spPr bwMode="auto">
            <a:xfrm>
              <a:off x="609600" y="5486400"/>
              <a:ext cx="598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½ min</a:t>
              </a:r>
            </a:p>
          </p:txBody>
        </p:sp>
        <p:sp>
          <p:nvSpPr>
            <p:cNvPr id="191" name="Text Box 88"/>
            <p:cNvSpPr txBox="1">
              <a:spLocks noChangeArrowheads="1"/>
            </p:cNvSpPr>
            <p:nvPr/>
          </p:nvSpPr>
          <p:spPr bwMode="auto">
            <a:xfrm>
              <a:off x="1882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min</a:t>
              </a:r>
            </a:p>
          </p:txBody>
        </p:sp>
        <p:sp>
          <p:nvSpPr>
            <p:cNvPr id="192" name="Text Box 89"/>
            <p:cNvSpPr txBox="1">
              <a:spLocks noChangeArrowheads="1"/>
            </p:cNvSpPr>
            <p:nvPr/>
          </p:nvSpPr>
          <p:spPr bwMode="auto">
            <a:xfrm>
              <a:off x="3322638" y="5486400"/>
              <a:ext cx="639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10 min</a:t>
              </a:r>
            </a:p>
          </p:txBody>
        </p:sp>
        <p:sp>
          <p:nvSpPr>
            <p:cNvPr id="193" name="Text Box 90"/>
            <p:cNvSpPr txBox="1">
              <a:spLocks noChangeArrowheads="1"/>
            </p:cNvSpPr>
            <p:nvPr/>
          </p:nvSpPr>
          <p:spPr bwMode="auto">
            <a:xfrm>
              <a:off x="4930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1 min</a:t>
              </a:r>
            </a:p>
          </p:txBody>
        </p:sp>
        <p:sp>
          <p:nvSpPr>
            <p:cNvPr id="194" name="Text Box 91"/>
            <p:cNvSpPr txBox="1">
              <a:spLocks noChangeArrowheads="1"/>
            </p:cNvSpPr>
            <p:nvPr/>
          </p:nvSpPr>
          <p:spPr bwMode="auto">
            <a:xfrm>
              <a:off x="6454775"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7 min</a:t>
              </a:r>
            </a:p>
          </p:txBody>
        </p:sp>
        <p:sp>
          <p:nvSpPr>
            <p:cNvPr id="195" name="Text Box 92"/>
            <p:cNvSpPr txBox="1">
              <a:spLocks noChangeArrowheads="1"/>
            </p:cNvSpPr>
            <p:nvPr/>
          </p:nvSpPr>
          <p:spPr bwMode="auto">
            <a:xfrm>
              <a:off x="7783513" y="5486400"/>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5 min</a:t>
              </a:r>
            </a:p>
          </p:txBody>
        </p:sp>
        <p:sp>
          <p:nvSpPr>
            <p:cNvPr id="196" name="Text Box 93"/>
            <p:cNvSpPr txBox="1">
              <a:spLocks noChangeArrowheads="1"/>
            </p:cNvSpPr>
            <p:nvPr/>
          </p:nvSpPr>
          <p:spPr bwMode="auto">
            <a:xfrm>
              <a:off x="152400" y="5835650"/>
              <a:ext cx="2790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Total Lead Time </a:t>
              </a:r>
              <a:r>
                <a:rPr lang="en-US" altLang="en-US" sz="1600" b="1">
                  <a:solidFill>
                    <a:srgbClr val="C00000"/>
                  </a:solidFill>
                  <a:latin typeface="Times" pitchFamily="18" charset="0"/>
                </a:rPr>
                <a:t>= 2.65 days</a:t>
              </a:r>
            </a:p>
          </p:txBody>
        </p:sp>
        <p:sp>
          <p:nvSpPr>
            <p:cNvPr id="197" name="Text Box 94"/>
            <p:cNvSpPr txBox="1">
              <a:spLocks noChangeArrowheads="1"/>
            </p:cNvSpPr>
            <p:nvPr/>
          </p:nvSpPr>
          <p:spPr bwMode="auto">
            <a:xfrm>
              <a:off x="3170238" y="5835650"/>
              <a:ext cx="318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Total Processing Time= </a:t>
              </a:r>
              <a:r>
                <a:rPr lang="en-US" altLang="en-US" sz="1600" b="1">
                  <a:solidFill>
                    <a:srgbClr val="C00000"/>
                  </a:solidFill>
                  <a:latin typeface="Times" pitchFamily="18" charset="0"/>
                </a:rPr>
                <a:t>24.5 min</a:t>
              </a:r>
            </a:p>
          </p:txBody>
        </p:sp>
        <p:sp>
          <p:nvSpPr>
            <p:cNvPr id="198" name="Text Box 95"/>
            <p:cNvSpPr txBox="1">
              <a:spLocks noChangeArrowheads="1"/>
            </p:cNvSpPr>
            <p:nvPr/>
          </p:nvSpPr>
          <p:spPr bwMode="auto">
            <a:xfrm>
              <a:off x="2443163" y="1219200"/>
              <a:ext cx="2744787"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600">
                  <a:latin typeface="Times" pitchFamily="18" charset="0"/>
                </a:rPr>
                <a:t>Order Entry Process</a:t>
              </a:r>
            </a:p>
            <a:p>
              <a:pPr algn="ctr"/>
              <a:r>
                <a:rPr lang="en-US" altLang="en-US" sz="1600">
                  <a:latin typeface="Times" pitchFamily="18" charset="0"/>
                </a:rPr>
                <a:t>Current State  - Sept. 2007</a:t>
              </a:r>
            </a:p>
          </p:txBody>
        </p:sp>
        <p:sp>
          <p:nvSpPr>
            <p:cNvPr id="199" name="Text Box 96"/>
            <p:cNvSpPr txBox="1">
              <a:spLocks noChangeArrowheads="1"/>
            </p:cNvSpPr>
            <p:nvPr/>
          </p:nvSpPr>
          <p:spPr bwMode="auto">
            <a:xfrm>
              <a:off x="6559550" y="5835650"/>
              <a:ext cx="2508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C00000"/>
                  </a:solidFill>
                  <a:latin typeface="Times" pitchFamily="18" charset="0"/>
                </a:rPr>
                <a:t>First Pass Yield = </a:t>
              </a:r>
              <a:r>
                <a:rPr lang="en-US" altLang="en-US" sz="1600" b="1">
                  <a:solidFill>
                    <a:srgbClr val="C00000"/>
                  </a:solidFill>
                  <a:latin typeface="Times" pitchFamily="18" charset="0"/>
                </a:rPr>
                <a:t>34.4%</a:t>
              </a:r>
            </a:p>
          </p:txBody>
        </p:sp>
        <p:grpSp>
          <p:nvGrpSpPr>
            <p:cNvPr id="200" name="Group 97"/>
            <p:cNvGrpSpPr>
              <a:grpSpLocks/>
            </p:cNvGrpSpPr>
            <p:nvPr/>
          </p:nvGrpSpPr>
          <p:grpSpPr bwMode="auto">
            <a:xfrm>
              <a:off x="304800" y="2819400"/>
              <a:ext cx="1357313" cy="1754188"/>
              <a:chOff x="192" y="1533"/>
              <a:chExt cx="855" cy="1105"/>
            </a:xfrm>
          </p:grpSpPr>
          <p:sp>
            <p:nvSpPr>
              <p:cNvPr id="258" name="Text Box 98"/>
              <p:cNvSpPr txBox="1">
                <a:spLocks noChangeArrowheads="1"/>
              </p:cNvSpPr>
              <p:nvPr/>
            </p:nvSpPr>
            <p:spPr bwMode="auto">
              <a:xfrm>
                <a:off x="192" y="2274"/>
                <a:ext cx="567"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½ min</a:t>
                </a:r>
              </a:p>
              <a:p>
                <a:r>
                  <a:rPr lang="en-US" altLang="en-US" sz="1000">
                    <a:latin typeface="Times" pitchFamily="18" charset="0"/>
                  </a:rPr>
                  <a:t>Batch = 4</a:t>
                </a:r>
              </a:p>
              <a:p>
                <a:r>
                  <a:rPr lang="en-US" altLang="en-US" sz="1000">
                    <a:latin typeface="Times" pitchFamily="18" charset="0"/>
                  </a:rPr>
                  <a:t>hours</a:t>
                </a:r>
              </a:p>
            </p:txBody>
          </p:sp>
          <p:grpSp>
            <p:nvGrpSpPr>
              <p:cNvPr id="259" name="Group 99"/>
              <p:cNvGrpSpPr>
                <a:grpSpLocks/>
              </p:cNvGrpSpPr>
              <p:nvPr/>
            </p:nvGrpSpPr>
            <p:grpSpPr bwMode="auto">
              <a:xfrm>
                <a:off x="842" y="1525"/>
                <a:ext cx="205" cy="317"/>
                <a:chOff x="1383" y="1036"/>
                <a:chExt cx="205" cy="317"/>
              </a:xfrm>
            </p:grpSpPr>
            <p:grpSp>
              <p:nvGrpSpPr>
                <p:cNvPr id="260" name="Group 100"/>
                <p:cNvGrpSpPr>
                  <a:grpSpLocks/>
                </p:cNvGrpSpPr>
                <p:nvPr/>
              </p:nvGrpSpPr>
              <p:grpSpPr bwMode="auto">
                <a:xfrm>
                  <a:off x="1415" y="1036"/>
                  <a:ext cx="141" cy="143"/>
                  <a:chOff x="1395" y="1008"/>
                  <a:chExt cx="233" cy="128"/>
                </a:xfrm>
              </p:grpSpPr>
              <p:sp>
                <p:nvSpPr>
                  <p:cNvPr id="262" name="Arc 10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63" name="Arc 10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64" name="Arc 10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61" name="Text Box 104"/>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201" name="Group 105"/>
            <p:cNvGrpSpPr>
              <a:grpSpLocks/>
            </p:cNvGrpSpPr>
            <p:nvPr/>
          </p:nvGrpSpPr>
          <p:grpSpPr bwMode="auto">
            <a:xfrm>
              <a:off x="1600200" y="2819400"/>
              <a:ext cx="1508125" cy="1754188"/>
              <a:chOff x="1056" y="1533"/>
              <a:chExt cx="950" cy="1105"/>
            </a:xfrm>
          </p:grpSpPr>
          <p:sp>
            <p:nvSpPr>
              <p:cNvPr id="251" name="Text Box 106"/>
              <p:cNvSpPr txBox="1">
                <a:spLocks noChangeArrowheads="1"/>
              </p:cNvSpPr>
              <p:nvPr/>
            </p:nvSpPr>
            <p:spPr bwMode="auto">
              <a:xfrm>
                <a:off x="1056" y="2274"/>
                <a:ext cx="720"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 min</a:t>
                </a:r>
              </a:p>
              <a:p>
                <a:r>
                  <a:rPr lang="en-US" altLang="en-US" sz="1000">
                    <a:latin typeface="Times" pitchFamily="18" charset="0"/>
                  </a:rPr>
                  <a:t>% Accept = 90%</a:t>
                </a:r>
              </a:p>
              <a:p>
                <a:r>
                  <a:rPr lang="en-US" altLang="en-US" sz="1000">
                    <a:latin typeface="Times" pitchFamily="18" charset="0"/>
                  </a:rPr>
                  <a:t>Batch = 4 hours</a:t>
                </a:r>
              </a:p>
            </p:txBody>
          </p:sp>
          <p:grpSp>
            <p:nvGrpSpPr>
              <p:cNvPr id="252" name="Group 107"/>
              <p:cNvGrpSpPr>
                <a:grpSpLocks/>
              </p:cNvGrpSpPr>
              <p:nvPr/>
            </p:nvGrpSpPr>
            <p:grpSpPr bwMode="auto">
              <a:xfrm>
                <a:off x="1801" y="1525"/>
                <a:ext cx="205" cy="317"/>
                <a:chOff x="1383" y="1036"/>
                <a:chExt cx="205" cy="317"/>
              </a:xfrm>
            </p:grpSpPr>
            <p:grpSp>
              <p:nvGrpSpPr>
                <p:cNvPr id="253" name="Group 108"/>
                <p:cNvGrpSpPr>
                  <a:grpSpLocks/>
                </p:cNvGrpSpPr>
                <p:nvPr/>
              </p:nvGrpSpPr>
              <p:grpSpPr bwMode="auto">
                <a:xfrm>
                  <a:off x="1415" y="1036"/>
                  <a:ext cx="141" cy="143"/>
                  <a:chOff x="1395" y="1008"/>
                  <a:chExt cx="233" cy="128"/>
                </a:xfrm>
              </p:grpSpPr>
              <p:sp>
                <p:nvSpPr>
                  <p:cNvPr id="255" name="Arc 109"/>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56" name="Arc 110"/>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57" name="Arc 111"/>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54" name="Text Box 112"/>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202" name="Group 113"/>
            <p:cNvGrpSpPr>
              <a:grpSpLocks/>
            </p:cNvGrpSpPr>
            <p:nvPr/>
          </p:nvGrpSpPr>
          <p:grpSpPr bwMode="auto">
            <a:xfrm>
              <a:off x="3200400" y="2819400"/>
              <a:ext cx="1455738" cy="1906588"/>
              <a:chOff x="2056" y="1533"/>
              <a:chExt cx="917" cy="1201"/>
            </a:xfrm>
          </p:grpSpPr>
          <p:sp>
            <p:nvSpPr>
              <p:cNvPr id="244" name="Text Box 114"/>
              <p:cNvSpPr txBox="1">
                <a:spLocks noChangeArrowheads="1"/>
              </p:cNvSpPr>
              <p:nvPr/>
            </p:nvSpPr>
            <p:spPr bwMode="auto">
              <a:xfrm>
                <a:off x="2056" y="2274"/>
                <a:ext cx="680" cy="4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10 min</a:t>
                </a:r>
              </a:p>
              <a:p>
                <a:r>
                  <a:rPr lang="en-US" altLang="en-US" sz="1000">
                    <a:latin typeface="Times" pitchFamily="18" charset="0"/>
                  </a:rPr>
                  <a:t>% C&amp;A = 60%</a:t>
                </a:r>
              </a:p>
              <a:p>
                <a:r>
                  <a:rPr lang="en-US" altLang="en-US" sz="1000">
                    <a:latin typeface="Times" pitchFamily="18" charset="0"/>
                  </a:rPr>
                  <a:t>Batch = 1.6 hours</a:t>
                </a:r>
              </a:p>
            </p:txBody>
          </p:sp>
          <p:grpSp>
            <p:nvGrpSpPr>
              <p:cNvPr id="245" name="Group 115"/>
              <p:cNvGrpSpPr>
                <a:grpSpLocks/>
              </p:cNvGrpSpPr>
              <p:nvPr/>
            </p:nvGrpSpPr>
            <p:grpSpPr bwMode="auto">
              <a:xfrm>
                <a:off x="2768" y="1525"/>
                <a:ext cx="205" cy="317"/>
                <a:chOff x="1383" y="1036"/>
                <a:chExt cx="205" cy="317"/>
              </a:xfrm>
            </p:grpSpPr>
            <p:grpSp>
              <p:nvGrpSpPr>
                <p:cNvPr id="246" name="Group 116"/>
                <p:cNvGrpSpPr>
                  <a:grpSpLocks/>
                </p:cNvGrpSpPr>
                <p:nvPr/>
              </p:nvGrpSpPr>
              <p:grpSpPr bwMode="auto">
                <a:xfrm>
                  <a:off x="1415" y="1036"/>
                  <a:ext cx="141" cy="143"/>
                  <a:chOff x="1395" y="1008"/>
                  <a:chExt cx="233" cy="128"/>
                </a:xfrm>
              </p:grpSpPr>
              <p:sp>
                <p:nvSpPr>
                  <p:cNvPr id="248" name="Arc 117"/>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49" name="Arc 118"/>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50" name="Arc 119"/>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47" name="Text Box 120"/>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203" name="Group 121"/>
            <p:cNvGrpSpPr>
              <a:grpSpLocks/>
            </p:cNvGrpSpPr>
            <p:nvPr/>
          </p:nvGrpSpPr>
          <p:grpSpPr bwMode="auto">
            <a:xfrm>
              <a:off x="4648200" y="2819400"/>
              <a:ext cx="1377950" cy="1878013"/>
              <a:chOff x="2976" y="1533"/>
              <a:chExt cx="868" cy="1183"/>
            </a:xfrm>
          </p:grpSpPr>
          <p:sp>
            <p:nvSpPr>
              <p:cNvPr id="237" name="Text Box 122"/>
              <p:cNvSpPr txBox="1">
                <a:spLocks noChangeArrowheads="1"/>
              </p:cNvSpPr>
              <p:nvPr/>
            </p:nvSpPr>
            <p:spPr bwMode="auto">
              <a:xfrm>
                <a:off x="2976" y="2256"/>
                <a:ext cx="672" cy="4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1 min</a:t>
                </a:r>
              </a:p>
              <a:p>
                <a:r>
                  <a:rPr lang="en-US" altLang="en-US" sz="1000">
                    <a:latin typeface="Times" pitchFamily="18" charset="0"/>
                  </a:rPr>
                  <a:t>%C&amp;A = 75%</a:t>
                </a:r>
              </a:p>
              <a:p>
                <a:r>
                  <a:rPr lang="en-US" altLang="en-US" sz="1000">
                    <a:latin typeface="Times" pitchFamily="18" charset="0"/>
                  </a:rPr>
                  <a:t>Batch = 1.6 hours</a:t>
                </a:r>
              </a:p>
            </p:txBody>
          </p:sp>
          <p:grpSp>
            <p:nvGrpSpPr>
              <p:cNvPr id="238" name="Group 123"/>
              <p:cNvGrpSpPr>
                <a:grpSpLocks/>
              </p:cNvGrpSpPr>
              <p:nvPr/>
            </p:nvGrpSpPr>
            <p:grpSpPr bwMode="auto">
              <a:xfrm>
                <a:off x="3639" y="1525"/>
                <a:ext cx="205" cy="317"/>
                <a:chOff x="1383" y="1036"/>
                <a:chExt cx="205" cy="317"/>
              </a:xfrm>
            </p:grpSpPr>
            <p:grpSp>
              <p:nvGrpSpPr>
                <p:cNvPr id="239" name="Group 124"/>
                <p:cNvGrpSpPr>
                  <a:grpSpLocks/>
                </p:cNvGrpSpPr>
                <p:nvPr/>
              </p:nvGrpSpPr>
              <p:grpSpPr bwMode="auto">
                <a:xfrm>
                  <a:off x="1415" y="1036"/>
                  <a:ext cx="141" cy="143"/>
                  <a:chOff x="1395" y="1008"/>
                  <a:chExt cx="233" cy="128"/>
                </a:xfrm>
              </p:grpSpPr>
              <p:sp>
                <p:nvSpPr>
                  <p:cNvPr id="241" name="Arc 125"/>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42" name="Arc 126"/>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43" name="Arc 127"/>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40" name="Text Box 128"/>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204" name="Group 129"/>
            <p:cNvGrpSpPr>
              <a:grpSpLocks/>
            </p:cNvGrpSpPr>
            <p:nvPr/>
          </p:nvGrpSpPr>
          <p:grpSpPr bwMode="auto">
            <a:xfrm>
              <a:off x="6096000" y="2819400"/>
              <a:ext cx="1500188" cy="1776413"/>
              <a:chOff x="3840" y="1533"/>
              <a:chExt cx="945" cy="1119"/>
            </a:xfrm>
          </p:grpSpPr>
          <p:sp>
            <p:nvSpPr>
              <p:cNvPr id="230" name="Text Box 130"/>
              <p:cNvSpPr txBox="1">
                <a:spLocks noChangeArrowheads="1"/>
              </p:cNvSpPr>
              <p:nvPr/>
            </p:nvSpPr>
            <p:spPr bwMode="auto">
              <a:xfrm>
                <a:off x="3840" y="2288"/>
                <a:ext cx="749" cy="3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=7 min</a:t>
                </a:r>
              </a:p>
              <a:p>
                <a:r>
                  <a:rPr lang="en-US" altLang="en-US" sz="1000">
                    <a:latin typeface="Times" pitchFamily="18" charset="0"/>
                  </a:rPr>
                  <a:t>%C&amp;A = 85%</a:t>
                </a:r>
              </a:p>
              <a:p>
                <a:r>
                  <a:rPr lang="en-US" altLang="en-US" sz="1000">
                    <a:latin typeface="Times" pitchFamily="18" charset="0"/>
                  </a:rPr>
                  <a:t>Batch = 2 hours</a:t>
                </a:r>
              </a:p>
            </p:txBody>
          </p:sp>
          <p:grpSp>
            <p:nvGrpSpPr>
              <p:cNvPr id="231" name="Group 131"/>
              <p:cNvGrpSpPr>
                <a:grpSpLocks/>
              </p:cNvGrpSpPr>
              <p:nvPr/>
            </p:nvGrpSpPr>
            <p:grpSpPr bwMode="auto">
              <a:xfrm>
                <a:off x="4580" y="1525"/>
                <a:ext cx="205" cy="317"/>
                <a:chOff x="1383" y="1036"/>
                <a:chExt cx="205" cy="317"/>
              </a:xfrm>
            </p:grpSpPr>
            <p:grpSp>
              <p:nvGrpSpPr>
                <p:cNvPr id="232" name="Group 132"/>
                <p:cNvGrpSpPr>
                  <a:grpSpLocks/>
                </p:cNvGrpSpPr>
                <p:nvPr/>
              </p:nvGrpSpPr>
              <p:grpSpPr bwMode="auto">
                <a:xfrm>
                  <a:off x="1415" y="1036"/>
                  <a:ext cx="141" cy="143"/>
                  <a:chOff x="1395" y="1008"/>
                  <a:chExt cx="233" cy="128"/>
                </a:xfrm>
              </p:grpSpPr>
              <p:sp>
                <p:nvSpPr>
                  <p:cNvPr id="234" name="Arc 133"/>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35" name="Arc 134"/>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36" name="Arc 135"/>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33" name="Text Box 136"/>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grpSp>
          <p:nvGrpSpPr>
            <p:cNvPr id="205" name="Group 137"/>
            <p:cNvGrpSpPr>
              <a:grpSpLocks/>
            </p:cNvGrpSpPr>
            <p:nvPr/>
          </p:nvGrpSpPr>
          <p:grpSpPr bwMode="auto">
            <a:xfrm>
              <a:off x="7620000" y="2819400"/>
              <a:ext cx="1338263" cy="1624013"/>
              <a:chOff x="4800" y="1533"/>
              <a:chExt cx="843" cy="1023"/>
            </a:xfrm>
          </p:grpSpPr>
          <p:sp>
            <p:nvSpPr>
              <p:cNvPr id="223" name="Text Box 138"/>
              <p:cNvSpPr txBox="1">
                <a:spLocks noChangeArrowheads="1"/>
              </p:cNvSpPr>
              <p:nvPr/>
            </p:nvSpPr>
            <p:spPr bwMode="auto">
              <a:xfrm>
                <a:off x="4800" y="2288"/>
                <a:ext cx="600" cy="26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Times" pitchFamily="18" charset="0"/>
                  </a:rPr>
                  <a:t>P/T = 5 min</a:t>
                </a:r>
              </a:p>
              <a:p>
                <a:r>
                  <a:rPr lang="en-US" altLang="en-US" sz="1000">
                    <a:latin typeface="Times" pitchFamily="18" charset="0"/>
                  </a:rPr>
                  <a:t>Batch = 1day</a:t>
                </a:r>
              </a:p>
            </p:txBody>
          </p:sp>
          <p:grpSp>
            <p:nvGrpSpPr>
              <p:cNvPr id="224" name="Group 139"/>
              <p:cNvGrpSpPr>
                <a:grpSpLocks/>
              </p:cNvGrpSpPr>
              <p:nvPr/>
            </p:nvGrpSpPr>
            <p:grpSpPr bwMode="auto">
              <a:xfrm>
                <a:off x="5438" y="1525"/>
                <a:ext cx="205" cy="317"/>
                <a:chOff x="1383" y="1036"/>
                <a:chExt cx="205" cy="317"/>
              </a:xfrm>
            </p:grpSpPr>
            <p:grpSp>
              <p:nvGrpSpPr>
                <p:cNvPr id="225" name="Group 140"/>
                <p:cNvGrpSpPr>
                  <a:grpSpLocks/>
                </p:cNvGrpSpPr>
                <p:nvPr/>
              </p:nvGrpSpPr>
              <p:grpSpPr bwMode="auto">
                <a:xfrm>
                  <a:off x="1415" y="1036"/>
                  <a:ext cx="141" cy="143"/>
                  <a:chOff x="1395" y="1008"/>
                  <a:chExt cx="233" cy="128"/>
                </a:xfrm>
              </p:grpSpPr>
              <p:sp>
                <p:nvSpPr>
                  <p:cNvPr id="227" name="Arc 14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28" name="Arc 14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229" name="Arc 14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 name="T9" fmla="*/ 0 w 41184"/>
                      <a:gd name="T10" fmla="*/ 0 h 21600"/>
                      <a:gd name="T11" fmla="*/ 41184 w 41184"/>
                      <a:gd name="T12" fmla="*/ 21600 h 21600"/>
                    </a:gdLst>
                    <a:ahLst/>
                    <a:cxnLst>
                      <a:cxn ang="T6">
                        <a:pos x="T0" y="T1"/>
                      </a:cxn>
                      <a:cxn ang="T7">
                        <a:pos x="T2" y="T3"/>
                      </a:cxn>
                      <a:cxn ang="T8">
                        <a:pos x="T4" y="T5"/>
                      </a:cxn>
                    </a:cxnLst>
                    <a:rect l="T9" t="T10" r="T11" b="T12"/>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
              <p:nvSpPr>
                <p:cNvPr id="226" name="Text Box 144"/>
                <p:cNvSpPr txBox="1">
                  <a:spLocks noChangeArrowheads="1"/>
                </p:cNvSpPr>
                <p:nvPr/>
              </p:nvSpPr>
              <p:spPr bwMode="auto">
                <a:xfrm>
                  <a:off x="1383" y="1200"/>
                  <a:ext cx="205" cy="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latin typeface="Times" pitchFamily="18" charset="0"/>
                    </a:rPr>
                    <a:t>IN</a:t>
                  </a:r>
                </a:p>
              </p:txBody>
            </p:sp>
          </p:grpSp>
        </p:grpSp>
        <p:sp>
          <p:nvSpPr>
            <p:cNvPr id="206" name="Text Box 145"/>
            <p:cNvSpPr txBox="1">
              <a:spLocks noChangeArrowheads="1"/>
            </p:cNvSpPr>
            <p:nvPr/>
          </p:nvSpPr>
          <p:spPr bwMode="auto">
            <a:xfrm>
              <a:off x="609600" y="2362200"/>
              <a:ext cx="1041400" cy="303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Times" pitchFamily="18" charset="0"/>
                </a:rPr>
                <a:t>Weekly Fax</a:t>
              </a:r>
            </a:p>
          </p:txBody>
        </p:sp>
        <p:grpSp>
          <p:nvGrpSpPr>
            <p:cNvPr id="207" name="Group 146"/>
            <p:cNvGrpSpPr>
              <a:grpSpLocks/>
            </p:cNvGrpSpPr>
            <p:nvPr/>
          </p:nvGrpSpPr>
          <p:grpSpPr bwMode="auto">
            <a:xfrm>
              <a:off x="1219200" y="3581400"/>
              <a:ext cx="7731125" cy="152400"/>
              <a:chOff x="768" y="1872"/>
              <a:chExt cx="4870" cy="96"/>
            </a:xfrm>
          </p:grpSpPr>
          <p:sp>
            <p:nvSpPr>
              <p:cNvPr id="217" name="AutoShape 147" descr="Dark vertical"/>
              <p:cNvSpPr>
                <a:spLocks noChangeArrowheads="1"/>
              </p:cNvSpPr>
              <p:nvPr/>
            </p:nvSpPr>
            <p:spPr bwMode="auto">
              <a:xfrm>
                <a:off x="172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218" name="AutoShape 148" descr="Dark vertical"/>
              <p:cNvSpPr>
                <a:spLocks noChangeArrowheads="1"/>
              </p:cNvSpPr>
              <p:nvPr/>
            </p:nvSpPr>
            <p:spPr bwMode="auto">
              <a:xfrm>
                <a:off x="76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219" name="AutoShape 149" descr="Dark vertical"/>
              <p:cNvSpPr>
                <a:spLocks noChangeArrowheads="1"/>
              </p:cNvSpPr>
              <p:nvPr/>
            </p:nvSpPr>
            <p:spPr bwMode="auto">
              <a:xfrm>
                <a:off x="451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220" name="AutoShape 150" descr="Dark vertical"/>
              <p:cNvSpPr>
                <a:spLocks noChangeArrowheads="1"/>
              </p:cNvSpPr>
              <p:nvPr/>
            </p:nvSpPr>
            <p:spPr bwMode="auto">
              <a:xfrm>
                <a:off x="355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221" name="AutoShape 151" descr="Dark vertical"/>
              <p:cNvSpPr>
                <a:spLocks noChangeArrowheads="1"/>
              </p:cNvSpPr>
              <p:nvPr/>
            </p:nvSpPr>
            <p:spPr bwMode="auto">
              <a:xfrm>
                <a:off x="268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sp>
            <p:nvSpPr>
              <p:cNvPr id="222" name="AutoShape 152" descr="Dark vertical"/>
              <p:cNvSpPr>
                <a:spLocks noChangeArrowheads="1"/>
              </p:cNvSpPr>
              <p:nvPr/>
            </p:nvSpPr>
            <p:spPr bwMode="auto">
              <a:xfrm>
                <a:off x="532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grpSp>
        <p:sp>
          <p:nvSpPr>
            <p:cNvPr id="208" name="AutoShape 153" descr="Dark vertical"/>
            <p:cNvSpPr>
              <a:spLocks noChangeArrowheads="1"/>
            </p:cNvSpPr>
            <p:nvPr/>
          </p:nvSpPr>
          <p:spPr bwMode="auto">
            <a:xfrm rot="-8510174">
              <a:off x="6781800" y="2286000"/>
              <a:ext cx="1371600" cy="152400"/>
            </a:xfrm>
            <a:prstGeom prst="rightArrow">
              <a:avLst>
                <a:gd name="adj1" fmla="val 50000"/>
                <a:gd name="adj2" fmla="val 225000"/>
              </a:avLst>
            </a:prstGeom>
            <a:pattFill prst="dkVert">
              <a:fgClr>
                <a:srgbClr val="000000"/>
              </a:fgClr>
              <a:bgClr>
                <a:schemeClr val="bg1"/>
              </a:bgClr>
            </a:pattFill>
            <a:ln w="28575">
              <a:solidFill>
                <a:schemeClr val="tx1"/>
              </a:solidFill>
              <a:miter lim="800000"/>
              <a:headEnd/>
              <a:tailEnd/>
            </a:ln>
          </p:spPr>
          <p:txBody>
            <a:bodyPr wrap="none" anchor="ctr"/>
            <a:lstStyle/>
            <a:p>
              <a:endParaRPr lang="en-US" altLang="en-US"/>
            </a:p>
          </p:txBody>
        </p:sp>
        <p:grpSp>
          <p:nvGrpSpPr>
            <p:cNvPr id="209" name="Group 154"/>
            <p:cNvGrpSpPr>
              <a:grpSpLocks/>
            </p:cNvGrpSpPr>
            <p:nvPr/>
          </p:nvGrpSpPr>
          <p:grpSpPr bwMode="auto">
            <a:xfrm>
              <a:off x="7010400" y="1219200"/>
              <a:ext cx="762000" cy="76200"/>
              <a:chOff x="1680" y="1152"/>
              <a:chExt cx="480" cy="48"/>
            </a:xfrm>
          </p:grpSpPr>
          <p:sp>
            <p:nvSpPr>
              <p:cNvPr id="214" name="Line 155"/>
              <p:cNvSpPr>
                <a:spLocks noChangeShapeType="1"/>
              </p:cNvSpPr>
              <p:nvPr/>
            </p:nvSpPr>
            <p:spPr bwMode="auto">
              <a:xfrm>
                <a:off x="1680" y="120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15" name="Line 156"/>
              <p:cNvSpPr>
                <a:spLocks noChangeShapeType="1"/>
              </p:cNvSpPr>
              <p:nvPr/>
            </p:nvSpPr>
            <p:spPr bwMode="auto">
              <a:xfrm>
                <a:off x="1824" y="1152"/>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16" name="Line 157"/>
              <p:cNvSpPr>
                <a:spLocks noChangeShapeType="1"/>
              </p:cNvSpPr>
              <p:nvPr/>
            </p:nvSpPr>
            <p:spPr bwMode="auto">
              <a:xfrm>
                <a:off x="1824" y="1152"/>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grpSp>
        <p:grpSp>
          <p:nvGrpSpPr>
            <p:cNvPr id="210" name="Group 158"/>
            <p:cNvGrpSpPr>
              <a:grpSpLocks/>
            </p:cNvGrpSpPr>
            <p:nvPr/>
          </p:nvGrpSpPr>
          <p:grpSpPr bwMode="auto">
            <a:xfrm>
              <a:off x="7086600" y="1752600"/>
              <a:ext cx="762000" cy="76200"/>
              <a:chOff x="1680" y="1152"/>
              <a:chExt cx="480" cy="48"/>
            </a:xfrm>
          </p:grpSpPr>
          <p:sp>
            <p:nvSpPr>
              <p:cNvPr id="211" name="Line 159"/>
              <p:cNvSpPr>
                <a:spLocks noChangeShapeType="1"/>
              </p:cNvSpPr>
              <p:nvPr/>
            </p:nvSpPr>
            <p:spPr bwMode="auto">
              <a:xfrm>
                <a:off x="1680" y="120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12" name="Line 160"/>
              <p:cNvSpPr>
                <a:spLocks noChangeShapeType="1"/>
              </p:cNvSpPr>
              <p:nvPr/>
            </p:nvSpPr>
            <p:spPr bwMode="auto">
              <a:xfrm>
                <a:off x="1824" y="1152"/>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13" name="Line 161"/>
              <p:cNvSpPr>
                <a:spLocks noChangeShapeType="1"/>
              </p:cNvSpPr>
              <p:nvPr/>
            </p:nvSpPr>
            <p:spPr bwMode="auto">
              <a:xfrm>
                <a:off x="1824" y="1152"/>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grpSp>
      </p:grpSp>
      <p:sp>
        <p:nvSpPr>
          <p:cNvPr id="443556" name="Text Box 164"/>
          <p:cNvSpPr txBox="1">
            <a:spLocks noChangeArrowheads="1"/>
          </p:cNvSpPr>
          <p:nvPr/>
        </p:nvSpPr>
        <p:spPr bwMode="auto">
          <a:xfrm>
            <a:off x="1925153" y="3501409"/>
            <a:ext cx="4737100" cy="6413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dirty="0">
                <a:latin typeface="Arial" pitchFamily="34" charset="0"/>
              </a:rPr>
              <a:t>All orders will be processed within one hour of receipt (6 orders processed each hour).</a:t>
            </a:r>
          </a:p>
        </p:txBody>
      </p:sp>
      <p:sp>
        <p:nvSpPr>
          <p:cNvPr id="443555" name="Text Box 163"/>
          <p:cNvSpPr txBox="1">
            <a:spLocks noChangeArrowheads="1"/>
          </p:cNvSpPr>
          <p:nvPr/>
        </p:nvSpPr>
        <p:spPr bwMode="auto">
          <a:xfrm>
            <a:off x="1397905" y="4403725"/>
            <a:ext cx="4724400" cy="8223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dirty="0">
                <a:latin typeface="Arial" pitchFamily="34" charset="0"/>
              </a:rPr>
              <a:t>How often will we check our performance to customer needs?</a:t>
            </a:r>
          </a:p>
        </p:txBody>
      </p:sp>
      <p:sp>
        <p:nvSpPr>
          <p:cNvPr id="2" name="Title 1"/>
          <p:cNvSpPr>
            <a:spLocks noGrp="1"/>
          </p:cNvSpPr>
          <p:nvPr>
            <p:ph type="title"/>
          </p:nvPr>
        </p:nvSpPr>
        <p:spPr/>
        <p:txBody>
          <a:bodyPr/>
          <a:lstStyle/>
          <a:p>
            <a:r>
              <a:rPr lang="en-US" dirty="0" smtClean="0"/>
              <a:t>Step 7 – Identify VA &amp; NVA</a:t>
            </a:r>
            <a:endParaRPr lang="en-MY" dirty="0"/>
          </a:p>
        </p:txBody>
      </p:sp>
    </p:spTree>
    <p:extLst>
      <p:ext uri="{BB962C8B-B14F-4D97-AF65-F5344CB8AC3E}">
        <p14:creationId xmlns:p14="http://schemas.microsoft.com/office/powerpoint/2010/main" val="280517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556"/>
                                        </p:tgtEl>
                                        <p:attrNameLst>
                                          <p:attrName>style.visibility</p:attrName>
                                        </p:attrNameLst>
                                      </p:cBhvr>
                                      <p:to>
                                        <p:strVal val="visible"/>
                                      </p:to>
                                    </p:set>
                                    <p:anim calcmode="lin" valueType="num">
                                      <p:cBhvr additive="base">
                                        <p:cTn id="7" dur="500" fill="hold"/>
                                        <p:tgtEl>
                                          <p:spTgt spid="443556"/>
                                        </p:tgtEl>
                                        <p:attrNameLst>
                                          <p:attrName>ppt_x</p:attrName>
                                        </p:attrNameLst>
                                      </p:cBhvr>
                                      <p:tavLst>
                                        <p:tav tm="0">
                                          <p:val>
                                            <p:strVal val="0-#ppt_w/2"/>
                                          </p:val>
                                        </p:tav>
                                        <p:tav tm="100000">
                                          <p:val>
                                            <p:strVal val="#ppt_x"/>
                                          </p:val>
                                        </p:tav>
                                      </p:tavLst>
                                    </p:anim>
                                    <p:anim calcmode="lin" valueType="num">
                                      <p:cBhvr additive="base">
                                        <p:cTn id="8" dur="500" fill="hold"/>
                                        <p:tgtEl>
                                          <p:spTgt spid="44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3555"/>
                                        </p:tgtEl>
                                        <p:attrNameLst>
                                          <p:attrName>style.visibility</p:attrName>
                                        </p:attrNameLst>
                                      </p:cBhvr>
                                      <p:to>
                                        <p:strVal val="visible"/>
                                      </p:to>
                                    </p:set>
                                    <p:anim calcmode="lin" valueType="num">
                                      <p:cBhvr additive="base">
                                        <p:cTn id="13" dur="500" fill="hold"/>
                                        <p:tgtEl>
                                          <p:spTgt spid="443555"/>
                                        </p:tgtEl>
                                        <p:attrNameLst>
                                          <p:attrName>ppt_x</p:attrName>
                                        </p:attrNameLst>
                                      </p:cBhvr>
                                      <p:tavLst>
                                        <p:tav tm="0">
                                          <p:val>
                                            <p:strVal val="0-#ppt_w/2"/>
                                          </p:val>
                                        </p:tav>
                                        <p:tav tm="100000">
                                          <p:val>
                                            <p:strVal val="#ppt_x"/>
                                          </p:val>
                                        </p:tav>
                                      </p:tavLst>
                                    </p:anim>
                                    <p:anim calcmode="lin" valueType="num">
                                      <p:cBhvr additive="base">
                                        <p:cTn id="14" dur="500" fill="hold"/>
                                        <p:tgtEl>
                                          <p:spTgt spid="44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556" grpId="0" animBg="1" autoUpdateAnimBg="0"/>
      <p:bldP spid="443555"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title"/>
          </p:nvPr>
        </p:nvSpPr>
        <p:spPr/>
        <p:txBody>
          <a:bodyPr>
            <a:normAutofit/>
          </a:bodyPr>
          <a:lstStyle/>
          <a:p>
            <a:r>
              <a:rPr lang="en-US" altLang="en-US" dirty="0" smtClean="0">
                <a:solidFill>
                  <a:srgbClr val="0070C0"/>
                </a:solidFill>
              </a:rPr>
              <a:t>Process Streamlining – Removing NVA</a:t>
            </a:r>
          </a:p>
        </p:txBody>
      </p:sp>
      <p:sp>
        <p:nvSpPr>
          <p:cNvPr id="72707" name="Rectangle 9"/>
          <p:cNvSpPr>
            <a:spLocks noGrp="1" noChangeArrowheads="1"/>
          </p:cNvSpPr>
          <p:nvPr>
            <p:ph type="body" idx="4294967295"/>
          </p:nvPr>
        </p:nvSpPr>
        <p:spPr>
          <a:xfrm>
            <a:off x="0" y="1524000"/>
            <a:ext cx="4648200" cy="4114800"/>
          </a:xfrm>
        </p:spPr>
        <p:txBody>
          <a:bodyPr/>
          <a:lstStyle/>
          <a:p>
            <a:pPr marL="231775" indent="0">
              <a:buFontTx/>
              <a:buNone/>
            </a:pPr>
            <a:r>
              <a:rPr lang="en-US" altLang="en-US" sz="2400" b="1" dirty="0" smtClean="0"/>
              <a:t>Eliminate Non-Value Add Tasks:</a:t>
            </a:r>
          </a:p>
          <a:p>
            <a:pPr marL="804863" lvl="1" indent="-439738">
              <a:spcBef>
                <a:spcPts val="1200"/>
              </a:spcBef>
              <a:buSzPct val="120000"/>
              <a:buFont typeface="Wingdings" pitchFamily="2" charset="2"/>
              <a:buChar char=""/>
            </a:pPr>
            <a:r>
              <a:rPr lang="en-US" altLang="en-US" sz="2000" dirty="0" smtClean="0"/>
              <a:t>Handling</a:t>
            </a:r>
          </a:p>
          <a:p>
            <a:pPr marL="804863" lvl="1" indent="-439738">
              <a:spcBef>
                <a:spcPts val="1200"/>
              </a:spcBef>
              <a:buSzPct val="120000"/>
              <a:buFont typeface="Wingdings" pitchFamily="2" charset="2"/>
              <a:buChar char=""/>
            </a:pPr>
            <a:r>
              <a:rPr lang="en-US" altLang="en-US" sz="2000" dirty="0" smtClean="0"/>
              <a:t>Paperwork</a:t>
            </a:r>
          </a:p>
          <a:p>
            <a:pPr marL="804863" lvl="1" indent="-439738">
              <a:spcBef>
                <a:spcPts val="1200"/>
              </a:spcBef>
              <a:buSzPct val="120000"/>
              <a:buFont typeface="Wingdings" pitchFamily="2" charset="2"/>
              <a:buChar char=""/>
            </a:pPr>
            <a:r>
              <a:rPr lang="en-US" altLang="en-US" sz="2000" dirty="0" smtClean="0"/>
              <a:t>Counting, Issuing, Retrieving</a:t>
            </a:r>
          </a:p>
          <a:p>
            <a:pPr marL="804863" lvl="1" indent="-439738">
              <a:spcBef>
                <a:spcPts val="1200"/>
              </a:spcBef>
              <a:buSzPct val="120000"/>
              <a:buFont typeface="Wingdings" pitchFamily="2" charset="2"/>
              <a:buChar char=""/>
            </a:pPr>
            <a:r>
              <a:rPr lang="en-US" altLang="en-US" sz="2000" dirty="0" smtClean="0"/>
              <a:t>Wait</a:t>
            </a:r>
          </a:p>
          <a:p>
            <a:pPr marL="804863" lvl="1" indent="-439738">
              <a:spcBef>
                <a:spcPts val="1200"/>
              </a:spcBef>
              <a:buSzPct val="120000"/>
              <a:buFont typeface="Wingdings" pitchFamily="2" charset="2"/>
              <a:buChar char=""/>
            </a:pPr>
            <a:r>
              <a:rPr lang="en-US" altLang="en-US" sz="2000" dirty="0" smtClean="0"/>
              <a:t>Proofreading</a:t>
            </a:r>
          </a:p>
          <a:p>
            <a:pPr marL="804863" lvl="1" indent="-439738">
              <a:spcBef>
                <a:spcPts val="1200"/>
              </a:spcBef>
              <a:buSzPct val="120000"/>
              <a:buFont typeface="Wingdings" pitchFamily="2" charset="2"/>
              <a:buChar char=""/>
            </a:pPr>
            <a:r>
              <a:rPr lang="en-US" altLang="en-US" sz="2000" dirty="0" smtClean="0"/>
              <a:t>Inspection and checking</a:t>
            </a:r>
          </a:p>
          <a:p>
            <a:pPr marL="804863" lvl="1" indent="-439738">
              <a:spcBef>
                <a:spcPts val="1200"/>
              </a:spcBef>
              <a:buSzPct val="120000"/>
              <a:buFont typeface="Wingdings" pitchFamily="2" charset="2"/>
              <a:buChar char=""/>
            </a:pPr>
            <a:r>
              <a:rPr lang="en-US" altLang="en-US" sz="2000" dirty="0" smtClean="0"/>
              <a:t>Sorting work</a:t>
            </a:r>
          </a:p>
        </p:txBody>
      </p:sp>
      <p:grpSp>
        <p:nvGrpSpPr>
          <p:cNvPr id="279556" name="Group 4"/>
          <p:cNvGrpSpPr>
            <a:grpSpLocks noChangeAspect="1"/>
          </p:cNvGrpSpPr>
          <p:nvPr/>
        </p:nvGrpSpPr>
        <p:grpSpPr bwMode="auto">
          <a:xfrm>
            <a:off x="6161087" y="1088489"/>
            <a:ext cx="1839913" cy="1839912"/>
            <a:chOff x="259" y="1834"/>
            <a:chExt cx="1147" cy="1147"/>
          </a:xfrm>
          <a:solidFill>
            <a:schemeClr val="accent5"/>
          </a:solidFill>
        </p:grpSpPr>
        <p:sp>
          <p:nvSpPr>
            <p:cNvPr id="279557" name="Oval 5"/>
            <p:cNvSpPr>
              <a:spLocks noChangeAspect="1" noChangeArrowheads="1"/>
            </p:cNvSpPr>
            <p:nvPr/>
          </p:nvSpPr>
          <p:spPr bwMode="auto">
            <a:xfrm>
              <a:off x="259" y="1834"/>
              <a:ext cx="1147" cy="1147"/>
            </a:xfrm>
            <a:prstGeom prst="ellipse">
              <a:avLst/>
            </a:prstGeom>
            <a:grpFill/>
            <a:ln w="304800">
              <a:solidFill>
                <a:srgbClr val="FF0000"/>
              </a:solidFill>
              <a:round/>
              <a:headEnd/>
              <a:tailEnd/>
            </a:ln>
            <a:effectLst/>
          </p:spPr>
          <p:txBody>
            <a:bodyPr wrap="none" anchor="ctr"/>
            <a:lstStyle/>
            <a:p>
              <a:pPr>
                <a:defRPr/>
              </a:pPr>
              <a:endParaRPr lang="en-US"/>
            </a:p>
          </p:txBody>
        </p:sp>
        <p:sp>
          <p:nvSpPr>
            <p:cNvPr id="279558" name="Rectangle 6"/>
            <p:cNvSpPr>
              <a:spLocks noChangeAspect="1" noChangeArrowheads="1"/>
            </p:cNvSpPr>
            <p:nvPr/>
          </p:nvSpPr>
          <p:spPr bwMode="auto">
            <a:xfrm>
              <a:off x="433" y="2169"/>
              <a:ext cx="795" cy="440"/>
            </a:xfrm>
            <a:prstGeom prst="rect">
              <a:avLst/>
            </a:prstGeom>
            <a:grpFill/>
            <a:ln w="12700">
              <a:noFill/>
              <a:miter lim="800000"/>
              <a:headEnd/>
              <a:tailEnd/>
            </a:ln>
            <a:effectLst/>
          </p:spPr>
          <p:txBody>
            <a:bodyPr wrap="none" lIns="90488" tIns="44450" rIns="90488" bIns="44450">
              <a:spAutoFit/>
            </a:bodyPr>
            <a:lstStyle/>
            <a:p>
              <a:pPr algn="ctr" eaLnBrk="0" hangingPunct="0">
                <a:defRPr/>
              </a:pPr>
              <a:r>
                <a:rPr lang="en-US" sz="4000" b="1" dirty="0">
                  <a:solidFill>
                    <a:srgbClr val="000000"/>
                  </a:solidFill>
                  <a:latin typeface="Tahoma" pitchFamily="34" charset="0"/>
                </a:rPr>
                <a:t>NVA</a:t>
              </a:r>
            </a:p>
          </p:txBody>
        </p:sp>
        <p:sp>
          <p:nvSpPr>
            <p:cNvPr id="279559" name="Line 7"/>
            <p:cNvSpPr>
              <a:spLocks noChangeAspect="1" noChangeShapeType="1"/>
            </p:cNvSpPr>
            <p:nvPr/>
          </p:nvSpPr>
          <p:spPr bwMode="auto">
            <a:xfrm flipH="1">
              <a:off x="443" y="1970"/>
              <a:ext cx="725" cy="849"/>
            </a:xfrm>
            <a:prstGeom prst="line">
              <a:avLst/>
            </a:prstGeom>
            <a:grpFill/>
            <a:ln w="152400">
              <a:solidFill>
                <a:srgbClr val="FF0000"/>
              </a:solidFill>
              <a:round/>
              <a:headEnd/>
              <a:tailEnd/>
            </a:ln>
            <a:effectLst/>
          </p:spPr>
          <p:txBody>
            <a:bodyPr wrap="none" anchor="ctr"/>
            <a:lstStyle/>
            <a:p>
              <a:pPr>
                <a:defRPr/>
              </a:pPr>
              <a:endParaRPr lang="en-US"/>
            </a:p>
          </p:txBody>
        </p:sp>
      </p:grpSp>
      <p:sp>
        <p:nvSpPr>
          <p:cNvPr id="3" name="Rectangle 2"/>
          <p:cNvSpPr/>
          <p:nvPr/>
        </p:nvSpPr>
        <p:spPr>
          <a:xfrm>
            <a:off x="4495800" y="3429000"/>
            <a:ext cx="4572000" cy="2708275"/>
          </a:xfrm>
          <a:prstGeom prst="rect">
            <a:avLst/>
          </a:prstGeom>
        </p:spPr>
        <p:txBody>
          <a:bodyPr>
            <a:spAutoFit/>
          </a:bodyPr>
          <a:lstStyle/>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Logging information</a:t>
            </a:r>
          </a:p>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Checking calculations</a:t>
            </a:r>
          </a:p>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Reviewing and approving</a:t>
            </a:r>
          </a:p>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Moving and set-up</a:t>
            </a:r>
          </a:p>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Monitoring work</a:t>
            </a:r>
          </a:p>
          <a:p>
            <a:pPr marL="804863" lvl="1" indent="-439738" eaLnBrk="0" hangingPunct="0">
              <a:spcBef>
                <a:spcPts val="1200"/>
              </a:spcBef>
              <a:buSzPct val="120000"/>
              <a:buFont typeface="Wingdings" pitchFamily="2" charset="2"/>
              <a:buChar char=""/>
              <a:defRPr/>
            </a:pPr>
            <a:r>
              <a:rPr lang="en-US" sz="2000" kern="0" dirty="0">
                <a:solidFill>
                  <a:prstClr val="black"/>
                </a:solidFill>
                <a:latin typeface="Calibri" pitchFamily="34" charset="0"/>
              </a:rPr>
              <a:t>Any type of rework</a:t>
            </a:r>
          </a:p>
        </p:txBody>
      </p:sp>
    </p:spTree>
    <p:extLst>
      <p:ext uri="{BB962C8B-B14F-4D97-AF65-F5344CB8AC3E}">
        <p14:creationId xmlns:p14="http://schemas.microsoft.com/office/powerpoint/2010/main" val="3562057794"/>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Analysis Tools to identify opportunities</a:t>
            </a:r>
          </a:p>
        </p:txBody>
      </p:sp>
      <p:sp>
        <p:nvSpPr>
          <p:cNvPr id="36867" name="Content Placeholder 5"/>
          <p:cNvSpPr>
            <a:spLocks noGrp="1"/>
          </p:cNvSpPr>
          <p:nvPr>
            <p:ph idx="4294967295"/>
          </p:nvPr>
        </p:nvSpPr>
        <p:spPr>
          <a:xfrm>
            <a:off x="685800" y="1219200"/>
            <a:ext cx="6934200" cy="4525963"/>
          </a:xfrm>
        </p:spPr>
        <p:txBody>
          <a:bodyPr/>
          <a:lstStyle/>
          <a:p>
            <a:pPr>
              <a:spcBef>
                <a:spcPts val="1200"/>
              </a:spcBef>
            </a:pPr>
            <a:r>
              <a:rPr lang="en-US" altLang="en-US" sz="2800" dirty="0" smtClean="0"/>
              <a:t>Value Analysis</a:t>
            </a:r>
          </a:p>
          <a:p>
            <a:pPr>
              <a:spcBef>
                <a:spcPts val="1200"/>
              </a:spcBef>
            </a:pPr>
            <a:r>
              <a:rPr lang="en-US" altLang="en-US" sz="2800" dirty="0" smtClean="0"/>
              <a:t>Waste Analysis</a:t>
            </a:r>
          </a:p>
          <a:p>
            <a:pPr>
              <a:spcBef>
                <a:spcPts val="1200"/>
              </a:spcBef>
            </a:pPr>
            <a:r>
              <a:rPr lang="en-US" altLang="en-US" sz="2800" dirty="0" smtClean="0"/>
              <a:t>Root Cause Analysis</a:t>
            </a:r>
          </a:p>
          <a:p>
            <a:pPr lvl="1"/>
            <a:r>
              <a:rPr lang="en-US" altLang="en-US" dirty="0" smtClean="0"/>
              <a:t>5 Whys</a:t>
            </a:r>
          </a:p>
          <a:p>
            <a:pPr lvl="1"/>
            <a:r>
              <a:rPr lang="en-US" altLang="en-US" dirty="0" smtClean="0"/>
              <a:t>Fishbone Diagram</a:t>
            </a:r>
          </a:p>
          <a:p>
            <a:pPr lvl="1"/>
            <a:r>
              <a:rPr lang="en-US" altLang="en-US" dirty="0" smtClean="0"/>
              <a:t>Fault Tree Analysis</a:t>
            </a:r>
          </a:p>
          <a:p>
            <a:r>
              <a:rPr lang="en-US" altLang="en-US" dirty="0" smtClean="0"/>
              <a:t>Eliminate, Combine, Rearrange or Simplify</a:t>
            </a:r>
          </a:p>
          <a:p>
            <a:pPr marL="0" indent="0">
              <a:buNone/>
            </a:pPr>
            <a:endParaRPr lang="en-US" altLang="en-US" sz="2800" dirty="0" smtClean="0"/>
          </a:p>
          <a:p>
            <a:endParaRPr lang="en-US" altLang="en-US" sz="2400" dirty="0" smtClean="0"/>
          </a:p>
          <a:p>
            <a:endParaRPr lang="en-US" altLang="en-US" sz="2400" dirty="0" smtClean="0"/>
          </a:p>
          <a:p>
            <a:endParaRPr lang="en-US" altLang="en-US" sz="2400" dirty="0" smtClean="0"/>
          </a:p>
        </p:txBody>
      </p:sp>
    </p:spTree>
    <p:extLst>
      <p:ext uri="{BB962C8B-B14F-4D97-AF65-F5344CB8AC3E}">
        <p14:creationId xmlns:p14="http://schemas.microsoft.com/office/powerpoint/2010/main" val="37989941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704850" y="0"/>
            <a:ext cx="8313738"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defTabSz="882650" eaLnBrk="0" hangingPunct="0">
              <a:lnSpc>
                <a:spcPct val="85000"/>
              </a:lnSpc>
            </a:pPr>
            <a:r>
              <a:rPr lang="en-US" altLang="en-US" sz="3000" b="1">
                <a:solidFill>
                  <a:schemeClr val="tx2"/>
                </a:solidFill>
              </a:rPr>
              <a:t>Design Future State - Purpose</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1676400"/>
            <a:ext cx="4570412"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2" name="Text Box 6"/>
          <p:cNvSpPr txBox="1">
            <a:spLocks noChangeArrowheads="1"/>
          </p:cNvSpPr>
          <p:nvPr/>
        </p:nvSpPr>
        <p:spPr bwMode="auto">
          <a:xfrm>
            <a:off x="1676400" y="5181600"/>
            <a:ext cx="5986463"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0" hangingPunct="0"/>
            <a:r>
              <a:rPr lang="en-US" altLang="en-US" sz="2400" b="1">
                <a:solidFill>
                  <a:schemeClr val="tx2"/>
                </a:solidFill>
                <a:latin typeface="Arial" pitchFamily="34" charset="0"/>
              </a:rPr>
              <a:t>Without it, the Current State Map is nothing more than wallpaper!</a:t>
            </a:r>
          </a:p>
        </p:txBody>
      </p:sp>
      <p:sp>
        <p:nvSpPr>
          <p:cNvPr id="65538" name="Text Box 2"/>
          <p:cNvSpPr txBox="1">
            <a:spLocks noChangeArrowheads="1"/>
          </p:cNvSpPr>
          <p:nvPr/>
        </p:nvSpPr>
        <p:spPr bwMode="auto">
          <a:xfrm>
            <a:off x="785813" y="1752600"/>
            <a:ext cx="4395787"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eaLnBrk="0" hangingPunct="0">
              <a:buClr>
                <a:schemeClr val="tx2"/>
              </a:buClr>
              <a:buSzPct val="75000"/>
              <a:buFont typeface="Wingdings" pitchFamily="2" charset="2"/>
              <a:buChar char="Ø"/>
            </a:pPr>
            <a:r>
              <a:rPr lang="en-US" altLang="en-US" sz="2200">
                <a:latin typeface="Arial" pitchFamily="34" charset="0"/>
              </a:rPr>
              <a:t>Define how the plant will operate in the future</a:t>
            </a:r>
          </a:p>
          <a:p>
            <a:pPr marL="342900" indent="-342900" eaLnBrk="0" hangingPunct="0">
              <a:buClr>
                <a:schemeClr val="tx2"/>
              </a:buClr>
              <a:buSzPct val="75000"/>
              <a:buFont typeface="Wingdings" pitchFamily="2" charset="2"/>
              <a:buChar char="Ø"/>
            </a:pPr>
            <a:endParaRPr lang="en-US" altLang="en-US" sz="2200">
              <a:latin typeface="Arial" pitchFamily="34" charset="0"/>
            </a:endParaRPr>
          </a:p>
          <a:p>
            <a:pPr marL="342900" indent="-342900" eaLnBrk="0" hangingPunct="0">
              <a:buClr>
                <a:schemeClr val="tx2"/>
              </a:buClr>
              <a:buSzPct val="75000"/>
              <a:buFont typeface="Wingdings" pitchFamily="2" charset="2"/>
              <a:buChar char="Ø"/>
            </a:pPr>
            <a:r>
              <a:rPr lang="en-US" altLang="en-US" sz="2200">
                <a:latin typeface="Arial" pitchFamily="34" charset="0"/>
              </a:rPr>
              <a:t>Serve as the blueprint for implementation</a:t>
            </a:r>
          </a:p>
        </p:txBody>
      </p:sp>
    </p:spTree>
    <p:extLst>
      <p:ext uri="{BB962C8B-B14F-4D97-AF65-F5344CB8AC3E}">
        <p14:creationId xmlns:p14="http://schemas.microsoft.com/office/powerpoint/2010/main" val="20476025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65542"/>
                                        </p:tgtEl>
                                        <p:attrNameLst>
                                          <p:attrName>style.visibility</p:attrName>
                                        </p:attrNameLst>
                                      </p:cBhvr>
                                      <p:to>
                                        <p:strVal val="visible"/>
                                      </p:to>
                                    </p:set>
                                    <p:anim calcmode="lin" valueType="num">
                                      <p:cBhvr>
                                        <p:cTn id="13" dur="500" fill="hold"/>
                                        <p:tgtEl>
                                          <p:spTgt spid="65542"/>
                                        </p:tgtEl>
                                        <p:attrNameLst>
                                          <p:attrName>ppt_w</p:attrName>
                                        </p:attrNameLst>
                                      </p:cBhvr>
                                      <p:tavLst>
                                        <p:tav tm="0">
                                          <p:val>
                                            <p:fltVal val="0"/>
                                          </p:val>
                                        </p:tav>
                                        <p:tav tm="100000">
                                          <p:val>
                                            <p:strVal val="#ppt_w"/>
                                          </p:val>
                                        </p:tav>
                                      </p:tavLst>
                                    </p:anim>
                                    <p:anim calcmode="lin" valueType="num">
                                      <p:cBhvr>
                                        <p:cTn id="14" dur="500" fill="hold"/>
                                        <p:tgtEl>
                                          <p:spTgt spid="65542"/>
                                        </p:tgtEl>
                                        <p:attrNameLst>
                                          <p:attrName>ppt_h</p:attrName>
                                        </p:attrNameLst>
                                      </p:cBhvr>
                                      <p:tavLst>
                                        <p:tav tm="0">
                                          <p:val>
                                            <p:fltVal val="0"/>
                                          </p:val>
                                        </p:tav>
                                        <p:tav tm="100000">
                                          <p:val>
                                            <p:strVal val="#ppt_h"/>
                                          </p:val>
                                        </p:tav>
                                      </p:tavLst>
                                    </p:anim>
                                    <p:anim calcmode="lin" valueType="num">
                                      <p:cBhvr>
                                        <p:cTn id="15" dur="500" fill="hold"/>
                                        <p:tgtEl>
                                          <p:spTgt spid="65542"/>
                                        </p:tgtEl>
                                        <p:attrNameLst>
                                          <p:attrName>ppt_x</p:attrName>
                                        </p:attrNameLst>
                                      </p:cBhvr>
                                      <p:tavLst>
                                        <p:tav tm="0">
                                          <p:val>
                                            <p:fltVal val="0.5"/>
                                          </p:val>
                                        </p:tav>
                                        <p:tav tm="100000">
                                          <p:val>
                                            <p:strVal val="#ppt_x"/>
                                          </p:val>
                                        </p:tav>
                                      </p:tavLst>
                                    </p:anim>
                                    <p:anim calcmode="lin" valueType="num">
                                      <p:cBhvr>
                                        <p:cTn id="16" dur="500" fill="hold"/>
                                        <p:tgtEl>
                                          <p:spTgt spid="655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utoUpdateAnimBg="0"/>
      <p:bldP spid="6553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200" b="1" smtClean="0"/>
              <a:t>Kaizen Blitz</a:t>
            </a:r>
          </a:p>
        </p:txBody>
      </p:sp>
      <p:sp>
        <p:nvSpPr>
          <p:cNvPr id="6" name="Text Box 4"/>
          <p:cNvSpPr txBox="1">
            <a:spLocks noChangeArrowheads="1"/>
          </p:cNvSpPr>
          <p:nvPr/>
        </p:nvSpPr>
        <p:spPr bwMode="auto">
          <a:xfrm>
            <a:off x="936625" y="1314450"/>
            <a:ext cx="7216775" cy="708025"/>
          </a:xfrm>
          <a:prstGeom prst="rect">
            <a:avLst/>
          </a:prstGeom>
          <a:noFill/>
          <a:ln w="9525">
            <a:noFill/>
            <a:miter lim="800000"/>
            <a:headEnd/>
            <a:tailEnd/>
          </a:ln>
        </p:spPr>
        <p:txBody>
          <a:bodyPr lIns="91432" tIns="45716" rIns="91432" bIns="45716">
            <a:spAutoFit/>
          </a:bodyPr>
          <a:lstStyle/>
          <a:p>
            <a:pPr algn="ctr">
              <a:defRPr/>
            </a:pPr>
            <a:r>
              <a:rPr lang="en-US" sz="2000" dirty="0">
                <a:latin typeface="+mn-lt"/>
              </a:rPr>
              <a:t>Add the sign of a “Kaizen Blitz” to show “Kaizen” interventions that help you move from the current to the future state</a:t>
            </a:r>
          </a:p>
        </p:txBody>
      </p:sp>
      <p:sp>
        <p:nvSpPr>
          <p:cNvPr id="10" name="AutoShape 164"/>
          <p:cNvSpPr>
            <a:spLocks noChangeArrowheads="1"/>
          </p:cNvSpPr>
          <p:nvPr/>
        </p:nvSpPr>
        <p:spPr bwMode="auto">
          <a:xfrm>
            <a:off x="2513013" y="2224088"/>
            <a:ext cx="4064000" cy="2830512"/>
          </a:xfrm>
          <a:prstGeom prst="irregularSeal2">
            <a:avLst/>
          </a:prstGeom>
          <a:solidFill>
            <a:srgbClr val="FFFF00"/>
          </a:solidFill>
          <a:ln w="9525">
            <a:solidFill>
              <a:schemeClr val="tx1"/>
            </a:solidFill>
            <a:miter lim="800000"/>
            <a:headEnd/>
            <a:tailEnd/>
          </a:ln>
        </p:spPr>
        <p:txBody>
          <a:bodyPr wrap="none" anchor="ctr"/>
          <a:lstStyle/>
          <a:p>
            <a:pPr algn="ctr">
              <a:defRPr/>
            </a:pPr>
            <a:r>
              <a:rPr lang="en-US" sz="2800" b="1" dirty="0" smtClean="0">
                <a:latin typeface="+mn-lt"/>
              </a:rPr>
              <a:t>?</a:t>
            </a:r>
            <a:endParaRPr lang="en-US" sz="2800" b="1" dirty="0">
              <a:latin typeface="+mn-lt"/>
            </a:endParaRPr>
          </a:p>
        </p:txBody>
      </p:sp>
      <p:sp>
        <p:nvSpPr>
          <p:cNvPr id="5" name="AutoShape 164"/>
          <p:cNvSpPr>
            <a:spLocks noChangeArrowheads="1"/>
          </p:cNvSpPr>
          <p:nvPr/>
        </p:nvSpPr>
        <p:spPr bwMode="auto">
          <a:xfrm rot="1253521">
            <a:off x="5651500" y="3381375"/>
            <a:ext cx="2641600" cy="1839913"/>
          </a:xfrm>
          <a:prstGeom prst="irregularSeal2">
            <a:avLst/>
          </a:prstGeom>
          <a:solidFill>
            <a:srgbClr val="FFFF00"/>
          </a:solidFill>
          <a:ln w="9525">
            <a:solidFill>
              <a:schemeClr val="tx1"/>
            </a:solidFill>
            <a:miter lim="800000"/>
            <a:headEnd/>
            <a:tailEnd/>
          </a:ln>
        </p:spPr>
        <p:txBody>
          <a:bodyPr wrap="none" anchor="ctr"/>
          <a:lstStyle/>
          <a:p>
            <a:pPr algn="ctr">
              <a:defRPr/>
            </a:pPr>
            <a:r>
              <a:rPr lang="en-US" sz="2800" b="1" dirty="0" smtClean="0">
                <a:latin typeface="+mn-lt"/>
              </a:rPr>
              <a:t>?</a:t>
            </a:r>
            <a:endParaRPr lang="en-US" sz="2800" b="1" dirty="0">
              <a:latin typeface="+mn-lt"/>
            </a:endParaRPr>
          </a:p>
        </p:txBody>
      </p:sp>
      <p:sp>
        <p:nvSpPr>
          <p:cNvPr id="7" name="AutoShape 164"/>
          <p:cNvSpPr>
            <a:spLocks noChangeArrowheads="1"/>
          </p:cNvSpPr>
          <p:nvPr/>
        </p:nvSpPr>
        <p:spPr bwMode="auto">
          <a:xfrm rot="209204">
            <a:off x="1260475" y="4332288"/>
            <a:ext cx="2074863" cy="1446212"/>
          </a:xfrm>
          <a:prstGeom prst="irregularSeal2">
            <a:avLst/>
          </a:prstGeom>
          <a:solidFill>
            <a:srgbClr val="FFFF00"/>
          </a:solidFill>
          <a:ln w="9525">
            <a:solidFill>
              <a:schemeClr val="tx1"/>
            </a:solidFill>
            <a:miter lim="800000"/>
            <a:headEnd/>
            <a:tailEnd/>
          </a:ln>
        </p:spPr>
        <p:txBody>
          <a:bodyPr wrap="none" anchor="ctr"/>
          <a:lstStyle/>
          <a:p>
            <a:pPr algn="ctr">
              <a:defRPr/>
            </a:pPr>
            <a:r>
              <a:rPr lang="en-US" sz="2800" b="1" dirty="0" smtClean="0">
                <a:latin typeface="+mn-lt"/>
              </a:rPr>
              <a:t>?</a:t>
            </a:r>
            <a:endParaRPr lang="en-US" sz="2800" b="1" dirty="0">
              <a:latin typeface="+mn-lt"/>
            </a:endParaRPr>
          </a:p>
        </p:txBody>
      </p:sp>
    </p:spTree>
    <p:extLst>
      <p:ext uri="{BB962C8B-B14F-4D97-AF65-F5344CB8AC3E}">
        <p14:creationId xmlns:p14="http://schemas.microsoft.com/office/powerpoint/2010/main" val="27317620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Picture 10"/>
          <p:cNvPicPr>
            <a:picLocks noChangeAspect="1" noChangeArrowheads="1"/>
          </p:cNvPicPr>
          <p:nvPr/>
        </p:nvPicPr>
        <p:blipFill>
          <a:blip r:embed="rId2"/>
          <a:srcRect l="5672" t="5556" r="5474" b="62963"/>
          <a:stretch>
            <a:fillRect/>
          </a:stretch>
        </p:blipFill>
        <p:spPr bwMode="auto">
          <a:xfrm>
            <a:off x="533400" y="304800"/>
            <a:ext cx="1524000" cy="550862"/>
          </a:xfrm>
          <a:prstGeom prst="rect">
            <a:avLst/>
          </a:prstGeom>
          <a:ln>
            <a:noFill/>
          </a:ln>
          <a:effectLst>
            <a:outerShdw blurRad="292100" dist="139700" dir="2700000" algn="tl" rotWithShape="0">
              <a:srgbClr val="333333">
                <a:alpha val="65000"/>
              </a:srgbClr>
            </a:outerShdw>
          </a:effectLst>
        </p:spPr>
      </p:pic>
      <p:sp>
        <p:nvSpPr>
          <p:cNvPr id="100" name="Rectangle 2"/>
          <p:cNvSpPr>
            <a:spLocks noGrp="1" noChangeArrowheads="1"/>
          </p:cNvSpPr>
          <p:nvPr>
            <p:ph type="title"/>
          </p:nvPr>
        </p:nvSpPr>
        <p:spPr>
          <a:extLst>
            <a:ext uri="{909E8E84-426E-40DD-AFC4-6F175D3DCCD1}">
              <a14:hiddenFill xmlns:a14="http://schemas.microsoft.com/office/drawing/2010/main">
                <a:solidFill>
                  <a:schemeClr val="bg1"/>
                </a:solidFill>
              </a14:hiddenFill>
            </a:ext>
          </a:extLst>
        </p:spPr>
        <p:txBody>
          <a:bodyPr>
            <a:normAutofit/>
          </a:bodyPr>
          <a:lstStyle/>
          <a:p>
            <a:pPr eaLnBrk="1" hangingPunct="1">
              <a:defRPr/>
            </a:pPr>
            <a:r>
              <a:rPr lang="en-US" sz="3200" b="1" dirty="0" smtClean="0">
                <a:solidFill>
                  <a:srgbClr val="000099"/>
                </a:solidFill>
                <a:effectLst>
                  <a:outerShdw blurRad="38100" dist="38100" dir="2700000" algn="tl">
                    <a:srgbClr val="000000"/>
                  </a:outerShdw>
                </a:effectLst>
                <a:cs typeface="Arial" pitchFamily="34" charset="0"/>
              </a:rPr>
              <a:t>FUNCTION MPC  </a:t>
            </a:r>
          </a:p>
        </p:txBody>
      </p:sp>
      <p:sp>
        <p:nvSpPr>
          <p:cNvPr id="16" name="Date Placeholder 15"/>
          <p:cNvSpPr>
            <a:spLocks noGrp="1"/>
          </p:cNvSpPr>
          <p:nvPr>
            <p:ph type="dt" sz="half" idx="10"/>
          </p:nvPr>
        </p:nvSpPr>
        <p:spPr/>
        <p:txBody>
          <a:bodyPr/>
          <a:lstStyle/>
          <a:p>
            <a:pPr>
              <a:defRPr/>
            </a:pPr>
            <a:r>
              <a:rPr lang="en-US"/>
              <a:t> </a:t>
            </a:r>
            <a:endParaRPr lang="en-MY" dirty="0"/>
          </a:p>
        </p:txBody>
      </p:sp>
      <p:graphicFrame>
        <p:nvGraphicFramePr>
          <p:cNvPr id="3" name="Diagram 2"/>
          <p:cNvGraphicFramePr/>
          <p:nvPr>
            <p:extLst>
              <p:ext uri="{D42A27DB-BD31-4B8C-83A1-F6EECF244321}">
                <p14:modId xmlns:p14="http://schemas.microsoft.com/office/powerpoint/2010/main" val="2480570224"/>
              </p:ext>
            </p:extLst>
          </p:nvPr>
        </p:nvGraphicFramePr>
        <p:xfrm>
          <a:off x="990600" y="1066800"/>
          <a:ext cx="7086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517948"/>
      </p:ext>
    </p:extLst>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Line 2"/>
          <p:cNvSpPr>
            <a:spLocks noChangeShapeType="1"/>
          </p:cNvSpPr>
          <p:nvPr/>
        </p:nvSpPr>
        <p:spPr bwMode="auto">
          <a:xfrm>
            <a:off x="1060450" y="1652588"/>
            <a:ext cx="0" cy="536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nvGrpSpPr>
          <p:cNvPr id="43012" name="Group 3"/>
          <p:cNvGrpSpPr>
            <a:grpSpLocks/>
          </p:cNvGrpSpPr>
          <p:nvPr/>
        </p:nvGrpSpPr>
        <p:grpSpPr bwMode="auto">
          <a:xfrm>
            <a:off x="228600" y="547688"/>
            <a:ext cx="1676400" cy="1144587"/>
            <a:chOff x="144" y="345"/>
            <a:chExt cx="1056" cy="721"/>
          </a:xfrm>
        </p:grpSpPr>
        <p:sp>
          <p:nvSpPr>
            <p:cNvPr id="43201" name="Text Box 4"/>
            <p:cNvSpPr txBox="1">
              <a:spLocks noChangeArrowheads="1"/>
            </p:cNvSpPr>
            <p:nvPr/>
          </p:nvSpPr>
          <p:spPr bwMode="auto">
            <a:xfrm>
              <a:off x="144" y="46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Incoming</a:t>
              </a:r>
            </a:p>
            <a:p>
              <a:pPr algn="ctr"/>
              <a:r>
                <a:rPr lang="en-US" altLang="en-US" sz="1800">
                  <a:latin typeface="Arial" pitchFamily="34" charset="0"/>
                </a:rPr>
                <a:t>Orders</a:t>
              </a:r>
            </a:p>
          </p:txBody>
        </p:sp>
        <p:sp>
          <p:nvSpPr>
            <p:cNvPr id="43202" name="Rectangle 5"/>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endParaRPr lang="en-US" altLang="en-US"/>
            </a:p>
          </p:txBody>
        </p:sp>
        <p:sp>
          <p:nvSpPr>
            <p:cNvPr id="43203" name="Freeform 6"/>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 h="674">
                  <a:moveTo>
                    <a:pt x="0" y="113"/>
                  </a:moveTo>
                  <a:lnTo>
                    <a:pt x="0" y="674"/>
                  </a:lnTo>
                  <a:lnTo>
                    <a:pt x="836" y="674"/>
                  </a:lnTo>
                  <a:lnTo>
                    <a:pt x="836" y="0"/>
                  </a:lnTo>
                </a:path>
              </a:pathLst>
            </a:custGeom>
            <a:noFill/>
            <a:ln w="285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3204" name="Line 7"/>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3205" name="Line 8"/>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3206" name="Line 9"/>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3207" name="Line 10"/>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3208" name="Line 11"/>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3013" name="Group 12"/>
          <p:cNvGrpSpPr>
            <a:grpSpLocks/>
          </p:cNvGrpSpPr>
          <p:nvPr/>
        </p:nvGrpSpPr>
        <p:grpSpPr bwMode="auto">
          <a:xfrm>
            <a:off x="228600" y="2238375"/>
            <a:ext cx="1066800" cy="1003300"/>
            <a:chOff x="144" y="1410"/>
            <a:chExt cx="672" cy="632"/>
          </a:xfrm>
        </p:grpSpPr>
        <p:grpSp>
          <p:nvGrpSpPr>
            <p:cNvPr id="43196" name="Group 13"/>
            <p:cNvGrpSpPr>
              <a:grpSpLocks/>
            </p:cNvGrpSpPr>
            <p:nvPr/>
          </p:nvGrpSpPr>
          <p:grpSpPr bwMode="auto">
            <a:xfrm>
              <a:off x="144" y="1410"/>
              <a:ext cx="672" cy="624"/>
              <a:chOff x="2352" y="1296"/>
              <a:chExt cx="816" cy="624"/>
            </a:xfrm>
          </p:grpSpPr>
          <p:sp>
            <p:nvSpPr>
              <p:cNvPr id="43199" name="Rectangle 14"/>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200" name="Line 15"/>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97" name="Text Box 16"/>
            <p:cNvSpPr txBox="1">
              <a:spLocks noChangeArrowheads="1"/>
            </p:cNvSpPr>
            <p:nvPr/>
          </p:nvSpPr>
          <p:spPr bwMode="auto">
            <a:xfrm>
              <a:off x="144" y="1440"/>
              <a:ext cx="6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Receive Order</a:t>
              </a:r>
            </a:p>
          </p:txBody>
        </p:sp>
        <p:sp>
          <p:nvSpPr>
            <p:cNvPr id="43198" name="Text Box 17"/>
            <p:cNvSpPr txBox="1">
              <a:spLocks noChangeArrowheads="1"/>
            </p:cNvSpPr>
            <p:nvPr/>
          </p:nvSpPr>
          <p:spPr bwMode="auto">
            <a:xfrm>
              <a:off x="144" y="1851"/>
              <a:ext cx="294"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Fax</a:t>
              </a:r>
            </a:p>
          </p:txBody>
        </p:sp>
      </p:grpSp>
      <p:grpSp>
        <p:nvGrpSpPr>
          <p:cNvPr id="43014" name="Group 18"/>
          <p:cNvGrpSpPr>
            <a:grpSpLocks/>
          </p:cNvGrpSpPr>
          <p:nvPr/>
        </p:nvGrpSpPr>
        <p:grpSpPr bwMode="auto">
          <a:xfrm>
            <a:off x="1676400" y="2238375"/>
            <a:ext cx="1066800" cy="1003300"/>
            <a:chOff x="1056" y="1410"/>
            <a:chExt cx="672" cy="632"/>
          </a:xfrm>
        </p:grpSpPr>
        <p:grpSp>
          <p:nvGrpSpPr>
            <p:cNvPr id="43191" name="Group 19"/>
            <p:cNvGrpSpPr>
              <a:grpSpLocks/>
            </p:cNvGrpSpPr>
            <p:nvPr/>
          </p:nvGrpSpPr>
          <p:grpSpPr bwMode="auto">
            <a:xfrm>
              <a:off x="1056" y="1410"/>
              <a:ext cx="672" cy="624"/>
              <a:chOff x="2352" y="1296"/>
              <a:chExt cx="816" cy="624"/>
            </a:xfrm>
          </p:grpSpPr>
          <p:sp>
            <p:nvSpPr>
              <p:cNvPr id="43194" name="Rectangle 20"/>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95" name="Line 21"/>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92" name="Text Box 22"/>
            <p:cNvSpPr txBox="1">
              <a:spLocks noChangeArrowheads="1"/>
            </p:cNvSpPr>
            <p:nvPr/>
          </p:nvSpPr>
          <p:spPr bwMode="auto">
            <a:xfrm>
              <a:off x="1056" y="1440"/>
              <a:ext cx="6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Check Credit</a:t>
              </a:r>
            </a:p>
          </p:txBody>
        </p:sp>
        <p:sp>
          <p:nvSpPr>
            <p:cNvPr id="43193" name="Text Box 23"/>
            <p:cNvSpPr txBox="1">
              <a:spLocks noChangeArrowheads="1"/>
            </p:cNvSpPr>
            <p:nvPr/>
          </p:nvSpPr>
          <p:spPr bwMode="auto">
            <a:xfrm>
              <a:off x="1056" y="1851"/>
              <a:ext cx="289"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FIN</a:t>
              </a:r>
            </a:p>
          </p:txBody>
        </p:sp>
      </p:grpSp>
      <p:grpSp>
        <p:nvGrpSpPr>
          <p:cNvPr id="43015" name="Group 24"/>
          <p:cNvGrpSpPr>
            <a:grpSpLocks/>
          </p:cNvGrpSpPr>
          <p:nvPr/>
        </p:nvGrpSpPr>
        <p:grpSpPr bwMode="auto">
          <a:xfrm>
            <a:off x="3200400" y="2189163"/>
            <a:ext cx="1143000" cy="1052512"/>
            <a:chOff x="2016" y="1379"/>
            <a:chExt cx="720" cy="663"/>
          </a:xfrm>
        </p:grpSpPr>
        <p:grpSp>
          <p:nvGrpSpPr>
            <p:cNvPr id="43186" name="Group 25"/>
            <p:cNvGrpSpPr>
              <a:grpSpLocks/>
            </p:cNvGrpSpPr>
            <p:nvPr/>
          </p:nvGrpSpPr>
          <p:grpSpPr bwMode="auto">
            <a:xfrm>
              <a:off x="2016" y="1410"/>
              <a:ext cx="720" cy="624"/>
              <a:chOff x="2352" y="1296"/>
              <a:chExt cx="816" cy="624"/>
            </a:xfrm>
          </p:grpSpPr>
          <p:sp>
            <p:nvSpPr>
              <p:cNvPr id="43189" name="Rectangle 26"/>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90" name="Line 27"/>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87" name="Text Box 28"/>
            <p:cNvSpPr txBox="1">
              <a:spLocks noChangeArrowheads="1"/>
            </p:cNvSpPr>
            <p:nvPr/>
          </p:nvSpPr>
          <p:spPr bwMode="auto">
            <a:xfrm>
              <a:off x="2072" y="1379"/>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Review &amp; Enter Order</a:t>
              </a:r>
            </a:p>
          </p:txBody>
        </p:sp>
        <p:sp>
          <p:nvSpPr>
            <p:cNvPr id="43188" name="Text Box 29"/>
            <p:cNvSpPr txBox="1">
              <a:spLocks noChangeArrowheads="1"/>
            </p:cNvSpPr>
            <p:nvPr/>
          </p:nvSpPr>
          <p:spPr bwMode="auto">
            <a:xfrm>
              <a:off x="2016"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3016" name="Group 30"/>
          <p:cNvGrpSpPr>
            <a:grpSpLocks/>
          </p:cNvGrpSpPr>
          <p:nvPr/>
        </p:nvGrpSpPr>
        <p:grpSpPr bwMode="auto">
          <a:xfrm>
            <a:off x="4648200" y="2238375"/>
            <a:ext cx="1160463" cy="1003300"/>
            <a:chOff x="2928" y="1410"/>
            <a:chExt cx="731" cy="632"/>
          </a:xfrm>
        </p:grpSpPr>
        <p:grpSp>
          <p:nvGrpSpPr>
            <p:cNvPr id="43181" name="Group 31"/>
            <p:cNvGrpSpPr>
              <a:grpSpLocks/>
            </p:cNvGrpSpPr>
            <p:nvPr/>
          </p:nvGrpSpPr>
          <p:grpSpPr bwMode="auto">
            <a:xfrm>
              <a:off x="2976" y="1410"/>
              <a:ext cx="624" cy="624"/>
              <a:chOff x="2352" y="1296"/>
              <a:chExt cx="816" cy="624"/>
            </a:xfrm>
          </p:grpSpPr>
          <p:sp>
            <p:nvSpPr>
              <p:cNvPr id="43184" name="Rectangle 32"/>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85" name="Line 33"/>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82" name="Text Box 34"/>
            <p:cNvSpPr txBox="1">
              <a:spLocks noChangeArrowheads="1"/>
            </p:cNvSpPr>
            <p:nvPr/>
          </p:nvSpPr>
          <p:spPr bwMode="auto">
            <a:xfrm>
              <a:off x="2928" y="1440"/>
              <a:ext cx="73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Reconcile Order</a:t>
              </a:r>
            </a:p>
          </p:txBody>
        </p:sp>
        <p:sp>
          <p:nvSpPr>
            <p:cNvPr id="43183" name="Text Box 35"/>
            <p:cNvSpPr txBox="1">
              <a:spLocks noChangeArrowheads="1"/>
            </p:cNvSpPr>
            <p:nvPr/>
          </p:nvSpPr>
          <p:spPr bwMode="auto">
            <a:xfrm>
              <a:off x="2976"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3017" name="Group 36"/>
          <p:cNvGrpSpPr>
            <a:grpSpLocks/>
          </p:cNvGrpSpPr>
          <p:nvPr/>
        </p:nvGrpSpPr>
        <p:grpSpPr bwMode="auto">
          <a:xfrm>
            <a:off x="6096000" y="2238375"/>
            <a:ext cx="1143000" cy="1003300"/>
            <a:chOff x="3840" y="1410"/>
            <a:chExt cx="720" cy="632"/>
          </a:xfrm>
        </p:grpSpPr>
        <p:grpSp>
          <p:nvGrpSpPr>
            <p:cNvPr id="43176" name="Group 37"/>
            <p:cNvGrpSpPr>
              <a:grpSpLocks/>
            </p:cNvGrpSpPr>
            <p:nvPr/>
          </p:nvGrpSpPr>
          <p:grpSpPr bwMode="auto">
            <a:xfrm>
              <a:off x="3840" y="1410"/>
              <a:ext cx="720" cy="624"/>
              <a:chOff x="2352" y="1296"/>
              <a:chExt cx="816" cy="624"/>
            </a:xfrm>
          </p:grpSpPr>
          <p:sp>
            <p:nvSpPr>
              <p:cNvPr id="43179" name="Rectangle 38"/>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80" name="Line 39"/>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77" name="Text Box 40"/>
            <p:cNvSpPr txBox="1">
              <a:spLocks noChangeArrowheads="1"/>
            </p:cNvSpPr>
            <p:nvPr/>
          </p:nvSpPr>
          <p:spPr bwMode="auto">
            <a:xfrm>
              <a:off x="3888" y="1440"/>
              <a:ext cx="66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Confirm Order</a:t>
              </a:r>
            </a:p>
          </p:txBody>
        </p:sp>
        <p:sp>
          <p:nvSpPr>
            <p:cNvPr id="43178" name="Text Box 41"/>
            <p:cNvSpPr txBox="1">
              <a:spLocks noChangeArrowheads="1"/>
            </p:cNvSpPr>
            <p:nvPr/>
          </p:nvSpPr>
          <p:spPr bwMode="auto">
            <a:xfrm>
              <a:off x="3844" y="1851"/>
              <a:ext cx="410"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Phone</a:t>
              </a:r>
            </a:p>
          </p:txBody>
        </p:sp>
      </p:grpSp>
      <p:grpSp>
        <p:nvGrpSpPr>
          <p:cNvPr id="43018" name="Group 42"/>
          <p:cNvGrpSpPr>
            <a:grpSpLocks/>
          </p:cNvGrpSpPr>
          <p:nvPr/>
        </p:nvGrpSpPr>
        <p:grpSpPr bwMode="auto">
          <a:xfrm>
            <a:off x="7620000" y="2238375"/>
            <a:ext cx="1027113" cy="1003300"/>
            <a:chOff x="4800" y="1410"/>
            <a:chExt cx="647" cy="632"/>
          </a:xfrm>
        </p:grpSpPr>
        <p:grpSp>
          <p:nvGrpSpPr>
            <p:cNvPr id="43171" name="Group 43"/>
            <p:cNvGrpSpPr>
              <a:grpSpLocks/>
            </p:cNvGrpSpPr>
            <p:nvPr/>
          </p:nvGrpSpPr>
          <p:grpSpPr bwMode="auto">
            <a:xfrm>
              <a:off x="4800" y="1410"/>
              <a:ext cx="624" cy="624"/>
              <a:chOff x="2352" y="1296"/>
              <a:chExt cx="816" cy="624"/>
            </a:xfrm>
          </p:grpSpPr>
          <p:sp>
            <p:nvSpPr>
              <p:cNvPr id="43174" name="Rectangle 44"/>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75" name="Line 45"/>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3172" name="Text Box 46"/>
            <p:cNvSpPr txBox="1">
              <a:spLocks noChangeArrowheads="1"/>
            </p:cNvSpPr>
            <p:nvPr/>
          </p:nvSpPr>
          <p:spPr bwMode="auto">
            <a:xfrm>
              <a:off x="4800" y="1458"/>
              <a:ext cx="6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Finalize Order</a:t>
              </a:r>
            </a:p>
          </p:txBody>
        </p:sp>
        <p:sp>
          <p:nvSpPr>
            <p:cNvPr id="43173" name="Text Box 47"/>
            <p:cNvSpPr txBox="1">
              <a:spLocks noChangeArrowheads="1"/>
            </p:cNvSpPr>
            <p:nvPr/>
          </p:nvSpPr>
          <p:spPr bwMode="auto">
            <a:xfrm>
              <a:off x="4800"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3019" name="Group 48"/>
          <p:cNvGrpSpPr>
            <a:grpSpLocks/>
          </p:cNvGrpSpPr>
          <p:nvPr/>
        </p:nvGrpSpPr>
        <p:grpSpPr bwMode="auto">
          <a:xfrm>
            <a:off x="5994400" y="638175"/>
            <a:ext cx="1158875" cy="914400"/>
            <a:chOff x="3776" y="402"/>
            <a:chExt cx="730" cy="576"/>
          </a:xfrm>
        </p:grpSpPr>
        <p:sp>
          <p:nvSpPr>
            <p:cNvPr id="43168" name="Rectangle 49"/>
            <p:cNvSpPr>
              <a:spLocks noChangeArrowheads="1"/>
            </p:cNvSpPr>
            <p:nvPr/>
          </p:nvSpPr>
          <p:spPr bwMode="auto">
            <a:xfrm>
              <a:off x="3850" y="402"/>
              <a:ext cx="566" cy="3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69" name="Rectangle 50"/>
            <p:cNvSpPr>
              <a:spLocks noChangeArrowheads="1"/>
            </p:cNvSpPr>
            <p:nvPr/>
          </p:nvSpPr>
          <p:spPr bwMode="auto">
            <a:xfrm>
              <a:off x="3776" y="786"/>
              <a:ext cx="73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170" name="Text Box 51"/>
            <p:cNvSpPr txBox="1">
              <a:spLocks noChangeArrowheads="1"/>
            </p:cNvSpPr>
            <p:nvPr/>
          </p:nvSpPr>
          <p:spPr bwMode="auto">
            <a:xfrm>
              <a:off x="3920" y="496"/>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MRP</a:t>
              </a:r>
            </a:p>
          </p:txBody>
        </p:sp>
      </p:grpSp>
      <p:sp>
        <p:nvSpPr>
          <p:cNvPr id="43020" name="Text Box 52"/>
          <p:cNvSpPr txBox="1">
            <a:spLocks noChangeArrowheads="1"/>
          </p:cNvSpPr>
          <p:nvPr/>
        </p:nvSpPr>
        <p:spPr bwMode="auto">
          <a:xfrm>
            <a:off x="7899400" y="914400"/>
            <a:ext cx="815975" cy="577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MRP</a:t>
            </a:r>
          </a:p>
          <a:p>
            <a:r>
              <a:rPr lang="en-US" altLang="en-US" sz="1000">
                <a:latin typeface="Arial" pitchFamily="34" charset="0"/>
              </a:rPr>
              <a:t>Production</a:t>
            </a:r>
          </a:p>
          <a:p>
            <a:r>
              <a:rPr lang="en-US" altLang="en-US" sz="1000">
                <a:latin typeface="Arial" pitchFamily="34" charset="0"/>
              </a:rPr>
              <a:t>Schedule</a:t>
            </a:r>
          </a:p>
        </p:txBody>
      </p:sp>
      <p:sp>
        <p:nvSpPr>
          <p:cNvPr id="43021" name="Text Box 53"/>
          <p:cNvSpPr txBox="1">
            <a:spLocks noChangeArrowheads="1"/>
          </p:cNvSpPr>
          <p:nvPr/>
        </p:nvSpPr>
        <p:spPr bwMode="auto">
          <a:xfrm>
            <a:off x="7766050" y="381000"/>
            <a:ext cx="1025525" cy="425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Semi-Weekly</a:t>
            </a:r>
          </a:p>
          <a:p>
            <a:r>
              <a:rPr lang="en-US" altLang="en-US" sz="1000">
                <a:latin typeface="Arial" pitchFamily="34" charset="0"/>
              </a:rPr>
              <a:t>Ship Schedule</a:t>
            </a:r>
          </a:p>
        </p:txBody>
      </p:sp>
      <p:sp>
        <p:nvSpPr>
          <p:cNvPr id="43022" name="Text Box 54"/>
          <p:cNvSpPr txBox="1">
            <a:spLocks noChangeArrowheads="1"/>
          </p:cNvSpPr>
          <p:nvPr/>
        </p:nvSpPr>
        <p:spPr bwMode="auto">
          <a:xfrm>
            <a:off x="1060450" y="4449763"/>
            <a:ext cx="674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days</a:t>
            </a:r>
          </a:p>
        </p:txBody>
      </p:sp>
      <p:sp>
        <p:nvSpPr>
          <p:cNvPr id="43023" name="Text Box 55"/>
          <p:cNvSpPr txBox="1">
            <a:spLocks noChangeArrowheads="1"/>
          </p:cNvSpPr>
          <p:nvPr/>
        </p:nvSpPr>
        <p:spPr bwMode="auto">
          <a:xfrm>
            <a:off x="26019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days</a:t>
            </a:r>
          </a:p>
        </p:txBody>
      </p:sp>
      <p:sp>
        <p:nvSpPr>
          <p:cNvPr id="43024" name="Text Box 56"/>
          <p:cNvSpPr txBox="1">
            <a:spLocks noChangeArrowheads="1"/>
          </p:cNvSpPr>
          <p:nvPr/>
        </p:nvSpPr>
        <p:spPr bwMode="auto">
          <a:xfrm>
            <a:off x="42021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 days</a:t>
            </a:r>
          </a:p>
        </p:txBody>
      </p:sp>
      <p:sp>
        <p:nvSpPr>
          <p:cNvPr id="43025" name="Text Box 57"/>
          <p:cNvSpPr txBox="1">
            <a:spLocks noChangeArrowheads="1"/>
          </p:cNvSpPr>
          <p:nvPr/>
        </p:nvSpPr>
        <p:spPr bwMode="auto">
          <a:xfrm>
            <a:off x="55737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 days</a:t>
            </a:r>
          </a:p>
        </p:txBody>
      </p:sp>
      <p:sp>
        <p:nvSpPr>
          <p:cNvPr id="43026" name="Text Box 58"/>
          <p:cNvSpPr txBox="1">
            <a:spLocks noChangeArrowheads="1"/>
          </p:cNvSpPr>
          <p:nvPr/>
        </p:nvSpPr>
        <p:spPr bwMode="auto">
          <a:xfrm>
            <a:off x="7156450" y="4449763"/>
            <a:ext cx="758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.25 days</a:t>
            </a:r>
          </a:p>
        </p:txBody>
      </p:sp>
      <p:sp>
        <p:nvSpPr>
          <p:cNvPr id="43027" name="Text Box 59"/>
          <p:cNvSpPr txBox="1">
            <a:spLocks noChangeArrowheads="1"/>
          </p:cNvSpPr>
          <p:nvPr/>
        </p:nvSpPr>
        <p:spPr bwMode="auto">
          <a:xfrm>
            <a:off x="8435975" y="4449763"/>
            <a:ext cx="555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day</a:t>
            </a:r>
          </a:p>
        </p:txBody>
      </p:sp>
      <p:grpSp>
        <p:nvGrpSpPr>
          <p:cNvPr id="43028" name="Group 60"/>
          <p:cNvGrpSpPr>
            <a:grpSpLocks/>
          </p:cNvGrpSpPr>
          <p:nvPr/>
        </p:nvGrpSpPr>
        <p:grpSpPr bwMode="auto">
          <a:xfrm>
            <a:off x="671513" y="4648200"/>
            <a:ext cx="8256587" cy="487363"/>
            <a:chOff x="423" y="2928"/>
            <a:chExt cx="5201" cy="307"/>
          </a:xfrm>
        </p:grpSpPr>
        <p:sp>
          <p:nvSpPr>
            <p:cNvPr id="43142" name="Line 61"/>
            <p:cNvSpPr>
              <a:spLocks noChangeShapeType="1"/>
            </p:cNvSpPr>
            <p:nvPr/>
          </p:nvSpPr>
          <p:spPr bwMode="auto">
            <a:xfrm>
              <a:off x="3884" y="2929"/>
              <a:ext cx="0" cy="3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nvGrpSpPr>
            <p:cNvPr id="43143" name="Group 62"/>
            <p:cNvGrpSpPr>
              <a:grpSpLocks/>
            </p:cNvGrpSpPr>
            <p:nvPr/>
          </p:nvGrpSpPr>
          <p:grpSpPr bwMode="auto">
            <a:xfrm>
              <a:off x="423" y="2928"/>
              <a:ext cx="5201" cy="307"/>
              <a:chOff x="423" y="2928"/>
              <a:chExt cx="5201" cy="307"/>
            </a:xfrm>
          </p:grpSpPr>
          <p:cxnSp>
            <p:nvCxnSpPr>
              <p:cNvPr id="43144" name="AutoShape 63"/>
              <p:cNvCxnSpPr>
                <a:cxnSpLocks noChangeShapeType="1"/>
              </p:cNvCxnSpPr>
              <p:nvPr/>
            </p:nvCxnSpPr>
            <p:spPr bwMode="auto">
              <a:xfrm flipH="1">
                <a:off x="423" y="3233"/>
                <a:ext cx="33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45" name="Line 64"/>
              <p:cNvSpPr>
                <a:spLocks noChangeShapeType="1"/>
              </p:cNvSpPr>
              <p:nvPr/>
            </p:nvSpPr>
            <p:spPr bwMode="auto">
              <a:xfrm flipV="1">
                <a:off x="754"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46" name="Line 65"/>
              <p:cNvSpPr>
                <a:spLocks noChangeShapeType="1"/>
              </p:cNvSpPr>
              <p:nvPr/>
            </p:nvSpPr>
            <p:spPr bwMode="auto">
              <a:xfrm>
                <a:off x="754" y="2945"/>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47" name="Line 66"/>
              <p:cNvSpPr>
                <a:spLocks noChangeShapeType="1"/>
              </p:cNvSpPr>
              <p:nvPr/>
            </p:nvSpPr>
            <p:spPr bwMode="auto">
              <a:xfrm>
                <a:off x="1038"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48" name="Line 67"/>
              <p:cNvSpPr>
                <a:spLocks noChangeShapeType="1"/>
              </p:cNvSpPr>
              <p:nvPr/>
            </p:nvSpPr>
            <p:spPr bwMode="auto">
              <a:xfrm>
                <a:off x="1038" y="3233"/>
                <a:ext cx="3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3149" name="AutoShape 68"/>
              <p:cNvCxnSpPr>
                <a:cxnSpLocks noChangeShapeType="1"/>
              </p:cNvCxnSpPr>
              <p:nvPr/>
            </p:nvCxnSpPr>
            <p:spPr bwMode="auto">
              <a:xfrm flipH="1">
                <a:off x="1323" y="3233"/>
                <a:ext cx="409" cy="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50" name="Line 69"/>
              <p:cNvSpPr>
                <a:spLocks noChangeShapeType="1"/>
              </p:cNvSpPr>
              <p:nvPr/>
            </p:nvSpPr>
            <p:spPr bwMode="auto">
              <a:xfrm flipV="1">
                <a:off x="1732"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51" name="Line 70"/>
              <p:cNvSpPr>
                <a:spLocks noChangeShapeType="1"/>
              </p:cNvSpPr>
              <p:nvPr/>
            </p:nvSpPr>
            <p:spPr bwMode="auto">
              <a:xfrm>
                <a:off x="1732" y="2945"/>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52" name="Line 71"/>
              <p:cNvSpPr>
                <a:spLocks noChangeShapeType="1"/>
              </p:cNvSpPr>
              <p:nvPr/>
            </p:nvSpPr>
            <p:spPr bwMode="auto">
              <a:xfrm>
                <a:off x="2016"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3153" name="AutoShape 72"/>
              <p:cNvCxnSpPr>
                <a:cxnSpLocks noChangeShapeType="1"/>
                <a:stCxn id="43152" idx="1"/>
              </p:cNvCxnSpPr>
              <p:nvPr/>
            </p:nvCxnSpPr>
            <p:spPr bwMode="auto">
              <a:xfrm>
                <a:off x="2016" y="3233"/>
                <a:ext cx="76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54" name="AutoShape 73"/>
              <p:cNvCxnSpPr>
                <a:cxnSpLocks noChangeShapeType="1"/>
              </p:cNvCxnSpPr>
              <p:nvPr/>
            </p:nvCxnSpPr>
            <p:spPr bwMode="auto">
              <a:xfrm flipV="1">
                <a:off x="2777" y="2945"/>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55" name="Line 74"/>
              <p:cNvSpPr>
                <a:spLocks noChangeShapeType="1"/>
              </p:cNvSpPr>
              <p:nvPr/>
            </p:nvSpPr>
            <p:spPr bwMode="auto">
              <a:xfrm>
                <a:off x="2777" y="2945"/>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56" name="Line 75"/>
              <p:cNvSpPr>
                <a:spLocks noChangeShapeType="1"/>
              </p:cNvSpPr>
              <p:nvPr/>
            </p:nvSpPr>
            <p:spPr bwMode="auto">
              <a:xfrm>
                <a:off x="2991" y="2945"/>
                <a:ext cx="0" cy="2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3157" name="AutoShape 76"/>
              <p:cNvCxnSpPr>
                <a:cxnSpLocks noChangeShapeType="1"/>
              </p:cNvCxnSpPr>
              <p:nvPr/>
            </p:nvCxnSpPr>
            <p:spPr bwMode="auto">
              <a:xfrm flipH="1">
                <a:off x="3003" y="3235"/>
                <a:ext cx="597"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58" name="Line 77"/>
              <p:cNvSpPr>
                <a:spLocks noChangeShapeType="1"/>
              </p:cNvSpPr>
              <p:nvPr/>
            </p:nvSpPr>
            <p:spPr bwMode="auto">
              <a:xfrm flipV="1">
                <a:off x="3600" y="2928"/>
                <a:ext cx="0" cy="2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59" name="Line 78"/>
              <p:cNvSpPr>
                <a:spLocks noChangeShapeType="1"/>
              </p:cNvSpPr>
              <p:nvPr/>
            </p:nvSpPr>
            <p:spPr bwMode="auto">
              <a:xfrm>
                <a:off x="3600" y="2928"/>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3160" name="AutoShape 79"/>
              <p:cNvCxnSpPr>
                <a:cxnSpLocks noChangeShapeType="1"/>
              </p:cNvCxnSpPr>
              <p:nvPr/>
            </p:nvCxnSpPr>
            <p:spPr bwMode="auto">
              <a:xfrm>
                <a:off x="3884" y="3233"/>
                <a:ext cx="76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61" name="AutoShape 80"/>
              <p:cNvCxnSpPr>
                <a:cxnSpLocks noChangeShapeType="1"/>
              </p:cNvCxnSpPr>
              <p:nvPr/>
            </p:nvCxnSpPr>
            <p:spPr bwMode="auto">
              <a:xfrm flipV="1">
                <a:off x="4645" y="2928"/>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62" name="Line 81"/>
              <p:cNvSpPr>
                <a:spLocks noChangeShapeType="1"/>
              </p:cNvSpPr>
              <p:nvPr/>
            </p:nvSpPr>
            <p:spPr bwMode="auto">
              <a:xfrm>
                <a:off x="4645" y="2928"/>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63" name="Line 82"/>
              <p:cNvSpPr>
                <a:spLocks noChangeShapeType="1"/>
              </p:cNvSpPr>
              <p:nvPr/>
            </p:nvSpPr>
            <p:spPr bwMode="auto">
              <a:xfrm>
                <a:off x="4859" y="2929"/>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3164" name="AutoShape 83"/>
              <p:cNvCxnSpPr>
                <a:cxnSpLocks noChangeShapeType="1"/>
              </p:cNvCxnSpPr>
              <p:nvPr/>
            </p:nvCxnSpPr>
            <p:spPr bwMode="auto">
              <a:xfrm flipV="1">
                <a:off x="4873" y="3214"/>
                <a:ext cx="537" cy="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65" name="AutoShape 84"/>
              <p:cNvCxnSpPr>
                <a:cxnSpLocks noChangeShapeType="1"/>
              </p:cNvCxnSpPr>
              <p:nvPr/>
            </p:nvCxnSpPr>
            <p:spPr bwMode="auto">
              <a:xfrm flipV="1">
                <a:off x="5410" y="2928"/>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166" name="Line 85"/>
              <p:cNvSpPr>
                <a:spLocks noChangeShapeType="1"/>
              </p:cNvSpPr>
              <p:nvPr/>
            </p:nvSpPr>
            <p:spPr bwMode="auto">
              <a:xfrm>
                <a:off x="5410" y="2928"/>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167" name="Line 86"/>
              <p:cNvSpPr>
                <a:spLocks noChangeShapeType="1"/>
              </p:cNvSpPr>
              <p:nvPr/>
            </p:nvSpPr>
            <p:spPr bwMode="auto">
              <a:xfrm>
                <a:off x="5624" y="2929"/>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sp>
        <p:nvSpPr>
          <p:cNvPr id="43029" name="Text Box 87"/>
          <p:cNvSpPr txBox="1">
            <a:spLocks noChangeArrowheads="1"/>
          </p:cNvSpPr>
          <p:nvPr/>
        </p:nvSpPr>
        <p:spPr bwMode="auto">
          <a:xfrm>
            <a:off x="609600" y="4876800"/>
            <a:ext cx="598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½ min</a:t>
            </a:r>
          </a:p>
        </p:txBody>
      </p:sp>
      <p:sp>
        <p:nvSpPr>
          <p:cNvPr id="43030" name="Text Box 88"/>
          <p:cNvSpPr txBox="1">
            <a:spLocks noChangeArrowheads="1"/>
          </p:cNvSpPr>
          <p:nvPr/>
        </p:nvSpPr>
        <p:spPr bwMode="auto">
          <a:xfrm>
            <a:off x="1882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min</a:t>
            </a:r>
          </a:p>
        </p:txBody>
      </p:sp>
      <p:sp>
        <p:nvSpPr>
          <p:cNvPr id="43031" name="Text Box 89"/>
          <p:cNvSpPr txBox="1">
            <a:spLocks noChangeArrowheads="1"/>
          </p:cNvSpPr>
          <p:nvPr/>
        </p:nvSpPr>
        <p:spPr bwMode="auto">
          <a:xfrm>
            <a:off x="3322638" y="4876800"/>
            <a:ext cx="6397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10 min</a:t>
            </a:r>
          </a:p>
        </p:txBody>
      </p:sp>
      <p:sp>
        <p:nvSpPr>
          <p:cNvPr id="43032" name="Text Box 90"/>
          <p:cNvSpPr txBox="1">
            <a:spLocks noChangeArrowheads="1"/>
          </p:cNvSpPr>
          <p:nvPr/>
        </p:nvSpPr>
        <p:spPr bwMode="auto">
          <a:xfrm>
            <a:off x="4930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min</a:t>
            </a:r>
          </a:p>
        </p:txBody>
      </p:sp>
      <p:sp>
        <p:nvSpPr>
          <p:cNvPr id="43033" name="Text Box 91"/>
          <p:cNvSpPr txBox="1">
            <a:spLocks noChangeArrowheads="1"/>
          </p:cNvSpPr>
          <p:nvPr/>
        </p:nvSpPr>
        <p:spPr bwMode="auto">
          <a:xfrm>
            <a:off x="6454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7 min</a:t>
            </a:r>
          </a:p>
        </p:txBody>
      </p:sp>
      <p:sp>
        <p:nvSpPr>
          <p:cNvPr id="43034" name="Text Box 92"/>
          <p:cNvSpPr txBox="1">
            <a:spLocks noChangeArrowheads="1"/>
          </p:cNvSpPr>
          <p:nvPr/>
        </p:nvSpPr>
        <p:spPr bwMode="auto">
          <a:xfrm>
            <a:off x="7783513"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min</a:t>
            </a:r>
          </a:p>
        </p:txBody>
      </p:sp>
      <p:sp>
        <p:nvSpPr>
          <p:cNvPr id="43035" name="Text Box 93"/>
          <p:cNvSpPr txBox="1">
            <a:spLocks noChangeArrowheads="1"/>
          </p:cNvSpPr>
          <p:nvPr/>
        </p:nvSpPr>
        <p:spPr bwMode="auto">
          <a:xfrm>
            <a:off x="6086475" y="5257800"/>
            <a:ext cx="287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Total Lead Time = 2.65 days</a:t>
            </a:r>
          </a:p>
        </p:txBody>
      </p:sp>
      <p:sp>
        <p:nvSpPr>
          <p:cNvPr id="43036" name="Text Box 94"/>
          <p:cNvSpPr txBox="1">
            <a:spLocks noChangeArrowheads="1"/>
          </p:cNvSpPr>
          <p:nvPr/>
        </p:nvSpPr>
        <p:spPr bwMode="auto">
          <a:xfrm>
            <a:off x="5692775" y="5486400"/>
            <a:ext cx="334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Total Processing Time= 24.5 min</a:t>
            </a:r>
          </a:p>
        </p:txBody>
      </p:sp>
      <p:sp>
        <p:nvSpPr>
          <p:cNvPr id="43037" name="Text Box 95"/>
          <p:cNvSpPr txBox="1">
            <a:spLocks noChangeArrowheads="1"/>
          </p:cNvSpPr>
          <p:nvPr/>
        </p:nvSpPr>
        <p:spPr bwMode="auto">
          <a:xfrm>
            <a:off x="2443163" y="609600"/>
            <a:ext cx="2744787"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600">
                <a:latin typeface="Arial" pitchFamily="34" charset="0"/>
              </a:rPr>
              <a:t>Order Entry Process</a:t>
            </a:r>
          </a:p>
          <a:p>
            <a:pPr algn="ctr"/>
            <a:r>
              <a:rPr lang="en-US" altLang="en-US" sz="1600">
                <a:latin typeface="Arial" pitchFamily="34" charset="0"/>
              </a:rPr>
              <a:t>Current State  - Sept. 2007</a:t>
            </a:r>
          </a:p>
        </p:txBody>
      </p:sp>
      <p:sp>
        <p:nvSpPr>
          <p:cNvPr id="43038" name="Text Box 96"/>
          <p:cNvSpPr txBox="1">
            <a:spLocks noChangeArrowheads="1"/>
          </p:cNvSpPr>
          <p:nvPr/>
        </p:nvSpPr>
        <p:spPr bwMode="auto">
          <a:xfrm>
            <a:off x="6184900" y="5715000"/>
            <a:ext cx="2508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First Pass Yield = 34.4%</a:t>
            </a:r>
          </a:p>
        </p:txBody>
      </p:sp>
      <p:grpSp>
        <p:nvGrpSpPr>
          <p:cNvPr id="43039" name="Group 97"/>
          <p:cNvGrpSpPr>
            <a:grpSpLocks/>
          </p:cNvGrpSpPr>
          <p:nvPr/>
        </p:nvGrpSpPr>
        <p:grpSpPr bwMode="auto">
          <a:xfrm>
            <a:off x="304800" y="2433638"/>
            <a:ext cx="1357313" cy="1754187"/>
            <a:chOff x="192" y="1533"/>
            <a:chExt cx="855" cy="1105"/>
          </a:xfrm>
        </p:grpSpPr>
        <p:sp>
          <p:nvSpPr>
            <p:cNvPr id="43135" name="Text Box 98"/>
            <p:cNvSpPr txBox="1">
              <a:spLocks noChangeArrowheads="1"/>
            </p:cNvSpPr>
            <p:nvPr/>
          </p:nvSpPr>
          <p:spPr bwMode="auto">
            <a:xfrm>
              <a:off x="192" y="2274"/>
              <a:ext cx="567"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½ min</a:t>
              </a:r>
            </a:p>
            <a:p>
              <a:r>
                <a:rPr lang="en-US" altLang="en-US" sz="1000">
                  <a:latin typeface="Arial" pitchFamily="34" charset="0"/>
                </a:rPr>
                <a:t>Batch = 4</a:t>
              </a:r>
            </a:p>
            <a:p>
              <a:r>
                <a:rPr lang="en-US" altLang="en-US" sz="1000">
                  <a:latin typeface="Arial" pitchFamily="34" charset="0"/>
                </a:rPr>
                <a:t>hours</a:t>
              </a:r>
            </a:p>
          </p:txBody>
        </p:sp>
        <p:grpSp>
          <p:nvGrpSpPr>
            <p:cNvPr id="43136" name="Group 99"/>
            <p:cNvGrpSpPr>
              <a:grpSpLocks/>
            </p:cNvGrpSpPr>
            <p:nvPr/>
          </p:nvGrpSpPr>
          <p:grpSpPr bwMode="auto">
            <a:xfrm>
              <a:off x="842" y="1533"/>
              <a:ext cx="205" cy="309"/>
              <a:chOff x="1383" y="1044"/>
              <a:chExt cx="205" cy="309"/>
            </a:xfrm>
          </p:grpSpPr>
          <p:grpSp>
            <p:nvGrpSpPr>
              <p:cNvPr id="43137" name="Group 100"/>
              <p:cNvGrpSpPr>
                <a:grpSpLocks/>
              </p:cNvGrpSpPr>
              <p:nvPr/>
            </p:nvGrpSpPr>
            <p:grpSpPr bwMode="auto">
              <a:xfrm>
                <a:off x="1415" y="1044"/>
                <a:ext cx="141" cy="144"/>
                <a:chOff x="1395" y="1008"/>
                <a:chExt cx="233" cy="128"/>
              </a:xfrm>
            </p:grpSpPr>
            <p:sp>
              <p:nvSpPr>
                <p:cNvPr id="43139" name="Arc 10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40" name="Arc 10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41" name="Arc 10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38" name="Text Box 104"/>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3040" name="Group 105"/>
          <p:cNvGrpSpPr>
            <a:grpSpLocks/>
          </p:cNvGrpSpPr>
          <p:nvPr/>
        </p:nvGrpSpPr>
        <p:grpSpPr bwMode="auto">
          <a:xfrm>
            <a:off x="1676400" y="2433638"/>
            <a:ext cx="1508125" cy="1754187"/>
            <a:chOff x="1056" y="1533"/>
            <a:chExt cx="950" cy="1105"/>
          </a:xfrm>
        </p:grpSpPr>
        <p:sp>
          <p:nvSpPr>
            <p:cNvPr id="43128" name="Text Box 106"/>
            <p:cNvSpPr txBox="1">
              <a:spLocks noChangeArrowheads="1"/>
            </p:cNvSpPr>
            <p:nvPr/>
          </p:nvSpPr>
          <p:spPr bwMode="auto">
            <a:xfrm>
              <a:off x="1056" y="2274"/>
              <a:ext cx="720"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 min</a:t>
              </a:r>
            </a:p>
            <a:p>
              <a:r>
                <a:rPr lang="en-US" altLang="en-US" sz="1000">
                  <a:latin typeface="Arial" pitchFamily="34" charset="0"/>
                </a:rPr>
                <a:t>% Accept = 90%</a:t>
              </a:r>
            </a:p>
            <a:p>
              <a:r>
                <a:rPr lang="en-US" altLang="en-US" sz="1000">
                  <a:latin typeface="Arial" pitchFamily="34" charset="0"/>
                </a:rPr>
                <a:t>Batch = 4 hours</a:t>
              </a:r>
            </a:p>
          </p:txBody>
        </p:sp>
        <p:grpSp>
          <p:nvGrpSpPr>
            <p:cNvPr id="43129" name="Group 107"/>
            <p:cNvGrpSpPr>
              <a:grpSpLocks/>
            </p:cNvGrpSpPr>
            <p:nvPr/>
          </p:nvGrpSpPr>
          <p:grpSpPr bwMode="auto">
            <a:xfrm>
              <a:off x="1801" y="1533"/>
              <a:ext cx="205" cy="309"/>
              <a:chOff x="1383" y="1044"/>
              <a:chExt cx="205" cy="309"/>
            </a:xfrm>
          </p:grpSpPr>
          <p:grpSp>
            <p:nvGrpSpPr>
              <p:cNvPr id="43130" name="Group 108"/>
              <p:cNvGrpSpPr>
                <a:grpSpLocks/>
              </p:cNvGrpSpPr>
              <p:nvPr/>
            </p:nvGrpSpPr>
            <p:grpSpPr bwMode="auto">
              <a:xfrm>
                <a:off x="1415" y="1044"/>
                <a:ext cx="141" cy="144"/>
                <a:chOff x="1395" y="1008"/>
                <a:chExt cx="233" cy="128"/>
              </a:xfrm>
            </p:grpSpPr>
            <p:sp>
              <p:nvSpPr>
                <p:cNvPr id="43132" name="Arc 109"/>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33" name="Arc 110"/>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34" name="Arc 111"/>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31" name="Text Box 112"/>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3041" name="Group 113"/>
          <p:cNvGrpSpPr>
            <a:grpSpLocks/>
          </p:cNvGrpSpPr>
          <p:nvPr/>
        </p:nvGrpSpPr>
        <p:grpSpPr bwMode="auto">
          <a:xfrm>
            <a:off x="3263900" y="2433638"/>
            <a:ext cx="1455738" cy="1906587"/>
            <a:chOff x="2056" y="1533"/>
            <a:chExt cx="917" cy="1201"/>
          </a:xfrm>
        </p:grpSpPr>
        <p:sp>
          <p:nvSpPr>
            <p:cNvPr id="43121" name="Text Box 114"/>
            <p:cNvSpPr txBox="1">
              <a:spLocks noChangeArrowheads="1"/>
            </p:cNvSpPr>
            <p:nvPr/>
          </p:nvSpPr>
          <p:spPr bwMode="auto">
            <a:xfrm>
              <a:off x="2056" y="2274"/>
              <a:ext cx="680" cy="4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10 min</a:t>
              </a:r>
            </a:p>
            <a:p>
              <a:r>
                <a:rPr lang="en-US" altLang="en-US" sz="1000">
                  <a:latin typeface="Arial" pitchFamily="34" charset="0"/>
                </a:rPr>
                <a:t>% C&amp;A = 60%</a:t>
              </a:r>
            </a:p>
            <a:p>
              <a:r>
                <a:rPr lang="en-US" altLang="en-US" sz="1000">
                  <a:latin typeface="Arial" pitchFamily="34" charset="0"/>
                </a:rPr>
                <a:t>Batch = 1.6 hours</a:t>
              </a:r>
            </a:p>
          </p:txBody>
        </p:sp>
        <p:grpSp>
          <p:nvGrpSpPr>
            <p:cNvPr id="43122" name="Group 115"/>
            <p:cNvGrpSpPr>
              <a:grpSpLocks/>
            </p:cNvGrpSpPr>
            <p:nvPr/>
          </p:nvGrpSpPr>
          <p:grpSpPr bwMode="auto">
            <a:xfrm>
              <a:off x="2768" y="1533"/>
              <a:ext cx="205" cy="309"/>
              <a:chOff x="1383" y="1044"/>
              <a:chExt cx="205" cy="309"/>
            </a:xfrm>
          </p:grpSpPr>
          <p:grpSp>
            <p:nvGrpSpPr>
              <p:cNvPr id="43123" name="Group 116"/>
              <p:cNvGrpSpPr>
                <a:grpSpLocks/>
              </p:cNvGrpSpPr>
              <p:nvPr/>
            </p:nvGrpSpPr>
            <p:grpSpPr bwMode="auto">
              <a:xfrm>
                <a:off x="1415" y="1044"/>
                <a:ext cx="141" cy="144"/>
                <a:chOff x="1395" y="1008"/>
                <a:chExt cx="233" cy="128"/>
              </a:xfrm>
            </p:grpSpPr>
            <p:sp>
              <p:nvSpPr>
                <p:cNvPr id="43125" name="Arc 117"/>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26" name="Arc 118"/>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27" name="Arc 119"/>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24" name="Text Box 120"/>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3042" name="Group 121"/>
          <p:cNvGrpSpPr>
            <a:grpSpLocks/>
          </p:cNvGrpSpPr>
          <p:nvPr/>
        </p:nvGrpSpPr>
        <p:grpSpPr bwMode="auto">
          <a:xfrm>
            <a:off x="4724400" y="2433638"/>
            <a:ext cx="1377950" cy="1878012"/>
            <a:chOff x="2976" y="1533"/>
            <a:chExt cx="868" cy="1183"/>
          </a:xfrm>
        </p:grpSpPr>
        <p:sp>
          <p:nvSpPr>
            <p:cNvPr id="43114" name="Text Box 122"/>
            <p:cNvSpPr txBox="1">
              <a:spLocks noChangeArrowheads="1"/>
            </p:cNvSpPr>
            <p:nvPr/>
          </p:nvSpPr>
          <p:spPr bwMode="auto">
            <a:xfrm>
              <a:off x="2976" y="2256"/>
              <a:ext cx="672" cy="4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 min</a:t>
              </a:r>
            </a:p>
            <a:p>
              <a:r>
                <a:rPr lang="en-US" altLang="en-US" sz="1000">
                  <a:latin typeface="Arial" pitchFamily="34" charset="0"/>
                </a:rPr>
                <a:t>%C&amp;A = 75%</a:t>
              </a:r>
            </a:p>
            <a:p>
              <a:r>
                <a:rPr lang="en-US" altLang="en-US" sz="1000">
                  <a:latin typeface="Arial" pitchFamily="34" charset="0"/>
                </a:rPr>
                <a:t>Batch = 1.6 hours</a:t>
              </a:r>
            </a:p>
          </p:txBody>
        </p:sp>
        <p:grpSp>
          <p:nvGrpSpPr>
            <p:cNvPr id="43115" name="Group 123"/>
            <p:cNvGrpSpPr>
              <a:grpSpLocks/>
            </p:cNvGrpSpPr>
            <p:nvPr/>
          </p:nvGrpSpPr>
          <p:grpSpPr bwMode="auto">
            <a:xfrm>
              <a:off x="3639" y="1533"/>
              <a:ext cx="205" cy="309"/>
              <a:chOff x="1383" y="1044"/>
              <a:chExt cx="205" cy="309"/>
            </a:xfrm>
          </p:grpSpPr>
          <p:grpSp>
            <p:nvGrpSpPr>
              <p:cNvPr id="43116" name="Group 124"/>
              <p:cNvGrpSpPr>
                <a:grpSpLocks/>
              </p:cNvGrpSpPr>
              <p:nvPr/>
            </p:nvGrpSpPr>
            <p:grpSpPr bwMode="auto">
              <a:xfrm>
                <a:off x="1415" y="1044"/>
                <a:ext cx="141" cy="144"/>
                <a:chOff x="1395" y="1008"/>
                <a:chExt cx="233" cy="128"/>
              </a:xfrm>
            </p:grpSpPr>
            <p:sp>
              <p:nvSpPr>
                <p:cNvPr id="43118" name="Arc 125"/>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19" name="Arc 126"/>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20" name="Arc 127"/>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17" name="Text Box 128"/>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3043" name="Group 129"/>
          <p:cNvGrpSpPr>
            <a:grpSpLocks/>
          </p:cNvGrpSpPr>
          <p:nvPr/>
        </p:nvGrpSpPr>
        <p:grpSpPr bwMode="auto">
          <a:xfrm>
            <a:off x="6096000" y="2433638"/>
            <a:ext cx="1500188" cy="1776412"/>
            <a:chOff x="3840" y="1533"/>
            <a:chExt cx="945" cy="1119"/>
          </a:xfrm>
        </p:grpSpPr>
        <p:sp>
          <p:nvSpPr>
            <p:cNvPr id="43107" name="Text Box 130"/>
            <p:cNvSpPr txBox="1">
              <a:spLocks noChangeArrowheads="1"/>
            </p:cNvSpPr>
            <p:nvPr/>
          </p:nvSpPr>
          <p:spPr bwMode="auto">
            <a:xfrm>
              <a:off x="3840" y="2288"/>
              <a:ext cx="749"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=7 min</a:t>
              </a:r>
            </a:p>
            <a:p>
              <a:r>
                <a:rPr lang="en-US" altLang="en-US" sz="1000">
                  <a:latin typeface="Arial" pitchFamily="34" charset="0"/>
                </a:rPr>
                <a:t>%C&amp;A = 85%</a:t>
              </a:r>
            </a:p>
            <a:p>
              <a:r>
                <a:rPr lang="en-US" altLang="en-US" sz="1000">
                  <a:latin typeface="Arial" pitchFamily="34" charset="0"/>
                </a:rPr>
                <a:t>Batch = 2 hours</a:t>
              </a:r>
            </a:p>
          </p:txBody>
        </p:sp>
        <p:grpSp>
          <p:nvGrpSpPr>
            <p:cNvPr id="43108" name="Group 131"/>
            <p:cNvGrpSpPr>
              <a:grpSpLocks/>
            </p:cNvGrpSpPr>
            <p:nvPr/>
          </p:nvGrpSpPr>
          <p:grpSpPr bwMode="auto">
            <a:xfrm>
              <a:off x="4580" y="1533"/>
              <a:ext cx="205" cy="309"/>
              <a:chOff x="1383" y="1044"/>
              <a:chExt cx="205" cy="309"/>
            </a:xfrm>
          </p:grpSpPr>
          <p:grpSp>
            <p:nvGrpSpPr>
              <p:cNvPr id="43109" name="Group 132"/>
              <p:cNvGrpSpPr>
                <a:grpSpLocks/>
              </p:cNvGrpSpPr>
              <p:nvPr/>
            </p:nvGrpSpPr>
            <p:grpSpPr bwMode="auto">
              <a:xfrm>
                <a:off x="1415" y="1044"/>
                <a:ext cx="141" cy="144"/>
                <a:chOff x="1395" y="1008"/>
                <a:chExt cx="233" cy="128"/>
              </a:xfrm>
            </p:grpSpPr>
            <p:sp>
              <p:nvSpPr>
                <p:cNvPr id="43111" name="Arc 133"/>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12" name="Arc 134"/>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13" name="Arc 135"/>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10" name="Text Box 136"/>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3044" name="Group 137"/>
          <p:cNvGrpSpPr>
            <a:grpSpLocks/>
          </p:cNvGrpSpPr>
          <p:nvPr/>
        </p:nvGrpSpPr>
        <p:grpSpPr bwMode="auto">
          <a:xfrm>
            <a:off x="7620000" y="2433638"/>
            <a:ext cx="1338263" cy="1624012"/>
            <a:chOff x="4800" y="1533"/>
            <a:chExt cx="843" cy="1023"/>
          </a:xfrm>
        </p:grpSpPr>
        <p:sp>
          <p:nvSpPr>
            <p:cNvPr id="43100" name="Text Box 138"/>
            <p:cNvSpPr txBox="1">
              <a:spLocks noChangeArrowheads="1"/>
            </p:cNvSpPr>
            <p:nvPr/>
          </p:nvSpPr>
          <p:spPr bwMode="auto">
            <a:xfrm>
              <a:off x="4800" y="2288"/>
              <a:ext cx="600" cy="2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5 min</a:t>
              </a:r>
            </a:p>
            <a:p>
              <a:r>
                <a:rPr lang="en-US" altLang="en-US" sz="1000">
                  <a:latin typeface="Arial" pitchFamily="34" charset="0"/>
                </a:rPr>
                <a:t>Batch = 1day</a:t>
              </a:r>
            </a:p>
          </p:txBody>
        </p:sp>
        <p:grpSp>
          <p:nvGrpSpPr>
            <p:cNvPr id="43101" name="Group 139"/>
            <p:cNvGrpSpPr>
              <a:grpSpLocks/>
            </p:cNvGrpSpPr>
            <p:nvPr/>
          </p:nvGrpSpPr>
          <p:grpSpPr bwMode="auto">
            <a:xfrm>
              <a:off x="5438" y="1533"/>
              <a:ext cx="205" cy="309"/>
              <a:chOff x="1383" y="1044"/>
              <a:chExt cx="205" cy="309"/>
            </a:xfrm>
          </p:grpSpPr>
          <p:grpSp>
            <p:nvGrpSpPr>
              <p:cNvPr id="43102" name="Group 140"/>
              <p:cNvGrpSpPr>
                <a:grpSpLocks/>
              </p:cNvGrpSpPr>
              <p:nvPr/>
            </p:nvGrpSpPr>
            <p:grpSpPr bwMode="auto">
              <a:xfrm>
                <a:off x="1415" y="1044"/>
                <a:ext cx="141" cy="144"/>
                <a:chOff x="1395" y="1008"/>
                <a:chExt cx="233" cy="128"/>
              </a:xfrm>
            </p:grpSpPr>
            <p:sp>
              <p:nvSpPr>
                <p:cNvPr id="43104" name="Arc 141"/>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05" name="Arc 142"/>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3106" name="Arc 143"/>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3103" name="Text Box 144"/>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sp>
        <p:nvSpPr>
          <p:cNvPr id="43045" name="Text Box 145"/>
          <p:cNvSpPr txBox="1">
            <a:spLocks noChangeArrowheads="1"/>
          </p:cNvSpPr>
          <p:nvPr/>
        </p:nvSpPr>
        <p:spPr bwMode="auto">
          <a:xfrm>
            <a:off x="609600" y="1752600"/>
            <a:ext cx="1041400" cy="3032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Weekly Fax</a:t>
            </a:r>
          </a:p>
        </p:txBody>
      </p:sp>
      <p:grpSp>
        <p:nvGrpSpPr>
          <p:cNvPr id="43046" name="Group 146"/>
          <p:cNvGrpSpPr>
            <a:grpSpLocks/>
          </p:cNvGrpSpPr>
          <p:nvPr/>
        </p:nvGrpSpPr>
        <p:grpSpPr bwMode="auto">
          <a:xfrm>
            <a:off x="1219200" y="2971800"/>
            <a:ext cx="7731125" cy="152400"/>
            <a:chOff x="768" y="1872"/>
            <a:chExt cx="4870" cy="96"/>
          </a:xfrm>
        </p:grpSpPr>
        <p:sp>
          <p:nvSpPr>
            <p:cNvPr id="43094" name="AutoShape 147" descr="Dark vertical"/>
            <p:cNvSpPr>
              <a:spLocks noChangeArrowheads="1"/>
            </p:cNvSpPr>
            <p:nvPr/>
          </p:nvSpPr>
          <p:spPr bwMode="auto">
            <a:xfrm>
              <a:off x="172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095" name="AutoShape 148" descr="Dark vertical"/>
            <p:cNvSpPr>
              <a:spLocks noChangeArrowheads="1"/>
            </p:cNvSpPr>
            <p:nvPr/>
          </p:nvSpPr>
          <p:spPr bwMode="auto">
            <a:xfrm>
              <a:off x="76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096" name="AutoShape 149" descr="Dark vertical"/>
            <p:cNvSpPr>
              <a:spLocks noChangeArrowheads="1"/>
            </p:cNvSpPr>
            <p:nvPr/>
          </p:nvSpPr>
          <p:spPr bwMode="auto">
            <a:xfrm>
              <a:off x="451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097" name="AutoShape 150" descr="Dark vertical"/>
            <p:cNvSpPr>
              <a:spLocks noChangeArrowheads="1"/>
            </p:cNvSpPr>
            <p:nvPr/>
          </p:nvSpPr>
          <p:spPr bwMode="auto">
            <a:xfrm>
              <a:off x="355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098" name="AutoShape 151" descr="Dark vertical"/>
            <p:cNvSpPr>
              <a:spLocks noChangeArrowheads="1"/>
            </p:cNvSpPr>
            <p:nvPr/>
          </p:nvSpPr>
          <p:spPr bwMode="auto">
            <a:xfrm>
              <a:off x="268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3099" name="AutoShape 152" descr="Dark vertical"/>
            <p:cNvSpPr>
              <a:spLocks noChangeArrowheads="1"/>
            </p:cNvSpPr>
            <p:nvPr/>
          </p:nvSpPr>
          <p:spPr bwMode="auto">
            <a:xfrm>
              <a:off x="532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43047" name="AutoShape 153" descr="Dark vertical"/>
          <p:cNvSpPr>
            <a:spLocks noChangeArrowheads="1"/>
          </p:cNvSpPr>
          <p:nvPr/>
        </p:nvSpPr>
        <p:spPr bwMode="auto">
          <a:xfrm rot="-8510174">
            <a:off x="6781800" y="1676400"/>
            <a:ext cx="1371600" cy="152400"/>
          </a:xfrm>
          <a:prstGeom prst="rightArrow">
            <a:avLst>
              <a:gd name="adj1" fmla="val 50000"/>
              <a:gd name="adj2" fmla="val 22500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43048" name="Group 154"/>
          <p:cNvGrpSpPr>
            <a:grpSpLocks/>
          </p:cNvGrpSpPr>
          <p:nvPr/>
        </p:nvGrpSpPr>
        <p:grpSpPr bwMode="auto">
          <a:xfrm>
            <a:off x="7010400" y="609600"/>
            <a:ext cx="762000" cy="76200"/>
            <a:chOff x="1680" y="1152"/>
            <a:chExt cx="480" cy="48"/>
          </a:xfrm>
        </p:grpSpPr>
        <p:sp>
          <p:nvSpPr>
            <p:cNvPr id="43091" name="Line 155"/>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92" name="Line 156"/>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93" name="Line 157"/>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3049" name="Group 158"/>
          <p:cNvGrpSpPr>
            <a:grpSpLocks/>
          </p:cNvGrpSpPr>
          <p:nvPr/>
        </p:nvGrpSpPr>
        <p:grpSpPr bwMode="auto">
          <a:xfrm>
            <a:off x="7086600" y="1143000"/>
            <a:ext cx="762000" cy="76200"/>
            <a:chOff x="1680" y="1152"/>
            <a:chExt cx="480" cy="48"/>
          </a:xfrm>
        </p:grpSpPr>
        <p:sp>
          <p:nvSpPr>
            <p:cNvPr id="43088" name="Line 159"/>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89" name="Line 160"/>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90" name="Line 161"/>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5602" name="Text Box 162"/>
          <p:cNvSpPr txBox="1">
            <a:spLocks noChangeArrowheads="1"/>
          </p:cNvSpPr>
          <p:nvPr/>
        </p:nvSpPr>
        <p:spPr bwMode="auto">
          <a:xfrm>
            <a:off x="1527175" y="1809750"/>
            <a:ext cx="1295400" cy="146526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Stop walking to the FAX that’s waste!!!</a:t>
            </a:r>
          </a:p>
        </p:txBody>
      </p:sp>
      <p:grpSp>
        <p:nvGrpSpPr>
          <p:cNvPr id="445603" name="Group 163"/>
          <p:cNvGrpSpPr>
            <a:grpSpLocks/>
          </p:cNvGrpSpPr>
          <p:nvPr/>
        </p:nvGrpSpPr>
        <p:grpSpPr bwMode="auto">
          <a:xfrm>
            <a:off x="0" y="1066800"/>
            <a:ext cx="1587500" cy="1012825"/>
            <a:chOff x="0" y="672"/>
            <a:chExt cx="1000" cy="638"/>
          </a:xfrm>
        </p:grpSpPr>
        <p:sp>
          <p:nvSpPr>
            <p:cNvPr id="43084" name="AutoShape 164"/>
            <p:cNvSpPr>
              <a:spLocks noChangeArrowheads="1"/>
            </p:cNvSpPr>
            <p:nvPr/>
          </p:nvSpPr>
          <p:spPr bwMode="auto">
            <a:xfrm>
              <a:off x="0" y="672"/>
              <a:ext cx="902" cy="638"/>
            </a:xfrm>
            <a:prstGeom prst="irregularSeal2">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t>Phone</a:t>
              </a:r>
            </a:p>
            <a:p>
              <a:pPr algn="ctr"/>
              <a:r>
                <a:rPr lang="en-US" altLang="en-US" sz="1600"/>
                <a:t>Or WEB</a:t>
              </a:r>
            </a:p>
          </p:txBody>
        </p:sp>
        <p:grpSp>
          <p:nvGrpSpPr>
            <p:cNvPr id="43085" name="Group 165"/>
            <p:cNvGrpSpPr>
              <a:grpSpLocks/>
            </p:cNvGrpSpPr>
            <p:nvPr/>
          </p:nvGrpSpPr>
          <p:grpSpPr bwMode="auto">
            <a:xfrm>
              <a:off x="752" y="1075"/>
              <a:ext cx="248" cy="235"/>
              <a:chOff x="1807" y="1075"/>
              <a:chExt cx="992" cy="1085"/>
            </a:xfrm>
          </p:grpSpPr>
          <p:sp>
            <p:nvSpPr>
              <p:cNvPr id="43086" name="Line 166"/>
              <p:cNvSpPr>
                <a:spLocks noChangeShapeType="1"/>
              </p:cNvSpPr>
              <p:nvPr/>
            </p:nvSpPr>
            <p:spPr bwMode="auto">
              <a:xfrm>
                <a:off x="1807" y="1075"/>
                <a:ext cx="992" cy="10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87" name="Line 167"/>
              <p:cNvSpPr>
                <a:spLocks noChangeShapeType="1"/>
              </p:cNvSpPr>
              <p:nvPr/>
            </p:nvSpPr>
            <p:spPr bwMode="auto">
              <a:xfrm flipV="1">
                <a:off x="1807" y="1075"/>
                <a:ext cx="992" cy="10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sp>
        <p:nvSpPr>
          <p:cNvPr id="43052" name="Text Box 168"/>
          <p:cNvSpPr txBox="1">
            <a:spLocks noChangeArrowheads="1"/>
          </p:cNvSpPr>
          <p:nvPr/>
        </p:nvSpPr>
        <p:spPr bwMode="auto">
          <a:xfrm>
            <a:off x="2420938" y="3316288"/>
            <a:ext cx="4048125" cy="1004887"/>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Arial" pitchFamily="34" charset="0"/>
              </a:rPr>
              <a:t>Which steps create value?</a:t>
            </a:r>
          </a:p>
          <a:p>
            <a:pPr algn="ctr"/>
            <a:r>
              <a:rPr lang="en-US" altLang="en-US" sz="2400">
                <a:latin typeface="Arial" pitchFamily="34" charset="0"/>
              </a:rPr>
              <a:t>Which are waste?</a:t>
            </a:r>
          </a:p>
        </p:txBody>
      </p:sp>
      <p:grpSp>
        <p:nvGrpSpPr>
          <p:cNvPr id="445609" name="Group 169"/>
          <p:cNvGrpSpPr>
            <a:grpSpLocks/>
          </p:cNvGrpSpPr>
          <p:nvPr/>
        </p:nvGrpSpPr>
        <p:grpSpPr bwMode="auto">
          <a:xfrm>
            <a:off x="7329488" y="1758950"/>
            <a:ext cx="1574800" cy="3392488"/>
            <a:chOff x="4617" y="1108"/>
            <a:chExt cx="992" cy="2137"/>
          </a:xfrm>
        </p:grpSpPr>
        <p:grpSp>
          <p:nvGrpSpPr>
            <p:cNvPr id="43075" name="Group 170"/>
            <p:cNvGrpSpPr>
              <a:grpSpLocks/>
            </p:cNvGrpSpPr>
            <p:nvPr/>
          </p:nvGrpSpPr>
          <p:grpSpPr bwMode="auto">
            <a:xfrm>
              <a:off x="4617" y="1108"/>
              <a:ext cx="992" cy="1148"/>
              <a:chOff x="4617" y="1108"/>
              <a:chExt cx="992" cy="1148"/>
            </a:xfrm>
          </p:grpSpPr>
          <p:grpSp>
            <p:nvGrpSpPr>
              <p:cNvPr id="43079" name="Group 171"/>
              <p:cNvGrpSpPr>
                <a:grpSpLocks/>
              </p:cNvGrpSpPr>
              <p:nvPr/>
            </p:nvGrpSpPr>
            <p:grpSpPr bwMode="auto">
              <a:xfrm>
                <a:off x="4617" y="1171"/>
                <a:ext cx="992" cy="1085"/>
                <a:chOff x="4617" y="1171"/>
                <a:chExt cx="992" cy="1085"/>
              </a:xfrm>
            </p:grpSpPr>
            <p:sp>
              <p:nvSpPr>
                <p:cNvPr id="43081" name="Line 172"/>
                <p:cNvSpPr>
                  <a:spLocks noChangeShapeType="1"/>
                </p:cNvSpPr>
                <p:nvPr/>
              </p:nvSpPr>
              <p:spPr bwMode="auto">
                <a:xfrm>
                  <a:off x="4617" y="1171"/>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82" name="Line 173"/>
                <p:cNvSpPr>
                  <a:spLocks noChangeShapeType="1"/>
                </p:cNvSpPr>
                <p:nvPr/>
              </p:nvSpPr>
              <p:spPr bwMode="auto">
                <a:xfrm flipV="1">
                  <a:off x="4617" y="1171"/>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83" name="Text Box 174"/>
                <p:cNvSpPr txBox="1">
                  <a:spLocks noChangeArrowheads="1"/>
                </p:cNvSpPr>
                <p:nvPr/>
              </p:nvSpPr>
              <p:spPr bwMode="auto">
                <a:xfrm>
                  <a:off x="4826" y="1616"/>
                  <a:ext cx="5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solidFill>
                        <a:srgbClr val="FF6600"/>
                      </a:solidFill>
                      <a:latin typeface="Arial" pitchFamily="34" charset="0"/>
                    </a:rPr>
                    <a:t>Waste</a:t>
                  </a:r>
                </a:p>
              </p:txBody>
            </p:sp>
          </p:grpSp>
          <p:sp>
            <p:nvSpPr>
              <p:cNvPr id="43080" name="Text Box 175"/>
              <p:cNvSpPr txBox="1">
                <a:spLocks noChangeArrowheads="1"/>
              </p:cNvSpPr>
              <p:nvPr/>
            </p:nvSpPr>
            <p:spPr bwMode="auto">
              <a:xfrm>
                <a:off x="4715" y="1108"/>
                <a:ext cx="83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solidFill>
                      <a:srgbClr val="FF6600"/>
                    </a:solidFill>
                    <a:latin typeface="Arial" pitchFamily="34" charset="0"/>
                  </a:rPr>
                  <a:t>Over Processing</a:t>
                </a:r>
              </a:p>
            </p:txBody>
          </p:sp>
        </p:grpSp>
        <p:grpSp>
          <p:nvGrpSpPr>
            <p:cNvPr id="43076" name="Group 176"/>
            <p:cNvGrpSpPr>
              <a:grpSpLocks/>
            </p:cNvGrpSpPr>
            <p:nvPr/>
          </p:nvGrpSpPr>
          <p:grpSpPr bwMode="auto">
            <a:xfrm>
              <a:off x="4972" y="3010"/>
              <a:ext cx="248" cy="235"/>
              <a:chOff x="1807" y="1075"/>
              <a:chExt cx="992" cy="1085"/>
            </a:xfrm>
          </p:grpSpPr>
          <p:sp>
            <p:nvSpPr>
              <p:cNvPr id="43077" name="Line 177"/>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78" name="Line 178"/>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nvGrpSpPr>
          <p:cNvPr id="445619" name="Group 179"/>
          <p:cNvGrpSpPr>
            <a:grpSpLocks/>
          </p:cNvGrpSpPr>
          <p:nvPr/>
        </p:nvGrpSpPr>
        <p:grpSpPr bwMode="auto">
          <a:xfrm>
            <a:off x="4521200" y="1758950"/>
            <a:ext cx="1608138" cy="3490913"/>
            <a:chOff x="2848" y="1108"/>
            <a:chExt cx="1013" cy="2199"/>
          </a:xfrm>
        </p:grpSpPr>
        <p:grpSp>
          <p:nvGrpSpPr>
            <p:cNvPr id="43060" name="Group 180"/>
            <p:cNvGrpSpPr>
              <a:grpSpLocks/>
            </p:cNvGrpSpPr>
            <p:nvPr/>
          </p:nvGrpSpPr>
          <p:grpSpPr bwMode="auto">
            <a:xfrm>
              <a:off x="2848" y="1108"/>
              <a:ext cx="1013" cy="1085"/>
              <a:chOff x="2848" y="1108"/>
              <a:chExt cx="1013" cy="1085"/>
            </a:xfrm>
          </p:grpSpPr>
          <p:grpSp>
            <p:nvGrpSpPr>
              <p:cNvPr id="43067" name="Group 181"/>
              <p:cNvGrpSpPr>
                <a:grpSpLocks/>
              </p:cNvGrpSpPr>
              <p:nvPr/>
            </p:nvGrpSpPr>
            <p:grpSpPr bwMode="auto">
              <a:xfrm>
                <a:off x="2848" y="1108"/>
                <a:ext cx="992" cy="1085"/>
                <a:chOff x="1846" y="1075"/>
                <a:chExt cx="992" cy="1085"/>
              </a:xfrm>
            </p:grpSpPr>
            <p:sp>
              <p:nvSpPr>
                <p:cNvPr id="43071" name="Line 182"/>
                <p:cNvSpPr>
                  <a:spLocks noChangeShapeType="1"/>
                </p:cNvSpPr>
                <p:nvPr/>
              </p:nvSpPr>
              <p:spPr bwMode="auto">
                <a:xfrm flipV="1">
                  <a:off x="1846"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72" name="Line 183"/>
                <p:cNvSpPr>
                  <a:spLocks noChangeShapeType="1"/>
                </p:cNvSpPr>
                <p:nvPr/>
              </p:nvSpPr>
              <p:spPr bwMode="auto">
                <a:xfrm>
                  <a:off x="1846"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73" name="Text Box 184"/>
                <p:cNvSpPr txBox="1">
                  <a:spLocks noChangeArrowheads="1"/>
                </p:cNvSpPr>
                <p:nvPr/>
              </p:nvSpPr>
              <p:spPr bwMode="auto">
                <a:xfrm>
                  <a:off x="2055" y="1520"/>
                  <a:ext cx="5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solidFill>
                        <a:srgbClr val="FF6600"/>
                      </a:solidFill>
                      <a:latin typeface="Arial" pitchFamily="34" charset="0"/>
                    </a:rPr>
                    <a:t>Waste</a:t>
                  </a:r>
                </a:p>
              </p:txBody>
            </p:sp>
            <p:sp>
              <p:nvSpPr>
                <p:cNvPr id="43074" name="Text Box 185"/>
                <p:cNvSpPr txBox="1">
                  <a:spLocks noChangeArrowheads="1"/>
                </p:cNvSpPr>
                <p:nvPr/>
              </p:nvSpPr>
              <p:spPr bwMode="auto">
                <a:xfrm>
                  <a:off x="2036" y="1075"/>
                  <a:ext cx="6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solidFill>
                        <a:srgbClr val="FF6600"/>
                      </a:solidFill>
                      <a:latin typeface="Arial" pitchFamily="34" charset="0"/>
                    </a:rPr>
                    <a:t>Rework</a:t>
                  </a:r>
                </a:p>
              </p:txBody>
            </p:sp>
          </p:grpSp>
          <p:grpSp>
            <p:nvGrpSpPr>
              <p:cNvPr id="43068" name="Group 186"/>
              <p:cNvGrpSpPr>
                <a:grpSpLocks/>
              </p:cNvGrpSpPr>
              <p:nvPr/>
            </p:nvGrpSpPr>
            <p:grpSpPr bwMode="auto">
              <a:xfrm>
                <a:off x="3613" y="1646"/>
                <a:ext cx="248" cy="235"/>
                <a:chOff x="1807" y="1075"/>
                <a:chExt cx="992" cy="1085"/>
              </a:xfrm>
            </p:grpSpPr>
            <p:sp>
              <p:nvSpPr>
                <p:cNvPr id="43069" name="Line 187"/>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70" name="Line 188"/>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nvGrpSpPr>
            <p:cNvPr id="43061" name="Group 189"/>
            <p:cNvGrpSpPr>
              <a:grpSpLocks/>
            </p:cNvGrpSpPr>
            <p:nvPr/>
          </p:nvGrpSpPr>
          <p:grpSpPr bwMode="auto">
            <a:xfrm>
              <a:off x="3106" y="3072"/>
              <a:ext cx="248" cy="235"/>
              <a:chOff x="1807" y="1075"/>
              <a:chExt cx="992" cy="1085"/>
            </a:xfrm>
          </p:grpSpPr>
          <p:sp>
            <p:nvSpPr>
              <p:cNvPr id="43065" name="Line 190"/>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66" name="Line 191"/>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3062" name="Group 192"/>
            <p:cNvGrpSpPr>
              <a:grpSpLocks/>
            </p:cNvGrpSpPr>
            <p:nvPr/>
          </p:nvGrpSpPr>
          <p:grpSpPr bwMode="auto">
            <a:xfrm>
              <a:off x="3592" y="2775"/>
              <a:ext cx="248" cy="235"/>
              <a:chOff x="1807" y="1075"/>
              <a:chExt cx="992" cy="1085"/>
            </a:xfrm>
          </p:grpSpPr>
          <p:sp>
            <p:nvSpPr>
              <p:cNvPr id="43063" name="Line 193"/>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3064" name="Line 194"/>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nvGrpSpPr>
          <p:cNvPr id="43055" name="Group 195"/>
          <p:cNvGrpSpPr>
            <a:grpSpLocks/>
          </p:cNvGrpSpPr>
          <p:nvPr/>
        </p:nvGrpSpPr>
        <p:grpSpPr bwMode="auto">
          <a:xfrm>
            <a:off x="381000" y="5335588"/>
            <a:ext cx="4897438" cy="641350"/>
            <a:chOff x="240" y="3361"/>
            <a:chExt cx="3085" cy="404"/>
          </a:xfrm>
        </p:grpSpPr>
        <p:sp>
          <p:nvSpPr>
            <p:cNvPr id="43056" name="Text Box 196"/>
            <p:cNvSpPr txBox="1">
              <a:spLocks noChangeArrowheads="1"/>
            </p:cNvSpPr>
            <p:nvPr/>
          </p:nvSpPr>
          <p:spPr bwMode="auto">
            <a:xfrm>
              <a:off x="1152" y="3361"/>
              <a:ext cx="8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460 minutes</a:t>
              </a:r>
            </a:p>
            <a:p>
              <a:r>
                <a:rPr lang="en-US" altLang="en-US" sz="1800">
                  <a:latin typeface="Times New Roman" pitchFamily="18" charset="0"/>
                </a:rPr>
                <a:t>46 Orders</a:t>
              </a:r>
            </a:p>
          </p:txBody>
        </p:sp>
        <p:sp>
          <p:nvSpPr>
            <p:cNvPr id="43057" name="Text Box 197"/>
            <p:cNvSpPr txBox="1">
              <a:spLocks noChangeArrowheads="1"/>
            </p:cNvSpPr>
            <p:nvPr/>
          </p:nvSpPr>
          <p:spPr bwMode="auto">
            <a:xfrm>
              <a:off x="2112" y="3457"/>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 10 minutes/order</a:t>
              </a:r>
            </a:p>
          </p:txBody>
        </p:sp>
        <p:sp>
          <p:nvSpPr>
            <p:cNvPr id="43058" name="Text Box 198"/>
            <p:cNvSpPr txBox="1">
              <a:spLocks noChangeArrowheads="1"/>
            </p:cNvSpPr>
            <p:nvPr/>
          </p:nvSpPr>
          <p:spPr bwMode="auto">
            <a:xfrm>
              <a:off x="240" y="3408"/>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Takt Time = </a:t>
              </a:r>
            </a:p>
          </p:txBody>
        </p:sp>
        <p:sp>
          <p:nvSpPr>
            <p:cNvPr id="43059" name="Line 199"/>
            <p:cNvSpPr>
              <a:spLocks noChangeShapeType="1"/>
            </p:cNvSpPr>
            <p:nvPr/>
          </p:nvSpPr>
          <p:spPr bwMode="auto">
            <a:xfrm>
              <a:off x="1152" y="3553"/>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Tree>
    <p:extLst>
      <p:ext uri="{BB962C8B-B14F-4D97-AF65-F5344CB8AC3E}">
        <p14:creationId xmlns:p14="http://schemas.microsoft.com/office/powerpoint/2010/main" val="2478047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5602"/>
                                        </p:tgtEl>
                                        <p:attrNameLst>
                                          <p:attrName>style.visibility</p:attrName>
                                        </p:attrNameLst>
                                      </p:cBhvr>
                                      <p:to>
                                        <p:strVal val="visible"/>
                                      </p:to>
                                    </p:set>
                                    <p:anim calcmode="lin" valueType="num">
                                      <p:cBhvr additive="base">
                                        <p:cTn id="7" dur="500" fill="hold"/>
                                        <p:tgtEl>
                                          <p:spTgt spid="445602"/>
                                        </p:tgtEl>
                                        <p:attrNameLst>
                                          <p:attrName>ppt_x</p:attrName>
                                        </p:attrNameLst>
                                      </p:cBhvr>
                                      <p:tavLst>
                                        <p:tav tm="0">
                                          <p:val>
                                            <p:strVal val="0-#ppt_w/2"/>
                                          </p:val>
                                        </p:tav>
                                        <p:tav tm="100000">
                                          <p:val>
                                            <p:strVal val="#ppt_x"/>
                                          </p:val>
                                        </p:tav>
                                      </p:tavLst>
                                    </p:anim>
                                    <p:anim calcmode="lin" valueType="num">
                                      <p:cBhvr additive="base">
                                        <p:cTn id="8" dur="500" fill="hold"/>
                                        <p:tgtEl>
                                          <p:spTgt spid="44560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560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5603"/>
                                        </p:tgtEl>
                                        <p:attrNameLst>
                                          <p:attrName>style.visibility</p:attrName>
                                        </p:attrNameLst>
                                      </p:cBhvr>
                                      <p:to>
                                        <p:strVal val="visible"/>
                                      </p:to>
                                    </p:set>
                                    <p:anim calcmode="lin" valueType="num">
                                      <p:cBhvr additive="base">
                                        <p:cTn id="13" dur="500" fill="hold"/>
                                        <p:tgtEl>
                                          <p:spTgt spid="445603"/>
                                        </p:tgtEl>
                                        <p:attrNameLst>
                                          <p:attrName>ppt_x</p:attrName>
                                        </p:attrNameLst>
                                      </p:cBhvr>
                                      <p:tavLst>
                                        <p:tav tm="0">
                                          <p:val>
                                            <p:strVal val="0-#ppt_w/2"/>
                                          </p:val>
                                        </p:tav>
                                        <p:tav tm="100000">
                                          <p:val>
                                            <p:strVal val="#ppt_x"/>
                                          </p:val>
                                        </p:tav>
                                      </p:tavLst>
                                    </p:anim>
                                    <p:anim calcmode="lin" valueType="num">
                                      <p:cBhvr additive="base">
                                        <p:cTn id="14" dur="500" fill="hold"/>
                                        <p:tgtEl>
                                          <p:spTgt spid="4456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45619"/>
                                        </p:tgtEl>
                                        <p:attrNameLst>
                                          <p:attrName>style.visibility</p:attrName>
                                        </p:attrNameLst>
                                      </p:cBhvr>
                                      <p:to>
                                        <p:strVal val="visible"/>
                                      </p:to>
                                    </p:set>
                                    <p:anim calcmode="lin" valueType="num">
                                      <p:cBhvr additive="base">
                                        <p:cTn id="19" dur="500" fill="hold"/>
                                        <p:tgtEl>
                                          <p:spTgt spid="445619"/>
                                        </p:tgtEl>
                                        <p:attrNameLst>
                                          <p:attrName>ppt_x</p:attrName>
                                        </p:attrNameLst>
                                      </p:cBhvr>
                                      <p:tavLst>
                                        <p:tav tm="0">
                                          <p:val>
                                            <p:strVal val="0-#ppt_w/2"/>
                                          </p:val>
                                        </p:tav>
                                        <p:tav tm="100000">
                                          <p:val>
                                            <p:strVal val="#ppt_x"/>
                                          </p:val>
                                        </p:tav>
                                      </p:tavLst>
                                    </p:anim>
                                    <p:anim calcmode="lin" valueType="num">
                                      <p:cBhvr additive="base">
                                        <p:cTn id="20" dur="500" fill="hold"/>
                                        <p:tgtEl>
                                          <p:spTgt spid="4456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45609"/>
                                        </p:tgtEl>
                                        <p:attrNameLst>
                                          <p:attrName>style.visibility</p:attrName>
                                        </p:attrNameLst>
                                      </p:cBhvr>
                                      <p:to>
                                        <p:strVal val="visible"/>
                                      </p:to>
                                    </p:set>
                                    <p:anim calcmode="lin" valueType="num">
                                      <p:cBhvr additive="base">
                                        <p:cTn id="25" dur="500" fill="hold"/>
                                        <p:tgtEl>
                                          <p:spTgt spid="445609"/>
                                        </p:tgtEl>
                                        <p:attrNameLst>
                                          <p:attrName>ppt_x</p:attrName>
                                        </p:attrNameLst>
                                      </p:cBhvr>
                                      <p:tavLst>
                                        <p:tav tm="0">
                                          <p:val>
                                            <p:strVal val="0-#ppt_w/2"/>
                                          </p:val>
                                        </p:tav>
                                        <p:tav tm="100000">
                                          <p:val>
                                            <p:strVal val="#ppt_x"/>
                                          </p:val>
                                        </p:tav>
                                      </p:tavLst>
                                    </p:anim>
                                    <p:anim calcmode="lin" valueType="num">
                                      <p:cBhvr additive="base">
                                        <p:cTn id="26" dur="500" fill="hold"/>
                                        <p:tgtEl>
                                          <p:spTgt spid="445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602"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5" name="Group 2"/>
          <p:cNvGrpSpPr>
            <a:grpSpLocks/>
          </p:cNvGrpSpPr>
          <p:nvPr/>
        </p:nvGrpSpPr>
        <p:grpSpPr bwMode="auto">
          <a:xfrm>
            <a:off x="588963" y="5486400"/>
            <a:ext cx="4897437" cy="641350"/>
            <a:chOff x="240" y="3361"/>
            <a:chExt cx="3085" cy="404"/>
          </a:xfrm>
        </p:grpSpPr>
        <p:sp>
          <p:nvSpPr>
            <p:cNvPr id="44237" name="Text Box 3"/>
            <p:cNvSpPr txBox="1">
              <a:spLocks noChangeArrowheads="1"/>
            </p:cNvSpPr>
            <p:nvPr/>
          </p:nvSpPr>
          <p:spPr bwMode="auto">
            <a:xfrm>
              <a:off x="1152" y="3361"/>
              <a:ext cx="8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460 minutes</a:t>
              </a:r>
            </a:p>
            <a:p>
              <a:r>
                <a:rPr lang="en-US" altLang="en-US" sz="1800">
                  <a:latin typeface="Times New Roman" pitchFamily="18" charset="0"/>
                </a:rPr>
                <a:t>46 Orders</a:t>
              </a:r>
            </a:p>
          </p:txBody>
        </p:sp>
        <p:sp>
          <p:nvSpPr>
            <p:cNvPr id="44238" name="Text Box 4"/>
            <p:cNvSpPr txBox="1">
              <a:spLocks noChangeArrowheads="1"/>
            </p:cNvSpPr>
            <p:nvPr/>
          </p:nvSpPr>
          <p:spPr bwMode="auto">
            <a:xfrm>
              <a:off x="2112" y="3457"/>
              <a:ext cx="12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 10 minutes/order</a:t>
              </a:r>
            </a:p>
          </p:txBody>
        </p:sp>
        <p:sp>
          <p:nvSpPr>
            <p:cNvPr id="44239" name="Text Box 5"/>
            <p:cNvSpPr txBox="1">
              <a:spLocks noChangeArrowheads="1"/>
            </p:cNvSpPr>
            <p:nvPr/>
          </p:nvSpPr>
          <p:spPr bwMode="auto">
            <a:xfrm>
              <a:off x="240" y="3408"/>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Times New Roman" pitchFamily="18" charset="0"/>
                </a:rPr>
                <a:t>Takt Time = </a:t>
              </a:r>
            </a:p>
          </p:txBody>
        </p:sp>
        <p:sp>
          <p:nvSpPr>
            <p:cNvPr id="44240" name="Line 6"/>
            <p:cNvSpPr>
              <a:spLocks noChangeShapeType="1"/>
            </p:cNvSpPr>
            <p:nvPr/>
          </p:nvSpPr>
          <p:spPr bwMode="auto">
            <a:xfrm>
              <a:off x="1152" y="3553"/>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7495" name="Rectangle 7"/>
          <p:cNvSpPr>
            <a:spLocks noChangeArrowheads="1"/>
          </p:cNvSpPr>
          <p:nvPr/>
        </p:nvSpPr>
        <p:spPr bwMode="auto">
          <a:xfrm>
            <a:off x="76200" y="1935163"/>
            <a:ext cx="7208838" cy="1493837"/>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037" name="Line 8"/>
          <p:cNvSpPr>
            <a:spLocks noChangeShapeType="1"/>
          </p:cNvSpPr>
          <p:nvPr/>
        </p:nvSpPr>
        <p:spPr bwMode="auto">
          <a:xfrm>
            <a:off x="1060450" y="1652588"/>
            <a:ext cx="0" cy="536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nvGrpSpPr>
          <p:cNvPr id="44038" name="Group 9"/>
          <p:cNvGrpSpPr>
            <a:grpSpLocks/>
          </p:cNvGrpSpPr>
          <p:nvPr/>
        </p:nvGrpSpPr>
        <p:grpSpPr bwMode="auto">
          <a:xfrm>
            <a:off x="228600" y="547688"/>
            <a:ext cx="1676400" cy="1144587"/>
            <a:chOff x="144" y="345"/>
            <a:chExt cx="1056" cy="721"/>
          </a:xfrm>
        </p:grpSpPr>
        <p:sp>
          <p:nvSpPr>
            <p:cNvPr id="44229" name="Text Box 10"/>
            <p:cNvSpPr txBox="1">
              <a:spLocks noChangeArrowheads="1"/>
            </p:cNvSpPr>
            <p:nvPr/>
          </p:nvSpPr>
          <p:spPr bwMode="auto">
            <a:xfrm>
              <a:off x="144" y="46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Incoming</a:t>
              </a:r>
            </a:p>
            <a:p>
              <a:pPr algn="ctr"/>
              <a:r>
                <a:rPr lang="en-US" altLang="en-US" sz="1800">
                  <a:latin typeface="Arial" pitchFamily="34" charset="0"/>
                </a:rPr>
                <a:t>Orders</a:t>
              </a:r>
            </a:p>
          </p:txBody>
        </p:sp>
        <p:sp>
          <p:nvSpPr>
            <p:cNvPr id="44230" name="Rectangle 11"/>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endParaRPr lang="en-US" altLang="en-US"/>
            </a:p>
          </p:txBody>
        </p:sp>
        <p:sp>
          <p:nvSpPr>
            <p:cNvPr id="44231" name="Freeform 12"/>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 h="674">
                  <a:moveTo>
                    <a:pt x="0" y="113"/>
                  </a:moveTo>
                  <a:lnTo>
                    <a:pt x="0" y="674"/>
                  </a:lnTo>
                  <a:lnTo>
                    <a:pt x="836" y="674"/>
                  </a:lnTo>
                  <a:lnTo>
                    <a:pt x="836" y="0"/>
                  </a:lnTo>
                </a:path>
              </a:pathLst>
            </a:custGeom>
            <a:noFill/>
            <a:ln w="285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4232" name="Line 13"/>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233" name="Line 14"/>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234" name="Line 15"/>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235" name="Line 16"/>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236" name="Line 17"/>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4039" name="Group 18"/>
          <p:cNvGrpSpPr>
            <a:grpSpLocks/>
          </p:cNvGrpSpPr>
          <p:nvPr/>
        </p:nvGrpSpPr>
        <p:grpSpPr bwMode="auto">
          <a:xfrm>
            <a:off x="228600" y="2238375"/>
            <a:ext cx="1066800" cy="1003300"/>
            <a:chOff x="144" y="1410"/>
            <a:chExt cx="672" cy="632"/>
          </a:xfrm>
        </p:grpSpPr>
        <p:grpSp>
          <p:nvGrpSpPr>
            <p:cNvPr id="44224" name="Group 19"/>
            <p:cNvGrpSpPr>
              <a:grpSpLocks/>
            </p:cNvGrpSpPr>
            <p:nvPr/>
          </p:nvGrpSpPr>
          <p:grpSpPr bwMode="auto">
            <a:xfrm>
              <a:off x="144" y="1410"/>
              <a:ext cx="672" cy="624"/>
              <a:chOff x="2352" y="1296"/>
              <a:chExt cx="816" cy="624"/>
            </a:xfrm>
          </p:grpSpPr>
          <p:sp>
            <p:nvSpPr>
              <p:cNvPr id="44227" name="Rectangle 20"/>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28" name="Line 21"/>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25" name="Text Box 22"/>
            <p:cNvSpPr txBox="1">
              <a:spLocks noChangeArrowheads="1"/>
            </p:cNvSpPr>
            <p:nvPr/>
          </p:nvSpPr>
          <p:spPr bwMode="auto">
            <a:xfrm>
              <a:off x="144" y="1440"/>
              <a:ext cx="6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Receive Order</a:t>
              </a:r>
            </a:p>
          </p:txBody>
        </p:sp>
        <p:sp>
          <p:nvSpPr>
            <p:cNvPr id="44226" name="Text Box 23"/>
            <p:cNvSpPr txBox="1">
              <a:spLocks noChangeArrowheads="1"/>
            </p:cNvSpPr>
            <p:nvPr/>
          </p:nvSpPr>
          <p:spPr bwMode="auto">
            <a:xfrm>
              <a:off x="144" y="1851"/>
              <a:ext cx="294"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Fax</a:t>
              </a:r>
            </a:p>
          </p:txBody>
        </p:sp>
      </p:grpSp>
      <p:grpSp>
        <p:nvGrpSpPr>
          <p:cNvPr id="44040" name="Group 24"/>
          <p:cNvGrpSpPr>
            <a:grpSpLocks/>
          </p:cNvGrpSpPr>
          <p:nvPr/>
        </p:nvGrpSpPr>
        <p:grpSpPr bwMode="auto">
          <a:xfrm>
            <a:off x="1676400" y="2238375"/>
            <a:ext cx="1066800" cy="1003300"/>
            <a:chOff x="1056" y="1410"/>
            <a:chExt cx="672" cy="632"/>
          </a:xfrm>
        </p:grpSpPr>
        <p:grpSp>
          <p:nvGrpSpPr>
            <p:cNvPr id="44219" name="Group 25"/>
            <p:cNvGrpSpPr>
              <a:grpSpLocks/>
            </p:cNvGrpSpPr>
            <p:nvPr/>
          </p:nvGrpSpPr>
          <p:grpSpPr bwMode="auto">
            <a:xfrm>
              <a:off x="1056" y="1410"/>
              <a:ext cx="672" cy="624"/>
              <a:chOff x="2352" y="1296"/>
              <a:chExt cx="816" cy="624"/>
            </a:xfrm>
          </p:grpSpPr>
          <p:sp>
            <p:nvSpPr>
              <p:cNvPr id="44222" name="Rectangle 26"/>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23" name="Line 27"/>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20" name="Text Box 28"/>
            <p:cNvSpPr txBox="1">
              <a:spLocks noChangeArrowheads="1"/>
            </p:cNvSpPr>
            <p:nvPr/>
          </p:nvSpPr>
          <p:spPr bwMode="auto">
            <a:xfrm>
              <a:off x="1056" y="1440"/>
              <a:ext cx="6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Check Credit</a:t>
              </a:r>
            </a:p>
          </p:txBody>
        </p:sp>
        <p:sp>
          <p:nvSpPr>
            <p:cNvPr id="44221" name="Text Box 29"/>
            <p:cNvSpPr txBox="1">
              <a:spLocks noChangeArrowheads="1"/>
            </p:cNvSpPr>
            <p:nvPr/>
          </p:nvSpPr>
          <p:spPr bwMode="auto">
            <a:xfrm>
              <a:off x="1056" y="1851"/>
              <a:ext cx="289"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FIN</a:t>
              </a:r>
            </a:p>
          </p:txBody>
        </p:sp>
      </p:grpSp>
      <p:grpSp>
        <p:nvGrpSpPr>
          <p:cNvPr id="44041" name="Group 30"/>
          <p:cNvGrpSpPr>
            <a:grpSpLocks/>
          </p:cNvGrpSpPr>
          <p:nvPr/>
        </p:nvGrpSpPr>
        <p:grpSpPr bwMode="auto">
          <a:xfrm>
            <a:off x="3200400" y="2189163"/>
            <a:ext cx="1143000" cy="1052512"/>
            <a:chOff x="2016" y="1379"/>
            <a:chExt cx="720" cy="663"/>
          </a:xfrm>
        </p:grpSpPr>
        <p:grpSp>
          <p:nvGrpSpPr>
            <p:cNvPr id="44214" name="Group 31"/>
            <p:cNvGrpSpPr>
              <a:grpSpLocks/>
            </p:cNvGrpSpPr>
            <p:nvPr/>
          </p:nvGrpSpPr>
          <p:grpSpPr bwMode="auto">
            <a:xfrm>
              <a:off x="2016" y="1410"/>
              <a:ext cx="720" cy="624"/>
              <a:chOff x="2352" y="1296"/>
              <a:chExt cx="816" cy="624"/>
            </a:xfrm>
          </p:grpSpPr>
          <p:sp>
            <p:nvSpPr>
              <p:cNvPr id="44217" name="Rectangle 32"/>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18" name="Line 33"/>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15" name="Text Box 34"/>
            <p:cNvSpPr txBox="1">
              <a:spLocks noChangeArrowheads="1"/>
            </p:cNvSpPr>
            <p:nvPr/>
          </p:nvSpPr>
          <p:spPr bwMode="auto">
            <a:xfrm>
              <a:off x="2072" y="1379"/>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Review &amp; Enter Order</a:t>
              </a:r>
            </a:p>
          </p:txBody>
        </p:sp>
        <p:sp>
          <p:nvSpPr>
            <p:cNvPr id="44216" name="Text Box 35"/>
            <p:cNvSpPr txBox="1">
              <a:spLocks noChangeArrowheads="1"/>
            </p:cNvSpPr>
            <p:nvPr/>
          </p:nvSpPr>
          <p:spPr bwMode="auto">
            <a:xfrm>
              <a:off x="2016"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4042" name="Group 36"/>
          <p:cNvGrpSpPr>
            <a:grpSpLocks/>
          </p:cNvGrpSpPr>
          <p:nvPr/>
        </p:nvGrpSpPr>
        <p:grpSpPr bwMode="auto">
          <a:xfrm>
            <a:off x="4648200" y="2238375"/>
            <a:ext cx="1160463" cy="1003300"/>
            <a:chOff x="2928" y="1410"/>
            <a:chExt cx="731" cy="632"/>
          </a:xfrm>
        </p:grpSpPr>
        <p:grpSp>
          <p:nvGrpSpPr>
            <p:cNvPr id="44209" name="Group 37"/>
            <p:cNvGrpSpPr>
              <a:grpSpLocks/>
            </p:cNvGrpSpPr>
            <p:nvPr/>
          </p:nvGrpSpPr>
          <p:grpSpPr bwMode="auto">
            <a:xfrm>
              <a:off x="2976" y="1410"/>
              <a:ext cx="624" cy="624"/>
              <a:chOff x="2352" y="1296"/>
              <a:chExt cx="816" cy="624"/>
            </a:xfrm>
          </p:grpSpPr>
          <p:sp>
            <p:nvSpPr>
              <p:cNvPr id="44212" name="Rectangle 38"/>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13" name="Line 39"/>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10" name="Text Box 40"/>
            <p:cNvSpPr txBox="1">
              <a:spLocks noChangeArrowheads="1"/>
            </p:cNvSpPr>
            <p:nvPr/>
          </p:nvSpPr>
          <p:spPr bwMode="auto">
            <a:xfrm>
              <a:off x="2928" y="1440"/>
              <a:ext cx="73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Reconcile Order</a:t>
              </a:r>
            </a:p>
          </p:txBody>
        </p:sp>
        <p:sp>
          <p:nvSpPr>
            <p:cNvPr id="44211" name="Text Box 41"/>
            <p:cNvSpPr txBox="1">
              <a:spLocks noChangeArrowheads="1"/>
            </p:cNvSpPr>
            <p:nvPr/>
          </p:nvSpPr>
          <p:spPr bwMode="auto">
            <a:xfrm>
              <a:off x="2976"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4043" name="Group 42"/>
          <p:cNvGrpSpPr>
            <a:grpSpLocks/>
          </p:cNvGrpSpPr>
          <p:nvPr/>
        </p:nvGrpSpPr>
        <p:grpSpPr bwMode="auto">
          <a:xfrm>
            <a:off x="6096000" y="2238375"/>
            <a:ext cx="1143000" cy="1003300"/>
            <a:chOff x="3840" y="1410"/>
            <a:chExt cx="720" cy="632"/>
          </a:xfrm>
        </p:grpSpPr>
        <p:grpSp>
          <p:nvGrpSpPr>
            <p:cNvPr id="44204" name="Group 43"/>
            <p:cNvGrpSpPr>
              <a:grpSpLocks/>
            </p:cNvGrpSpPr>
            <p:nvPr/>
          </p:nvGrpSpPr>
          <p:grpSpPr bwMode="auto">
            <a:xfrm>
              <a:off x="3840" y="1410"/>
              <a:ext cx="720" cy="624"/>
              <a:chOff x="2352" y="1296"/>
              <a:chExt cx="816" cy="624"/>
            </a:xfrm>
          </p:grpSpPr>
          <p:sp>
            <p:nvSpPr>
              <p:cNvPr id="44207" name="Rectangle 44"/>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08" name="Line 45"/>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05" name="Text Box 46"/>
            <p:cNvSpPr txBox="1">
              <a:spLocks noChangeArrowheads="1"/>
            </p:cNvSpPr>
            <p:nvPr/>
          </p:nvSpPr>
          <p:spPr bwMode="auto">
            <a:xfrm>
              <a:off x="3888" y="1440"/>
              <a:ext cx="66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Confirm Order</a:t>
              </a:r>
            </a:p>
          </p:txBody>
        </p:sp>
        <p:sp>
          <p:nvSpPr>
            <p:cNvPr id="44206" name="Text Box 47"/>
            <p:cNvSpPr txBox="1">
              <a:spLocks noChangeArrowheads="1"/>
            </p:cNvSpPr>
            <p:nvPr/>
          </p:nvSpPr>
          <p:spPr bwMode="auto">
            <a:xfrm>
              <a:off x="3844" y="1851"/>
              <a:ext cx="410"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Phone</a:t>
              </a:r>
            </a:p>
          </p:txBody>
        </p:sp>
      </p:grpSp>
      <p:grpSp>
        <p:nvGrpSpPr>
          <p:cNvPr id="44044" name="Group 48"/>
          <p:cNvGrpSpPr>
            <a:grpSpLocks/>
          </p:cNvGrpSpPr>
          <p:nvPr/>
        </p:nvGrpSpPr>
        <p:grpSpPr bwMode="auto">
          <a:xfrm>
            <a:off x="7620000" y="2238375"/>
            <a:ext cx="1027113" cy="1003300"/>
            <a:chOff x="4800" y="1410"/>
            <a:chExt cx="647" cy="632"/>
          </a:xfrm>
        </p:grpSpPr>
        <p:grpSp>
          <p:nvGrpSpPr>
            <p:cNvPr id="44199" name="Group 49"/>
            <p:cNvGrpSpPr>
              <a:grpSpLocks/>
            </p:cNvGrpSpPr>
            <p:nvPr/>
          </p:nvGrpSpPr>
          <p:grpSpPr bwMode="auto">
            <a:xfrm>
              <a:off x="4800" y="1410"/>
              <a:ext cx="624" cy="624"/>
              <a:chOff x="2352" y="1296"/>
              <a:chExt cx="816" cy="624"/>
            </a:xfrm>
          </p:grpSpPr>
          <p:sp>
            <p:nvSpPr>
              <p:cNvPr id="44202" name="Rectangle 50"/>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203" name="Line 51"/>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200" name="Text Box 52"/>
            <p:cNvSpPr txBox="1">
              <a:spLocks noChangeArrowheads="1"/>
            </p:cNvSpPr>
            <p:nvPr/>
          </p:nvSpPr>
          <p:spPr bwMode="auto">
            <a:xfrm>
              <a:off x="4800" y="1458"/>
              <a:ext cx="6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Finalize Order</a:t>
              </a:r>
            </a:p>
          </p:txBody>
        </p:sp>
        <p:sp>
          <p:nvSpPr>
            <p:cNvPr id="44201" name="Text Box 53"/>
            <p:cNvSpPr txBox="1">
              <a:spLocks noChangeArrowheads="1"/>
            </p:cNvSpPr>
            <p:nvPr/>
          </p:nvSpPr>
          <p:spPr bwMode="auto">
            <a:xfrm>
              <a:off x="4800" y="1851"/>
              <a:ext cx="347" cy="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MRP</a:t>
              </a:r>
            </a:p>
          </p:txBody>
        </p:sp>
      </p:grpSp>
      <p:grpSp>
        <p:nvGrpSpPr>
          <p:cNvPr id="44045" name="Group 54"/>
          <p:cNvGrpSpPr>
            <a:grpSpLocks/>
          </p:cNvGrpSpPr>
          <p:nvPr/>
        </p:nvGrpSpPr>
        <p:grpSpPr bwMode="auto">
          <a:xfrm>
            <a:off x="5994400" y="638175"/>
            <a:ext cx="1158875" cy="914400"/>
            <a:chOff x="3776" y="402"/>
            <a:chExt cx="730" cy="576"/>
          </a:xfrm>
        </p:grpSpPr>
        <p:sp>
          <p:nvSpPr>
            <p:cNvPr id="44196" name="Rectangle 55"/>
            <p:cNvSpPr>
              <a:spLocks noChangeArrowheads="1"/>
            </p:cNvSpPr>
            <p:nvPr/>
          </p:nvSpPr>
          <p:spPr bwMode="auto">
            <a:xfrm>
              <a:off x="3850" y="402"/>
              <a:ext cx="566" cy="3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97" name="Rectangle 56"/>
            <p:cNvSpPr>
              <a:spLocks noChangeArrowheads="1"/>
            </p:cNvSpPr>
            <p:nvPr/>
          </p:nvSpPr>
          <p:spPr bwMode="auto">
            <a:xfrm>
              <a:off x="3776" y="786"/>
              <a:ext cx="73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98" name="Text Box 57"/>
            <p:cNvSpPr txBox="1">
              <a:spLocks noChangeArrowheads="1"/>
            </p:cNvSpPr>
            <p:nvPr/>
          </p:nvSpPr>
          <p:spPr bwMode="auto">
            <a:xfrm>
              <a:off x="3920" y="496"/>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MRP</a:t>
              </a:r>
            </a:p>
          </p:txBody>
        </p:sp>
      </p:grpSp>
      <p:sp>
        <p:nvSpPr>
          <p:cNvPr id="44046" name="Text Box 58"/>
          <p:cNvSpPr txBox="1">
            <a:spLocks noChangeArrowheads="1"/>
          </p:cNvSpPr>
          <p:nvPr/>
        </p:nvSpPr>
        <p:spPr bwMode="auto">
          <a:xfrm>
            <a:off x="7899400" y="914400"/>
            <a:ext cx="815975" cy="577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MRP</a:t>
            </a:r>
          </a:p>
          <a:p>
            <a:r>
              <a:rPr lang="en-US" altLang="en-US" sz="1000">
                <a:latin typeface="Arial" pitchFamily="34" charset="0"/>
              </a:rPr>
              <a:t>Production</a:t>
            </a:r>
          </a:p>
          <a:p>
            <a:r>
              <a:rPr lang="en-US" altLang="en-US" sz="1000">
                <a:latin typeface="Arial" pitchFamily="34" charset="0"/>
              </a:rPr>
              <a:t>Schedule</a:t>
            </a:r>
          </a:p>
        </p:txBody>
      </p:sp>
      <p:sp>
        <p:nvSpPr>
          <p:cNvPr id="44047" name="Text Box 59"/>
          <p:cNvSpPr txBox="1">
            <a:spLocks noChangeArrowheads="1"/>
          </p:cNvSpPr>
          <p:nvPr/>
        </p:nvSpPr>
        <p:spPr bwMode="auto">
          <a:xfrm>
            <a:off x="7766050" y="381000"/>
            <a:ext cx="1025525" cy="425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Semi-Weekly</a:t>
            </a:r>
          </a:p>
          <a:p>
            <a:r>
              <a:rPr lang="en-US" altLang="en-US" sz="1000">
                <a:latin typeface="Arial" pitchFamily="34" charset="0"/>
              </a:rPr>
              <a:t>Ship Schedule</a:t>
            </a:r>
          </a:p>
        </p:txBody>
      </p:sp>
      <p:sp>
        <p:nvSpPr>
          <p:cNvPr id="44048" name="Text Box 60"/>
          <p:cNvSpPr txBox="1">
            <a:spLocks noChangeArrowheads="1"/>
          </p:cNvSpPr>
          <p:nvPr/>
        </p:nvSpPr>
        <p:spPr bwMode="auto">
          <a:xfrm>
            <a:off x="1060450" y="4449763"/>
            <a:ext cx="674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days</a:t>
            </a:r>
          </a:p>
        </p:txBody>
      </p:sp>
      <p:sp>
        <p:nvSpPr>
          <p:cNvPr id="44049" name="Text Box 61"/>
          <p:cNvSpPr txBox="1">
            <a:spLocks noChangeArrowheads="1"/>
          </p:cNvSpPr>
          <p:nvPr/>
        </p:nvSpPr>
        <p:spPr bwMode="auto">
          <a:xfrm>
            <a:off x="26019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days</a:t>
            </a:r>
          </a:p>
        </p:txBody>
      </p:sp>
      <p:sp>
        <p:nvSpPr>
          <p:cNvPr id="44050" name="Text Box 62"/>
          <p:cNvSpPr txBox="1">
            <a:spLocks noChangeArrowheads="1"/>
          </p:cNvSpPr>
          <p:nvPr/>
        </p:nvSpPr>
        <p:spPr bwMode="auto">
          <a:xfrm>
            <a:off x="42021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 days</a:t>
            </a:r>
          </a:p>
        </p:txBody>
      </p:sp>
      <p:sp>
        <p:nvSpPr>
          <p:cNvPr id="44051" name="Text Box 63"/>
          <p:cNvSpPr txBox="1">
            <a:spLocks noChangeArrowheads="1"/>
          </p:cNvSpPr>
          <p:nvPr/>
        </p:nvSpPr>
        <p:spPr bwMode="auto">
          <a:xfrm>
            <a:off x="5573713" y="4449763"/>
            <a:ext cx="674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 days</a:t>
            </a:r>
          </a:p>
        </p:txBody>
      </p:sp>
      <p:sp>
        <p:nvSpPr>
          <p:cNvPr id="44052" name="Text Box 64"/>
          <p:cNvSpPr txBox="1">
            <a:spLocks noChangeArrowheads="1"/>
          </p:cNvSpPr>
          <p:nvPr/>
        </p:nvSpPr>
        <p:spPr bwMode="auto">
          <a:xfrm>
            <a:off x="7156450" y="4449763"/>
            <a:ext cx="758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.25 days</a:t>
            </a:r>
          </a:p>
        </p:txBody>
      </p:sp>
      <p:sp>
        <p:nvSpPr>
          <p:cNvPr id="44053" name="Text Box 65"/>
          <p:cNvSpPr txBox="1">
            <a:spLocks noChangeArrowheads="1"/>
          </p:cNvSpPr>
          <p:nvPr/>
        </p:nvSpPr>
        <p:spPr bwMode="auto">
          <a:xfrm>
            <a:off x="8435975" y="4449763"/>
            <a:ext cx="555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day</a:t>
            </a:r>
          </a:p>
        </p:txBody>
      </p:sp>
      <p:grpSp>
        <p:nvGrpSpPr>
          <p:cNvPr id="44054" name="Group 66"/>
          <p:cNvGrpSpPr>
            <a:grpSpLocks/>
          </p:cNvGrpSpPr>
          <p:nvPr/>
        </p:nvGrpSpPr>
        <p:grpSpPr bwMode="auto">
          <a:xfrm>
            <a:off x="671513" y="4648200"/>
            <a:ext cx="8256587" cy="487363"/>
            <a:chOff x="423" y="2928"/>
            <a:chExt cx="5201" cy="307"/>
          </a:xfrm>
        </p:grpSpPr>
        <p:sp>
          <p:nvSpPr>
            <p:cNvPr id="44170" name="Line 67"/>
            <p:cNvSpPr>
              <a:spLocks noChangeShapeType="1"/>
            </p:cNvSpPr>
            <p:nvPr/>
          </p:nvSpPr>
          <p:spPr bwMode="auto">
            <a:xfrm>
              <a:off x="3884" y="2929"/>
              <a:ext cx="0" cy="3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nvGrpSpPr>
            <p:cNvPr id="44171" name="Group 68"/>
            <p:cNvGrpSpPr>
              <a:grpSpLocks/>
            </p:cNvGrpSpPr>
            <p:nvPr/>
          </p:nvGrpSpPr>
          <p:grpSpPr bwMode="auto">
            <a:xfrm>
              <a:off x="423" y="2928"/>
              <a:ext cx="5201" cy="307"/>
              <a:chOff x="423" y="2928"/>
              <a:chExt cx="5201" cy="307"/>
            </a:xfrm>
          </p:grpSpPr>
          <p:cxnSp>
            <p:nvCxnSpPr>
              <p:cNvPr id="44172" name="AutoShape 69"/>
              <p:cNvCxnSpPr>
                <a:cxnSpLocks noChangeShapeType="1"/>
              </p:cNvCxnSpPr>
              <p:nvPr/>
            </p:nvCxnSpPr>
            <p:spPr bwMode="auto">
              <a:xfrm flipH="1">
                <a:off x="423" y="3233"/>
                <a:ext cx="33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73" name="Line 70"/>
              <p:cNvSpPr>
                <a:spLocks noChangeShapeType="1"/>
              </p:cNvSpPr>
              <p:nvPr/>
            </p:nvSpPr>
            <p:spPr bwMode="auto">
              <a:xfrm flipV="1">
                <a:off x="754"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74" name="Line 71"/>
              <p:cNvSpPr>
                <a:spLocks noChangeShapeType="1"/>
              </p:cNvSpPr>
              <p:nvPr/>
            </p:nvSpPr>
            <p:spPr bwMode="auto">
              <a:xfrm>
                <a:off x="754" y="2945"/>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75" name="Line 72"/>
              <p:cNvSpPr>
                <a:spLocks noChangeShapeType="1"/>
              </p:cNvSpPr>
              <p:nvPr/>
            </p:nvSpPr>
            <p:spPr bwMode="auto">
              <a:xfrm>
                <a:off x="1038"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76" name="Line 73"/>
              <p:cNvSpPr>
                <a:spLocks noChangeShapeType="1"/>
              </p:cNvSpPr>
              <p:nvPr/>
            </p:nvSpPr>
            <p:spPr bwMode="auto">
              <a:xfrm>
                <a:off x="1038" y="3233"/>
                <a:ext cx="3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4177" name="AutoShape 74"/>
              <p:cNvCxnSpPr>
                <a:cxnSpLocks noChangeShapeType="1"/>
              </p:cNvCxnSpPr>
              <p:nvPr/>
            </p:nvCxnSpPr>
            <p:spPr bwMode="auto">
              <a:xfrm flipH="1">
                <a:off x="1323" y="3233"/>
                <a:ext cx="409" cy="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78" name="Line 75"/>
              <p:cNvSpPr>
                <a:spLocks noChangeShapeType="1"/>
              </p:cNvSpPr>
              <p:nvPr/>
            </p:nvSpPr>
            <p:spPr bwMode="auto">
              <a:xfrm flipV="1">
                <a:off x="1732"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79" name="Line 76"/>
              <p:cNvSpPr>
                <a:spLocks noChangeShapeType="1"/>
              </p:cNvSpPr>
              <p:nvPr/>
            </p:nvSpPr>
            <p:spPr bwMode="auto">
              <a:xfrm>
                <a:off x="1732" y="2945"/>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80" name="Line 77"/>
              <p:cNvSpPr>
                <a:spLocks noChangeShapeType="1"/>
              </p:cNvSpPr>
              <p:nvPr/>
            </p:nvSpPr>
            <p:spPr bwMode="auto">
              <a:xfrm>
                <a:off x="2016" y="2945"/>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4181" name="AutoShape 78"/>
              <p:cNvCxnSpPr>
                <a:cxnSpLocks noChangeShapeType="1"/>
                <a:stCxn id="44180" idx="1"/>
              </p:cNvCxnSpPr>
              <p:nvPr/>
            </p:nvCxnSpPr>
            <p:spPr bwMode="auto">
              <a:xfrm>
                <a:off x="2016" y="3233"/>
                <a:ext cx="76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82" name="AutoShape 79"/>
              <p:cNvCxnSpPr>
                <a:cxnSpLocks noChangeShapeType="1"/>
              </p:cNvCxnSpPr>
              <p:nvPr/>
            </p:nvCxnSpPr>
            <p:spPr bwMode="auto">
              <a:xfrm flipV="1">
                <a:off x="2777" y="2945"/>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83" name="Line 80"/>
              <p:cNvSpPr>
                <a:spLocks noChangeShapeType="1"/>
              </p:cNvSpPr>
              <p:nvPr/>
            </p:nvSpPr>
            <p:spPr bwMode="auto">
              <a:xfrm>
                <a:off x="2777" y="2945"/>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84" name="Line 81"/>
              <p:cNvSpPr>
                <a:spLocks noChangeShapeType="1"/>
              </p:cNvSpPr>
              <p:nvPr/>
            </p:nvSpPr>
            <p:spPr bwMode="auto">
              <a:xfrm>
                <a:off x="2991" y="2945"/>
                <a:ext cx="0" cy="2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4185" name="AutoShape 82"/>
              <p:cNvCxnSpPr>
                <a:cxnSpLocks noChangeShapeType="1"/>
              </p:cNvCxnSpPr>
              <p:nvPr/>
            </p:nvCxnSpPr>
            <p:spPr bwMode="auto">
              <a:xfrm flipH="1">
                <a:off x="3003" y="3235"/>
                <a:ext cx="597"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86" name="Line 83"/>
              <p:cNvSpPr>
                <a:spLocks noChangeShapeType="1"/>
              </p:cNvSpPr>
              <p:nvPr/>
            </p:nvSpPr>
            <p:spPr bwMode="auto">
              <a:xfrm flipV="1">
                <a:off x="3600" y="2928"/>
                <a:ext cx="0" cy="2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87" name="Line 84"/>
              <p:cNvSpPr>
                <a:spLocks noChangeShapeType="1"/>
              </p:cNvSpPr>
              <p:nvPr/>
            </p:nvSpPr>
            <p:spPr bwMode="auto">
              <a:xfrm>
                <a:off x="3600" y="2928"/>
                <a:ext cx="2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4188" name="AutoShape 85"/>
              <p:cNvCxnSpPr>
                <a:cxnSpLocks noChangeShapeType="1"/>
              </p:cNvCxnSpPr>
              <p:nvPr/>
            </p:nvCxnSpPr>
            <p:spPr bwMode="auto">
              <a:xfrm>
                <a:off x="3884" y="3233"/>
                <a:ext cx="76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89" name="AutoShape 86"/>
              <p:cNvCxnSpPr>
                <a:cxnSpLocks noChangeShapeType="1"/>
              </p:cNvCxnSpPr>
              <p:nvPr/>
            </p:nvCxnSpPr>
            <p:spPr bwMode="auto">
              <a:xfrm flipV="1">
                <a:off x="4645" y="2928"/>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90" name="Line 87"/>
              <p:cNvSpPr>
                <a:spLocks noChangeShapeType="1"/>
              </p:cNvSpPr>
              <p:nvPr/>
            </p:nvSpPr>
            <p:spPr bwMode="auto">
              <a:xfrm>
                <a:off x="4645" y="2928"/>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91" name="Line 88"/>
              <p:cNvSpPr>
                <a:spLocks noChangeShapeType="1"/>
              </p:cNvSpPr>
              <p:nvPr/>
            </p:nvSpPr>
            <p:spPr bwMode="auto">
              <a:xfrm>
                <a:off x="4859" y="2929"/>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cxnSp>
            <p:nvCxnSpPr>
              <p:cNvPr id="44192" name="AutoShape 89"/>
              <p:cNvCxnSpPr>
                <a:cxnSpLocks noChangeShapeType="1"/>
              </p:cNvCxnSpPr>
              <p:nvPr/>
            </p:nvCxnSpPr>
            <p:spPr bwMode="auto">
              <a:xfrm flipV="1">
                <a:off x="4873" y="3214"/>
                <a:ext cx="537" cy="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93" name="AutoShape 90"/>
              <p:cNvCxnSpPr>
                <a:cxnSpLocks noChangeShapeType="1"/>
              </p:cNvCxnSpPr>
              <p:nvPr/>
            </p:nvCxnSpPr>
            <p:spPr bwMode="auto">
              <a:xfrm flipV="1">
                <a:off x="5410" y="2928"/>
                <a:ext cx="0" cy="2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94" name="Line 91"/>
              <p:cNvSpPr>
                <a:spLocks noChangeShapeType="1"/>
              </p:cNvSpPr>
              <p:nvPr/>
            </p:nvSpPr>
            <p:spPr bwMode="auto">
              <a:xfrm>
                <a:off x="5410" y="2928"/>
                <a:ext cx="19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95" name="Line 92"/>
              <p:cNvSpPr>
                <a:spLocks noChangeShapeType="1"/>
              </p:cNvSpPr>
              <p:nvPr/>
            </p:nvSpPr>
            <p:spPr bwMode="auto">
              <a:xfrm>
                <a:off x="5624" y="2929"/>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sp>
        <p:nvSpPr>
          <p:cNvPr id="44055" name="Text Box 93"/>
          <p:cNvSpPr txBox="1">
            <a:spLocks noChangeArrowheads="1"/>
          </p:cNvSpPr>
          <p:nvPr/>
        </p:nvSpPr>
        <p:spPr bwMode="auto">
          <a:xfrm>
            <a:off x="609600" y="4876800"/>
            <a:ext cx="598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½ min</a:t>
            </a:r>
          </a:p>
        </p:txBody>
      </p:sp>
      <p:sp>
        <p:nvSpPr>
          <p:cNvPr id="44056" name="Text Box 94"/>
          <p:cNvSpPr txBox="1">
            <a:spLocks noChangeArrowheads="1"/>
          </p:cNvSpPr>
          <p:nvPr/>
        </p:nvSpPr>
        <p:spPr bwMode="auto">
          <a:xfrm>
            <a:off x="1882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min</a:t>
            </a:r>
          </a:p>
        </p:txBody>
      </p:sp>
      <p:sp>
        <p:nvSpPr>
          <p:cNvPr id="44057" name="Text Box 95"/>
          <p:cNvSpPr txBox="1">
            <a:spLocks noChangeArrowheads="1"/>
          </p:cNvSpPr>
          <p:nvPr/>
        </p:nvSpPr>
        <p:spPr bwMode="auto">
          <a:xfrm>
            <a:off x="3322638" y="4876800"/>
            <a:ext cx="6397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10 min</a:t>
            </a:r>
          </a:p>
        </p:txBody>
      </p:sp>
      <p:sp>
        <p:nvSpPr>
          <p:cNvPr id="44058" name="Text Box 96"/>
          <p:cNvSpPr txBox="1">
            <a:spLocks noChangeArrowheads="1"/>
          </p:cNvSpPr>
          <p:nvPr/>
        </p:nvSpPr>
        <p:spPr bwMode="auto">
          <a:xfrm>
            <a:off x="4930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1 min</a:t>
            </a:r>
          </a:p>
        </p:txBody>
      </p:sp>
      <p:sp>
        <p:nvSpPr>
          <p:cNvPr id="44059" name="Text Box 97"/>
          <p:cNvSpPr txBox="1">
            <a:spLocks noChangeArrowheads="1"/>
          </p:cNvSpPr>
          <p:nvPr/>
        </p:nvSpPr>
        <p:spPr bwMode="auto">
          <a:xfrm>
            <a:off x="6454775"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7 min</a:t>
            </a:r>
          </a:p>
        </p:txBody>
      </p:sp>
      <p:sp>
        <p:nvSpPr>
          <p:cNvPr id="44060" name="Text Box 98"/>
          <p:cNvSpPr txBox="1">
            <a:spLocks noChangeArrowheads="1"/>
          </p:cNvSpPr>
          <p:nvPr/>
        </p:nvSpPr>
        <p:spPr bwMode="auto">
          <a:xfrm>
            <a:off x="7783513" y="4876800"/>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5 min</a:t>
            </a:r>
          </a:p>
        </p:txBody>
      </p:sp>
      <p:sp>
        <p:nvSpPr>
          <p:cNvPr id="44061" name="Text Box 99"/>
          <p:cNvSpPr txBox="1">
            <a:spLocks noChangeArrowheads="1"/>
          </p:cNvSpPr>
          <p:nvPr/>
        </p:nvSpPr>
        <p:spPr bwMode="auto">
          <a:xfrm>
            <a:off x="2443163" y="609600"/>
            <a:ext cx="2744787"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600">
                <a:latin typeface="Arial" pitchFamily="34" charset="0"/>
              </a:rPr>
              <a:t>Order Entry Process</a:t>
            </a:r>
          </a:p>
          <a:p>
            <a:pPr algn="ctr"/>
            <a:r>
              <a:rPr lang="en-US" altLang="en-US" sz="1600">
                <a:latin typeface="Arial" pitchFamily="34" charset="0"/>
              </a:rPr>
              <a:t>Current State  - Sept. 2007</a:t>
            </a:r>
          </a:p>
        </p:txBody>
      </p:sp>
      <p:grpSp>
        <p:nvGrpSpPr>
          <p:cNvPr id="44062" name="Group 100"/>
          <p:cNvGrpSpPr>
            <a:grpSpLocks/>
          </p:cNvGrpSpPr>
          <p:nvPr/>
        </p:nvGrpSpPr>
        <p:grpSpPr bwMode="auto">
          <a:xfrm>
            <a:off x="304800" y="2433638"/>
            <a:ext cx="1357313" cy="1754187"/>
            <a:chOff x="192" y="1533"/>
            <a:chExt cx="855" cy="1105"/>
          </a:xfrm>
        </p:grpSpPr>
        <p:sp>
          <p:nvSpPr>
            <p:cNvPr id="44163" name="Text Box 101"/>
            <p:cNvSpPr txBox="1">
              <a:spLocks noChangeArrowheads="1"/>
            </p:cNvSpPr>
            <p:nvPr/>
          </p:nvSpPr>
          <p:spPr bwMode="auto">
            <a:xfrm>
              <a:off x="192" y="2274"/>
              <a:ext cx="567"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½ min</a:t>
              </a:r>
            </a:p>
            <a:p>
              <a:r>
                <a:rPr lang="en-US" altLang="en-US" sz="1000">
                  <a:latin typeface="Arial" pitchFamily="34" charset="0"/>
                </a:rPr>
                <a:t>Batch = 4</a:t>
              </a:r>
            </a:p>
            <a:p>
              <a:r>
                <a:rPr lang="en-US" altLang="en-US" sz="1000">
                  <a:latin typeface="Arial" pitchFamily="34" charset="0"/>
                </a:rPr>
                <a:t>hours</a:t>
              </a:r>
            </a:p>
          </p:txBody>
        </p:sp>
        <p:grpSp>
          <p:nvGrpSpPr>
            <p:cNvPr id="44164" name="Group 102"/>
            <p:cNvGrpSpPr>
              <a:grpSpLocks/>
            </p:cNvGrpSpPr>
            <p:nvPr/>
          </p:nvGrpSpPr>
          <p:grpSpPr bwMode="auto">
            <a:xfrm>
              <a:off x="842" y="1533"/>
              <a:ext cx="205" cy="309"/>
              <a:chOff x="1383" y="1044"/>
              <a:chExt cx="205" cy="309"/>
            </a:xfrm>
          </p:grpSpPr>
          <p:grpSp>
            <p:nvGrpSpPr>
              <p:cNvPr id="44165" name="Group 103"/>
              <p:cNvGrpSpPr>
                <a:grpSpLocks/>
              </p:cNvGrpSpPr>
              <p:nvPr/>
            </p:nvGrpSpPr>
            <p:grpSpPr bwMode="auto">
              <a:xfrm>
                <a:off x="1415" y="1044"/>
                <a:ext cx="141" cy="144"/>
                <a:chOff x="1395" y="1008"/>
                <a:chExt cx="233" cy="128"/>
              </a:xfrm>
            </p:grpSpPr>
            <p:sp>
              <p:nvSpPr>
                <p:cNvPr id="44167" name="Arc 104"/>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68" name="Arc 105"/>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69" name="Arc 106"/>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66" name="Text Box 107"/>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4063" name="Group 108"/>
          <p:cNvGrpSpPr>
            <a:grpSpLocks/>
          </p:cNvGrpSpPr>
          <p:nvPr/>
        </p:nvGrpSpPr>
        <p:grpSpPr bwMode="auto">
          <a:xfrm>
            <a:off x="1676400" y="2433638"/>
            <a:ext cx="1508125" cy="1754187"/>
            <a:chOff x="1056" y="1533"/>
            <a:chExt cx="950" cy="1105"/>
          </a:xfrm>
        </p:grpSpPr>
        <p:sp>
          <p:nvSpPr>
            <p:cNvPr id="44156" name="Text Box 109"/>
            <p:cNvSpPr txBox="1">
              <a:spLocks noChangeArrowheads="1"/>
            </p:cNvSpPr>
            <p:nvPr/>
          </p:nvSpPr>
          <p:spPr bwMode="auto">
            <a:xfrm>
              <a:off x="1056" y="2274"/>
              <a:ext cx="720"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 min</a:t>
              </a:r>
            </a:p>
            <a:p>
              <a:r>
                <a:rPr lang="en-US" altLang="en-US" sz="1000">
                  <a:latin typeface="Arial" pitchFamily="34" charset="0"/>
                </a:rPr>
                <a:t>% Accept = 90%</a:t>
              </a:r>
            </a:p>
            <a:p>
              <a:r>
                <a:rPr lang="en-US" altLang="en-US" sz="1000">
                  <a:latin typeface="Arial" pitchFamily="34" charset="0"/>
                </a:rPr>
                <a:t>Batch = 4 hours</a:t>
              </a:r>
            </a:p>
          </p:txBody>
        </p:sp>
        <p:grpSp>
          <p:nvGrpSpPr>
            <p:cNvPr id="44157" name="Group 110"/>
            <p:cNvGrpSpPr>
              <a:grpSpLocks/>
            </p:cNvGrpSpPr>
            <p:nvPr/>
          </p:nvGrpSpPr>
          <p:grpSpPr bwMode="auto">
            <a:xfrm>
              <a:off x="1801" y="1533"/>
              <a:ext cx="205" cy="309"/>
              <a:chOff x="1383" y="1044"/>
              <a:chExt cx="205" cy="309"/>
            </a:xfrm>
          </p:grpSpPr>
          <p:grpSp>
            <p:nvGrpSpPr>
              <p:cNvPr id="44158" name="Group 111"/>
              <p:cNvGrpSpPr>
                <a:grpSpLocks/>
              </p:cNvGrpSpPr>
              <p:nvPr/>
            </p:nvGrpSpPr>
            <p:grpSpPr bwMode="auto">
              <a:xfrm>
                <a:off x="1415" y="1044"/>
                <a:ext cx="141" cy="144"/>
                <a:chOff x="1395" y="1008"/>
                <a:chExt cx="233" cy="128"/>
              </a:xfrm>
            </p:grpSpPr>
            <p:sp>
              <p:nvSpPr>
                <p:cNvPr id="44160" name="Arc 112"/>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61" name="Arc 113"/>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62" name="Arc 114"/>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59" name="Text Box 115"/>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4064" name="Group 116"/>
          <p:cNvGrpSpPr>
            <a:grpSpLocks/>
          </p:cNvGrpSpPr>
          <p:nvPr/>
        </p:nvGrpSpPr>
        <p:grpSpPr bwMode="auto">
          <a:xfrm>
            <a:off x="3263900" y="2433638"/>
            <a:ext cx="1455738" cy="1906587"/>
            <a:chOff x="2056" y="1533"/>
            <a:chExt cx="917" cy="1201"/>
          </a:xfrm>
        </p:grpSpPr>
        <p:sp>
          <p:nvSpPr>
            <p:cNvPr id="44149" name="Text Box 117"/>
            <p:cNvSpPr txBox="1">
              <a:spLocks noChangeArrowheads="1"/>
            </p:cNvSpPr>
            <p:nvPr/>
          </p:nvSpPr>
          <p:spPr bwMode="auto">
            <a:xfrm>
              <a:off x="2056" y="2274"/>
              <a:ext cx="680" cy="4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10 min</a:t>
              </a:r>
            </a:p>
            <a:p>
              <a:r>
                <a:rPr lang="en-US" altLang="en-US" sz="1000">
                  <a:latin typeface="Arial" pitchFamily="34" charset="0"/>
                </a:rPr>
                <a:t>% C&amp;A = 60%</a:t>
              </a:r>
            </a:p>
            <a:p>
              <a:r>
                <a:rPr lang="en-US" altLang="en-US" sz="1000">
                  <a:latin typeface="Arial" pitchFamily="34" charset="0"/>
                </a:rPr>
                <a:t>Batch = 1.6 hours</a:t>
              </a:r>
            </a:p>
          </p:txBody>
        </p:sp>
        <p:grpSp>
          <p:nvGrpSpPr>
            <p:cNvPr id="44150" name="Group 118"/>
            <p:cNvGrpSpPr>
              <a:grpSpLocks/>
            </p:cNvGrpSpPr>
            <p:nvPr/>
          </p:nvGrpSpPr>
          <p:grpSpPr bwMode="auto">
            <a:xfrm>
              <a:off x="2768" y="1533"/>
              <a:ext cx="205" cy="309"/>
              <a:chOff x="1383" y="1044"/>
              <a:chExt cx="205" cy="309"/>
            </a:xfrm>
          </p:grpSpPr>
          <p:grpSp>
            <p:nvGrpSpPr>
              <p:cNvPr id="44151" name="Group 119"/>
              <p:cNvGrpSpPr>
                <a:grpSpLocks/>
              </p:cNvGrpSpPr>
              <p:nvPr/>
            </p:nvGrpSpPr>
            <p:grpSpPr bwMode="auto">
              <a:xfrm>
                <a:off x="1415" y="1044"/>
                <a:ext cx="141" cy="144"/>
                <a:chOff x="1395" y="1008"/>
                <a:chExt cx="233" cy="128"/>
              </a:xfrm>
            </p:grpSpPr>
            <p:sp>
              <p:nvSpPr>
                <p:cNvPr id="44153" name="Arc 120"/>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54" name="Arc 121"/>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55" name="Arc 122"/>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52" name="Text Box 123"/>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4065" name="Group 124"/>
          <p:cNvGrpSpPr>
            <a:grpSpLocks/>
          </p:cNvGrpSpPr>
          <p:nvPr/>
        </p:nvGrpSpPr>
        <p:grpSpPr bwMode="auto">
          <a:xfrm>
            <a:off x="4724400" y="2433638"/>
            <a:ext cx="1377950" cy="1878012"/>
            <a:chOff x="2976" y="1533"/>
            <a:chExt cx="868" cy="1183"/>
          </a:xfrm>
        </p:grpSpPr>
        <p:sp>
          <p:nvSpPr>
            <p:cNvPr id="44142" name="Text Box 125"/>
            <p:cNvSpPr txBox="1">
              <a:spLocks noChangeArrowheads="1"/>
            </p:cNvSpPr>
            <p:nvPr/>
          </p:nvSpPr>
          <p:spPr bwMode="auto">
            <a:xfrm>
              <a:off x="2976" y="2256"/>
              <a:ext cx="672" cy="4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1 min</a:t>
              </a:r>
            </a:p>
            <a:p>
              <a:r>
                <a:rPr lang="en-US" altLang="en-US" sz="1000">
                  <a:latin typeface="Arial" pitchFamily="34" charset="0"/>
                </a:rPr>
                <a:t>%C&amp;A = 75%</a:t>
              </a:r>
            </a:p>
            <a:p>
              <a:r>
                <a:rPr lang="en-US" altLang="en-US" sz="1000">
                  <a:latin typeface="Arial" pitchFamily="34" charset="0"/>
                </a:rPr>
                <a:t>Batch = 1.6 hours</a:t>
              </a:r>
            </a:p>
          </p:txBody>
        </p:sp>
        <p:grpSp>
          <p:nvGrpSpPr>
            <p:cNvPr id="44143" name="Group 126"/>
            <p:cNvGrpSpPr>
              <a:grpSpLocks/>
            </p:cNvGrpSpPr>
            <p:nvPr/>
          </p:nvGrpSpPr>
          <p:grpSpPr bwMode="auto">
            <a:xfrm>
              <a:off x="3639" y="1533"/>
              <a:ext cx="205" cy="309"/>
              <a:chOff x="1383" y="1044"/>
              <a:chExt cx="205" cy="309"/>
            </a:xfrm>
          </p:grpSpPr>
          <p:grpSp>
            <p:nvGrpSpPr>
              <p:cNvPr id="44144" name="Group 127"/>
              <p:cNvGrpSpPr>
                <a:grpSpLocks/>
              </p:cNvGrpSpPr>
              <p:nvPr/>
            </p:nvGrpSpPr>
            <p:grpSpPr bwMode="auto">
              <a:xfrm>
                <a:off x="1415" y="1044"/>
                <a:ext cx="141" cy="144"/>
                <a:chOff x="1395" y="1008"/>
                <a:chExt cx="233" cy="128"/>
              </a:xfrm>
            </p:grpSpPr>
            <p:sp>
              <p:nvSpPr>
                <p:cNvPr id="44146" name="Arc 128"/>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47" name="Arc 129"/>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48" name="Arc 130"/>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45" name="Text Box 131"/>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4066" name="Group 132"/>
          <p:cNvGrpSpPr>
            <a:grpSpLocks/>
          </p:cNvGrpSpPr>
          <p:nvPr/>
        </p:nvGrpSpPr>
        <p:grpSpPr bwMode="auto">
          <a:xfrm>
            <a:off x="6096000" y="2433638"/>
            <a:ext cx="1500188" cy="1776412"/>
            <a:chOff x="3840" y="1533"/>
            <a:chExt cx="945" cy="1119"/>
          </a:xfrm>
        </p:grpSpPr>
        <p:sp>
          <p:nvSpPr>
            <p:cNvPr id="44135" name="Text Box 133"/>
            <p:cNvSpPr txBox="1">
              <a:spLocks noChangeArrowheads="1"/>
            </p:cNvSpPr>
            <p:nvPr/>
          </p:nvSpPr>
          <p:spPr bwMode="auto">
            <a:xfrm>
              <a:off x="3840" y="2288"/>
              <a:ext cx="749" cy="3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=7 min</a:t>
              </a:r>
            </a:p>
            <a:p>
              <a:r>
                <a:rPr lang="en-US" altLang="en-US" sz="1000">
                  <a:latin typeface="Arial" pitchFamily="34" charset="0"/>
                </a:rPr>
                <a:t>%C&amp;A = 85%</a:t>
              </a:r>
            </a:p>
            <a:p>
              <a:r>
                <a:rPr lang="en-US" altLang="en-US" sz="1000">
                  <a:latin typeface="Arial" pitchFamily="34" charset="0"/>
                </a:rPr>
                <a:t>Batch = 2 hours</a:t>
              </a:r>
            </a:p>
          </p:txBody>
        </p:sp>
        <p:grpSp>
          <p:nvGrpSpPr>
            <p:cNvPr id="44136" name="Group 134"/>
            <p:cNvGrpSpPr>
              <a:grpSpLocks/>
            </p:cNvGrpSpPr>
            <p:nvPr/>
          </p:nvGrpSpPr>
          <p:grpSpPr bwMode="auto">
            <a:xfrm>
              <a:off x="4580" y="1533"/>
              <a:ext cx="205" cy="309"/>
              <a:chOff x="1383" y="1044"/>
              <a:chExt cx="205" cy="309"/>
            </a:xfrm>
          </p:grpSpPr>
          <p:grpSp>
            <p:nvGrpSpPr>
              <p:cNvPr id="44137" name="Group 135"/>
              <p:cNvGrpSpPr>
                <a:grpSpLocks/>
              </p:cNvGrpSpPr>
              <p:nvPr/>
            </p:nvGrpSpPr>
            <p:grpSpPr bwMode="auto">
              <a:xfrm>
                <a:off x="1415" y="1044"/>
                <a:ext cx="141" cy="144"/>
                <a:chOff x="1395" y="1008"/>
                <a:chExt cx="233" cy="128"/>
              </a:xfrm>
            </p:grpSpPr>
            <p:sp>
              <p:nvSpPr>
                <p:cNvPr id="44139" name="Arc 136"/>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40" name="Arc 137"/>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41" name="Arc 138"/>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38" name="Text Box 139"/>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grpSp>
        <p:nvGrpSpPr>
          <p:cNvPr id="44067" name="Group 140"/>
          <p:cNvGrpSpPr>
            <a:grpSpLocks/>
          </p:cNvGrpSpPr>
          <p:nvPr/>
        </p:nvGrpSpPr>
        <p:grpSpPr bwMode="auto">
          <a:xfrm>
            <a:off x="7620000" y="2433638"/>
            <a:ext cx="1338263" cy="1624012"/>
            <a:chOff x="4800" y="1533"/>
            <a:chExt cx="843" cy="1023"/>
          </a:xfrm>
        </p:grpSpPr>
        <p:sp>
          <p:nvSpPr>
            <p:cNvPr id="44128" name="Text Box 141"/>
            <p:cNvSpPr txBox="1">
              <a:spLocks noChangeArrowheads="1"/>
            </p:cNvSpPr>
            <p:nvPr/>
          </p:nvSpPr>
          <p:spPr bwMode="auto">
            <a:xfrm>
              <a:off x="4800" y="2288"/>
              <a:ext cx="600" cy="2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P/T = 5 min</a:t>
              </a:r>
            </a:p>
            <a:p>
              <a:r>
                <a:rPr lang="en-US" altLang="en-US" sz="1000">
                  <a:latin typeface="Arial" pitchFamily="34" charset="0"/>
                </a:rPr>
                <a:t>Batch = 1day</a:t>
              </a:r>
            </a:p>
          </p:txBody>
        </p:sp>
        <p:grpSp>
          <p:nvGrpSpPr>
            <p:cNvPr id="44129" name="Group 142"/>
            <p:cNvGrpSpPr>
              <a:grpSpLocks/>
            </p:cNvGrpSpPr>
            <p:nvPr/>
          </p:nvGrpSpPr>
          <p:grpSpPr bwMode="auto">
            <a:xfrm>
              <a:off x="5438" y="1533"/>
              <a:ext cx="205" cy="309"/>
              <a:chOff x="1383" y="1044"/>
              <a:chExt cx="205" cy="309"/>
            </a:xfrm>
          </p:grpSpPr>
          <p:grpSp>
            <p:nvGrpSpPr>
              <p:cNvPr id="44130" name="Group 143"/>
              <p:cNvGrpSpPr>
                <a:grpSpLocks/>
              </p:cNvGrpSpPr>
              <p:nvPr/>
            </p:nvGrpSpPr>
            <p:grpSpPr bwMode="auto">
              <a:xfrm>
                <a:off x="1415" y="1044"/>
                <a:ext cx="141" cy="144"/>
                <a:chOff x="1395" y="1008"/>
                <a:chExt cx="233" cy="128"/>
              </a:xfrm>
            </p:grpSpPr>
            <p:sp>
              <p:nvSpPr>
                <p:cNvPr id="44132" name="Arc 144"/>
                <p:cNvSpPr>
                  <a:spLocks/>
                </p:cNvSpPr>
                <p:nvPr/>
              </p:nvSpPr>
              <p:spPr bwMode="auto">
                <a:xfrm flipV="1">
                  <a:off x="1395" y="1077"/>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33" name="Arc 145"/>
                <p:cNvSpPr>
                  <a:spLocks/>
                </p:cNvSpPr>
                <p:nvPr/>
              </p:nvSpPr>
              <p:spPr bwMode="auto">
                <a:xfrm flipV="1">
                  <a:off x="1395" y="1008"/>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sp>
              <p:nvSpPr>
                <p:cNvPr id="44134" name="Arc 146"/>
                <p:cNvSpPr>
                  <a:spLocks/>
                </p:cNvSpPr>
                <p:nvPr/>
              </p:nvSpPr>
              <p:spPr bwMode="auto">
                <a:xfrm flipV="1">
                  <a:off x="1395" y="1040"/>
                  <a:ext cx="233" cy="59"/>
                </a:xfrm>
                <a:custGeom>
                  <a:avLst/>
                  <a:gdLst>
                    <a:gd name="T0" fmla="*/ 0 w 41184"/>
                    <a:gd name="T1" fmla="*/ 0 h 21600"/>
                    <a:gd name="T2" fmla="*/ 0 w 41184"/>
                    <a:gd name="T3" fmla="*/ 0 h 21600"/>
                    <a:gd name="T4" fmla="*/ 0 w 41184"/>
                    <a:gd name="T5" fmla="*/ 0 h 21600"/>
                    <a:gd name="T6" fmla="*/ 0 60000 65536"/>
                    <a:gd name="T7" fmla="*/ 0 60000 65536"/>
                    <a:gd name="T8" fmla="*/ 0 60000 65536"/>
                  </a:gdLst>
                  <a:ahLst/>
                  <a:cxnLst>
                    <a:cxn ang="T6">
                      <a:pos x="T0" y="T1"/>
                    </a:cxn>
                    <a:cxn ang="T7">
                      <a:pos x="T2" y="T3"/>
                    </a:cxn>
                    <a:cxn ang="T8">
                      <a:pos x="T4" y="T5"/>
                    </a:cxn>
                  </a:cxnLst>
                  <a:rect l="0" t="0" r="r" b="b"/>
                  <a:pathLst>
                    <a:path w="41184" h="21600" fill="none" extrusionOk="0">
                      <a:moveTo>
                        <a:pt x="-1" y="12488"/>
                      </a:moveTo>
                      <a:cubicBezTo>
                        <a:pt x="3543" y="4871"/>
                        <a:pt x="11182" y="-1"/>
                        <a:pt x="19584" y="0"/>
                      </a:cubicBezTo>
                      <a:cubicBezTo>
                        <a:pt x="31513" y="0"/>
                        <a:pt x="41184" y="9670"/>
                        <a:pt x="41184" y="21600"/>
                      </a:cubicBezTo>
                    </a:path>
                    <a:path w="41184" h="21600" stroke="0" extrusionOk="0">
                      <a:moveTo>
                        <a:pt x="-1" y="12488"/>
                      </a:moveTo>
                      <a:cubicBezTo>
                        <a:pt x="3543" y="4871"/>
                        <a:pt x="11182" y="-1"/>
                        <a:pt x="19584" y="0"/>
                      </a:cubicBezTo>
                      <a:cubicBezTo>
                        <a:pt x="31513" y="0"/>
                        <a:pt x="41184" y="9670"/>
                        <a:pt x="41184" y="21600"/>
                      </a:cubicBezTo>
                      <a:lnTo>
                        <a:pt x="19584" y="21600"/>
                      </a:lnTo>
                      <a:lnTo>
                        <a:pt x="-1" y="12488"/>
                      </a:lnTo>
                      <a:close/>
                    </a:path>
                  </a:pathLst>
                </a:custGeom>
                <a:noFill/>
                <a:ln w="28575">
                  <a:solidFill>
                    <a:schemeClr val="tx1"/>
                  </a:solidFill>
                  <a:round/>
                  <a:headEnd/>
                  <a:tailEnd/>
                </a:ln>
                <a:extLst>
                  <a:ext uri="{909E8E84-426E-40DD-AFC4-6F175D3DCCD1}">
                    <a14:hiddenFill xmlns:a14="http://schemas.microsoft.com/office/drawing/2010/main">
                      <a:solidFill>
                        <a:schemeClr val="bg1"/>
                      </a:solidFill>
                    </a14:hiddenFill>
                  </a:ext>
                </a:extLst>
              </p:spPr>
              <p:txBody>
                <a:bodyPr/>
                <a:lstStyle/>
                <a:p>
                  <a:endParaRPr lang="en-MY"/>
                </a:p>
              </p:txBody>
            </p:sp>
          </p:grpSp>
          <p:sp>
            <p:nvSpPr>
              <p:cNvPr id="44131" name="Text Box 147"/>
              <p:cNvSpPr txBox="1">
                <a:spLocks noChangeArrowheads="1"/>
              </p:cNvSpPr>
              <p:nvPr/>
            </p:nvSpPr>
            <p:spPr bwMode="auto">
              <a:xfrm>
                <a:off x="1383" y="1200"/>
                <a:ext cx="205" cy="1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800">
                    <a:solidFill>
                      <a:srgbClr val="000000"/>
                    </a:solidFill>
                    <a:latin typeface="Times" pitchFamily="18" charset="0"/>
                  </a:rPr>
                  <a:t>IN</a:t>
                </a:r>
              </a:p>
            </p:txBody>
          </p:sp>
        </p:grpSp>
      </p:grpSp>
      <p:sp>
        <p:nvSpPr>
          <p:cNvPr id="44068" name="Text Box 148"/>
          <p:cNvSpPr txBox="1">
            <a:spLocks noChangeArrowheads="1"/>
          </p:cNvSpPr>
          <p:nvPr/>
        </p:nvSpPr>
        <p:spPr bwMode="auto">
          <a:xfrm>
            <a:off x="609600" y="1752600"/>
            <a:ext cx="1041400" cy="3032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Weekly Fax</a:t>
            </a:r>
          </a:p>
        </p:txBody>
      </p:sp>
      <p:grpSp>
        <p:nvGrpSpPr>
          <p:cNvPr id="44069" name="Group 149"/>
          <p:cNvGrpSpPr>
            <a:grpSpLocks/>
          </p:cNvGrpSpPr>
          <p:nvPr/>
        </p:nvGrpSpPr>
        <p:grpSpPr bwMode="auto">
          <a:xfrm>
            <a:off x="1219200" y="2971800"/>
            <a:ext cx="7731125" cy="152400"/>
            <a:chOff x="768" y="1872"/>
            <a:chExt cx="4870" cy="96"/>
          </a:xfrm>
        </p:grpSpPr>
        <p:sp>
          <p:nvSpPr>
            <p:cNvPr id="44122" name="AutoShape 150" descr="Dark vertical"/>
            <p:cNvSpPr>
              <a:spLocks noChangeArrowheads="1"/>
            </p:cNvSpPr>
            <p:nvPr/>
          </p:nvSpPr>
          <p:spPr bwMode="auto">
            <a:xfrm>
              <a:off x="172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23" name="AutoShape 151" descr="Dark vertical"/>
            <p:cNvSpPr>
              <a:spLocks noChangeArrowheads="1"/>
            </p:cNvSpPr>
            <p:nvPr/>
          </p:nvSpPr>
          <p:spPr bwMode="auto">
            <a:xfrm>
              <a:off x="768" y="1872"/>
              <a:ext cx="311" cy="96"/>
            </a:xfrm>
            <a:prstGeom prst="rightArrow">
              <a:avLst>
                <a:gd name="adj1" fmla="val 50000"/>
                <a:gd name="adj2" fmla="val 8099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24" name="AutoShape 152" descr="Dark vertical"/>
            <p:cNvSpPr>
              <a:spLocks noChangeArrowheads="1"/>
            </p:cNvSpPr>
            <p:nvPr/>
          </p:nvSpPr>
          <p:spPr bwMode="auto">
            <a:xfrm>
              <a:off x="451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25" name="AutoShape 153" descr="Dark vertical"/>
            <p:cNvSpPr>
              <a:spLocks noChangeArrowheads="1"/>
            </p:cNvSpPr>
            <p:nvPr/>
          </p:nvSpPr>
          <p:spPr bwMode="auto">
            <a:xfrm>
              <a:off x="3552"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26" name="AutoShape 154" descr="Dark vertical"/>
            <p:cNvSpPr>
              <a:spLocks noChangeArrowheads="1"/>
            </p:cNvSpPr>
            <p:nvPr/>
          </p:nvSpPr>
          <p:spPr bwMode="auto">
            <a:xfrm>
              <a:off x="268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4127" name="AutoShape 155" descr="Dark vertical"/>
            <p:cNvSpPr>
              <a:spLocks noChangeArrowheads="1"/>
            </p:cNvSpPr>
            <p:nvPr/>
          </p:nvSpPr>
          <p:spPr bwMode="auto">
            <a:xfrm>
              <a:off x="5328" y="1872"/>
              <a:ext cx="310" cy="96"/>
            </a:xfrm>
            <a:prstGeom prst="rightArrow">
              <a:avLst>
                <a:gd name="adj1" fmla="val 50000"/>
                <a:gd name="adj2" fmla="val 80729"/>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44070" name="AutoShape 156" descr="Dark vertical"/>
          <p:cNvSpPr>
            <a:spLocks noChangeArrowheads="1"/>
          </p:cNvSpPr>
          <p:nvPr/>
        </p:nvSpPr>
        <p:spPr bwMode="auto">
          <a:xfrm rot="-8510174">
            <a:off x="6781800" y="1676400"/>
            <a:ext cx="1371600" cy="152400"/>
          </a:xfrm>
          <a:prstGeom prst="rightArrow">
            <a:avLst>
              <a:gd name="adj1" fmla="val 50000"/>
              <a:gd name="adj2" fmla="val 225000"/>
            </a:avLst>
          </a:prstGeom>
          <a:pattFill prst="dkVert">
            <a:fgClr>
              <a:srgbClr val="000000"/>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44071" name="Group 157"/>
          <p:cNvGrpSpPr>
            <a:grpSpLocks/>
          </p:cNvGrpSpPr>
          <p:nvPr/>
        </p:nvGrpSpPr>
        <p:grpSpPr bwMode="auto">
          <a:xfrm>
            <a:off x="7010400" y="609600"/>
            <a:ext cx="762000" cy="76200"/>
            <a:chOff x="1680" y="1152"/>
            <a:chExt cx="480" cy="48"/>
          </a:xfrm>
        </p:grpSpPr>
        <p:sp>
          <p:nvSpPr>
            <p:cNvPr id="44119" name="Line 158"/>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20" name="Line 159"/>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21" name="Line 160"/>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072" name="Group 161"/>
          <p:cNvGrpSpPr>
            <a:grpSpLocks/>
          </p:cNvGrpSpPr>
          <p:nvPr/>
        </p:nvGrpSpPr>
        <p:grpSpPr bwMode="auto">
          <a:xfrm>
            <a:off x="7086600" y="1143000"/>
            <a:ext cx="762000" cy="76200"/>
            <a:chOff x="1680" y="1152"/>
            <a:chExt cx="480" cy="48"/>
          </a:xfrm>
        </p:grpSpPr>
        <p:sp>
          <p:nvSpPr>
            <p:cNvPr id="44116" name="Line 162"/>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17" name="Line 163"/>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18" name="Line 164"/>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47653" name="AutoShape 165"/>
          <p:cNvSpPr>
            <a:spLocks noChangeArrowheads="1"/>
          </p:cNvSpPr>
          <p:nvPr/>
        </p:nvSpPr>
        <p:spPr bwMode="auto">
          <a:xfrm>
            <a:off x="0" y="3200400"/>
            <a:ext cx="1643063" cy="1524000"/>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Finance</a:t>
            </a:r>
          </a:p>
          <a:p>
            <a:pPr algn="ctr"/>
            <a:r>
              <a:rPr lang="en-US" altLang="en-US"/>
              <a:t> Cross Train</a:t>
            </a:r>
          </a:p>
        </p:txBody>
      </p:sp>
      <p:sp>
        <p:nvSpPr>
          <p:cNvPr id="447654" name="AutoShape 166"/>
          <p:cNvSpPr>
            <a:spLocks noChangeArrowheads="1"/>
          </p:cNvSpPr>
          <p:nvPr/>
        </p:nvSpPr>
        <p:spPr bwMode="auto">
          <a:xfrm>
            <a:off x="1535113" y="2895600"/>
            <a:ext cx="2132012" cy="1744663"/>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Link Finance</a:t>
            </a:r>
          </a:p>
          <a:p>
            <a:pPr algn="ctr"/>
            <a:r>
              <a:rPr lang="en-US" altLang="en-US"/>
              <a:t> / MRP</a:t>
            </a:r>
          </a:p>
        </p:txBody>
      </p:sp>
      <p:sp>
        <p:nvSpPr>
          <p:cNvPr id="447655" name="AutoShape 167"/>
          <p:cNvSpPr>
            <a:spLocks noChangeArrowheads="1"/>
          </p:cNvSpPr>
          <p:nvPr/>
        </p:nvSpPr>
        <p:spPr bwMode="auto">
          <a:xfrm>
            <a:off x="42863" y="638175"/>
            <a:ext cx="2132012" cy="1744663"/>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On-Line </a:t>
            </a:r>
          </a:p>
          <a:p>
            <a:pPr algn="ctr"/>
            <a:r>
              <a:rPr lang="en-US" altLang="en-US"/>
              <a:t>Order Entry</a:t>
            </a:r>
          </a:p>
        </p:txBody>
      </p:sp>
      <p:sp>
        <p:nvSpPr>
          <p:cNvPr id="44076" name="Text Box 168"/>
          <p:cNvSpPr txBox="1">
            <a:spLocks noChangeArrowheads="1"/>
          </p:cNvSpPr>
          <p:nvPr/>
        </p:nvSpPr>
        <p:spPr bwMode="auto">
          <a:xfrm>
            <a:off x="2806700" y="1423988"/>
            <a:ext cx="4048125" cy="8223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Arial" pitchFamily="34" charset="0"/>
              </a:rPr>
              <a:t>How can we flow work with fewer interruptions?</a:t>
            </a:r>
          </a:p>
        </p:txBody>
      </p:sp>
      <p:sp>
        <p:nvSpPr>
          <p:cNvPr id="447657" name="Text Box 169"/>
          <p:cNvSpPr txBox="1">
            <a:spLocks noChangeArrowheads="1"/>
          </p:cNvSpPr>
          <p:nvPr/>
        </p:nvSpPr>
        <p:spPr bwMode="auto">
          <a:xfrm>
            <a:off x="6245225" y="5272088"/>
            <a:ext cx="2879725"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Total Lead Time = 1.25 days</a:t>
            </a:r>
          </a:p>
        </p:txBody>
      </p:sp>
      <p:sp>
        <p:nvSpPr>
          <p:cNvPr id="447658" name="Text Box 170"/>
          <p:cNvSpPr txBox="1">
            <a:spLocks noChangeArrowheads="1"/>
          </p:cNvSpPr>
          <p:nvPr/>
        </p:nvSpPr>
        <p:spPr bwMode="auto">
          <a:xfrm>
            <a:off x="5726113" y="5553075"/>
            <a:ext cx="3343275"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Total Processing Time= 11.5 min</a:t>
            </a:r>
          </a:p>
        </p:txBody>
      </p:sp>
      <p:sp>
        <p:nvSpPr>
          <p:cNvPr id="447659" name="Text Box 171"/>
          <p:cNvSpPr txBox="1">
            <a:spLocks noChangeArrowheads="1"/>
          </p:cNvSpPr>
          <p:nvPr/>
        </p:nvSpPr>
        <p:spPr bwMode="auto">
          <a:xfrm>
            <a:off x="4205288" y="5446713"/>
            <a:ext cx="1343025" cy="6413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NEW METRICS!</a:t>
            </a:r>
          </a:p>
        </p:txBody>
      </p:sp>
      <p:sp>
        <p:nvSpPr>
          <p:cNvPr id="447660" name="Text Box 172"/>
          <p:cNvSpPr txBox="1">
            <a:spLocks noChangeArrowheads="1"/>
          </p:cNvSpPr>
          <p:nvPr/>
        </p:nvSpPr>
        <p:spPr bwMode="auto">
          <a:xfrm>
            <a:off x="6272213" y="5807075"/>
            <a:ext cx="2338387"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F41D0C"/>
                </a:solidFill>
                <a:latin typeface="Arial" pitchFamily="34" charset="0"/>
              </a:rPr>
              <a:t>First Pass Yield = 90%</a:t>
            </a:r>
          </a:p>
        </p:txBody>
      </p:sp>
      <p:grpSp>
        <p:nvGrpSpPr>
          <p:cNvPr id="447661" name="Group 173"/>
          <p:cNvGrpSpPr>
            <a:grpSpLocks/>
          </p:cNvGrpSpPr>
          <p:nvPr/>
        </p:nvGrpSpPr>
        <p:grpSpPr bwMode="auto">
          <a:xfrm>
            <a:off x="1217613" y="2595563"/>
            <a:ext cx="4911725" cy="2265362"/>
            <a:chOff x="767" y="1635"/>
            <a:chExt cx="3094" cy="1427"/>
          </a:xfrm>
        </p:grpSpPr>
        <p:grpSp>
          <p:nvGrpSpPr>
            <p:cNvPr id="44090" name="Group 174"/>
            <p:cNvGrpSpPr>
              <a:grpSpLocks/>
            </p:cNvGrpSpPr>
            <p:nvPr/>
          </p:nvGrpSpPr>
          <p:grpSpPr bwMode="auto">
            <a:xfrm>
              <a:off x="816" y="1635"/>
              <a:ext cx="3045" cy="268"/>
              <a:chOff x="816" y="1635"/>
              <a:chExt cx="3045" cy="268"/>
            </a:xfrm>
          </p:grpSpPr>
          <p:grpSp>
            <p:nvGrpSpPr>
              <p:cNvPr id="44104" name="Group 175"/>
              <p:cNvGrpSpPr>
                <a:grpSpLocks/>
              </p:cNvGrpSpPr>
              <p:nvPr/>
            </p:nvGrpSpPr>
            <p:grpSpPr bwMode="auto">
              <a:xfrm>
                <a:off x="3613" y="1635"/>
                <a:ext cx="248" cy="235"/>
                <a:chOff x="1807" y="1075"/>
                <a:chExt cx="992" cy="1085"/>
              </a:xfrm>
            </p:grpSpPr>
            <p:sp>
              <p:nvSpPr>
                <p:cNvPr id="44114" name="Line 176"/>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15" name="Line 177"/>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105" name="Group 178"/>
              <p:cNvGrpSpPr>
                <a:grpSpLocks/>
              </p:cNvGrpSpPr>
              <p:nvPr/>
            </p:nvGrpSpPr>
            <p:grpSpPr bwMode="auto">
              <a:xfrm>
                <a:off x="2736" y="1658"/>
                <a:ext cx="248" cy="235"/>
                <a:chOff x="1807" y="1075"/>
                <a:chExt cx="992" cy="1085"/>
              </a:xfrm>
            </p:grpSpPr>
            <p:sp>
              <p:nvSpPr>
                <p:cNvPr id="44112" name="Line 179"/>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13" name="Line 180"/>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106" name="Group 181"/>
              <p:cNvGrpSpPr>
                <a:grpSpLocks/>
              </p:cNvGrpSpPr>
              <p:nvPr/>
            </p:nvGrpSpPr>
            <p:grpSpPr bwMode="auto">
              <a:xfrm>
                <a:off x="1768" y="1650"/>
                <a:ext cx="248" cy="235"/>
                <a:chOff x="1807" y="1075"/>
                <a:chExt cx="992" cy="1085"/>
              </a:xfrm>
            </p:grpSpPr>
            <p:sp>
              <p:nvSpPr>
                <p:cNvPr id="44110" name="Line 182"/>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11" name="Line 183"/>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107" name="Group 184"/>
              <p:cNvGrpSpPr>
                <a:grpSpLocks/>
              </p:cNvGrpSpPr>
              <p:nvPr/>
            </p:nvGrpSpPr>
            <p:grpSpPr bwMode="auto">
              <a:xfrm>
                <a:off x="816" y="1668"/>
                <a:ext cx="248" cy="235"/>
                <a:chOff x="1807" y="1075"/>
                <a:chExt cx="992" cy="1085"/>
              </a:xfrm>
            </p:grpSpPr>
            <p:sp>
              <p:nvSpPr>
                <p:cNvPr id="44108" name="Line 185"/>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09" name="Line 186"/>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nvGrpSpPr>
            <p:cNvPr id="44091" name="Group 187"/>
            <p:cNvGrpSpPr>
              <a:grpSpLocks/>
            </p:cNvGrpSpPr>
            <p:nvPr/>
          </p:nvGrpSpPr>
          <p:grpSpPr bwMode="auto">
            <a:xfrm>
              <a:off x="767" y="2794"/>
              <a:ext cx="3045" cy="268"/>
              <a:chOff x="767" y="2794"/>
              <a:chExt cx="3045" cy="268"/>
            </a:xfrm>
          </p:grpSpPr>
          <p:grpSp>
            <p:nvGrpSpPr>
              <p:cNvPr id="44092" name="Group 188"/>
              <p:cNvGrpSpPr>
                <a:grpSpLocks/>
              </p:cNvGrpSpPr>
              <p:nvPr/>
            </p:nvGrpSpPr>
            <p:grpSpPr bwMode="auto">
              <a:xfrm>
                <a:off x="3564" y="2794"/>
                <a:ext cx="248" cy="235"/>
                <a:chOff x="1807" y="1075"/>
                <a:chExt cx="992" cy="1085"/>
              </a:xfrm>
            </p:grpSpPr>
            <p:sp>
              <p:nvSpPr>
                <p:cNvPr id="44102" name="Line 189"/>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03" name="Line 190"/>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093" name="Group 191"/>
              <p:cNvGrpSpPr>
                <a:grpSpLocks/>
              </p:cNvGrpSpPr>
              <p:nvPr/>
            </p:nvGrpSpPr>
            <p:grpSpPr bwMode="auto">
              <a:xfrm>
                <a:off x="2687" y="2817"/>
                <a:ext cx="248" cy="235"/>
                <a:chOff x="1807" y="1075"/>
                <a:chExt cx="992" cy="1085"/>
              </a:xfrm>
            </p:grpSpPr>
            <p:sp>
              <p:nvSpPr>
                <p:cNvPr id="44100" name="Line 192"/>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101" name="Line 193"/>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094" name="Group 194"/>
              <p:cNvGrpSpPr>
                <a:grpSpLocks/>
              </p:cNvGrpSpPr>
              <p:nvPr/>
            </p:nvGrpSpPr>
            <p:grpSpPr bwMode="auto">
              <a:xfrm>
                <a:off x="1719" y="2809"/>
                <a:ext cx="248" cy="235"/>
                <a:chOff x="1807" y="1075"/>
                <a:chExt cx="992" cy="1085"/>
              </a:xfrm>
            </p:grpSpPr>
            <p:sp>
              <p:nvSpPr>
                <p:cNvPr id="44098" name="Line 195"/>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099" name="Line 196"/>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4095" name="Group 197"/>
              <p:cNvGrpSpPr>
                <a:grpSpLocks/>
              </p:cNvGrpSpPr>
              <p:nvPr/>
            </p:nvGrpSpPr>
            <p:grpSpPr bwMode="auto">
              <a:xfrm>
                <a:off x="767" y="2827"/>
                <a:ext cx="248" cy="235"/>
                <a:chOff x="1807" y="1075"/>
                <a:chExt cx="992" cy="1085"/>
              </a:xfrm>
            </p:grpSpPr>
            <p:sp>
              <p:nvSpPr>
                <p:cNvPr id="44096" name="Line 198"/>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097" name="Line 199"/>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grpSp>
        <p:nvGrpSpPr>
          <p:cNvPr id="447688" name="Group 200"/>
          <p:cNvGrpSpPr>
            <a:grpSpLocks/>
          </p:cNvGrpSpPr>
          <p:nvPr/>
        </p:nvGrpSpPr>
        <p:grpSpPr bwMode="auto">
          <a:xfrm>
            <a:off x="5767388" y="2979738"/>
            <a:ext cx="2132012" cy="2238375"/>
            <a:chOff x="3633" y="1877"/>
            <a:chExt cx="1343" cy="1410"/>
          </a:xfrm>
        </p:grpSpPr>
        <p:sp>
          <p:nvSpPr>
            <p:cNvPr id="44086" name="AutoShape 201"/>
            <p:cNvSpPr>
              <a:spLocks noChangeArrowheads="1"/>
            </p:cNvSpPr>
            <p:nvPr/>
          </p:nvSpPr>
          <p:spPr bwMode="auto">
            <a:xfrm>
              <a:off x="3633" y="1877"/>
              <a:ext cx="1343" cy="1099"/>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Auto</a:t>
              </a:r>
            </a:p>
            <a:p>
              <a:pPr algn="ctr"/>
              <a:r>
                <a:rPr lang="en-US" altLang="en-US"/>
                <a:t> Confirm</a:t>
              </a:r>
            </a:p>
          </p:txBody>
        </p:sp>
        <p:grpSp>
          <p:nvGrpSpPr>
            <p:cNvPr id="44087" name="Group 202"/>
            <p:cNvGrpSpPr>
              <a:grpSpLocks/>
            </p:cNvGrpSpPr>
            <p:nvPr/>
          </p:nvGrpSpPr>
          <p:grpSpPr bwMode="auto">
            <a:xfrm>
              <a:off x="4108" y="3052"/>
              <a:ext cx="248" cy="235"/>
              <a:chOff x="1807" y="1075"/>
              <a:chExt cx="992" cy="1085"/>
            </a:xfrm>
          </p:grpSpPr>
          <p:sp>
            <p:nvSpPr>
              <p:cNvPr id="44088" name="Line 203"/>
              <p:cNvSpPr>
                <a:spLocks noChangeShapeType="1"/>
              </p:cNvSpPr>
              <p:nvPr/>
            </p:nvSpPr>
            <p:spPr bwMode="auto">
              <a:xfrm>
                <a:off x="1807" y="1075"/>
                <a:ext cx="992" cy="10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089" name="Line 204"/>
              <p:cNvSpPr>
                <a:spLocks noChangeShapeType="1"/>
              </p:cNvSpPr>
              <p:nvPr/>
            </p:nvSpPr>
            <p:spPr bwMode="auto">
              <a:xfrm flipV="1">
                <a:off x="1807" y="1075"/>
                <a:ext cx="992" cy="10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grpSp>
        <p:nvGrpSpPr>
          <p:cNvPr id="447693" name="Group 205"/>
          <p:cNvGrpSpPr>
            <a:grpSpLocks/>
          </p:cNvGrpSpPr>
          <p:nvPr/>
        </p:nvGrpSpPr>
        <p:grpSpPr bwMode="auto">
          <a:xfrm>
            <a:off x="6521450" y="4778375"/>
            <a:ext cx="393700" cy="373063"/>
            <a:chOff x="1807" y="1075"/>
            <a:chExt cx="992" cy="1085"/>
          </a:xfrm>
        </p:grpSpPr>
        <p:sp>
          <p:nvSpPr>
            <p:cNvPr id="44084" name="Line 206"/>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4085" name="Line 207"/>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Tree>
    <p:extLst>
      <p:ext uri="{BB962C8B-B14F-4D97-AF65-F5344CB8AC3E}">
        <p14:creationId xmlns:p14="http://schemas.microsoft.com/office/powerpoint/2010/main" val="310038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 calcmode="lin" valueType="num">
                                      <p:cBhvr additive="base">
                                        <p:cTn id="7" dur="500" fill="hold"/>
                                        <p:tgtEl>
                                          <p:spTgt spid="447495"/>
                                        </p:tgtEl>
                                        <p:attrNameLst>
                                          <p:attrName>ppt_x</p:attrName>
                                        </p:attrNameLst>
                                      </p:cBhvr>
                                      <p:tavLst>
                                        <p:tav tm="0">
                                          <p:val>
                                            <p:strVal val="0-#ppt_w/2"/>
                                          </p:val>
                                        </p:tav>
                                        <p:tav tm="100000">
                                          <p:val>
                                            <p:strVal val="#ppt_x"/>
                                          </p:val>
                                        </p:tav>
                                      </p:tavLst>
                                    </p:anim>
                                    <p:anim calcmode="lin" valueType="num">
                                      <p:cBhvr additive="base">
                                        <p:cTn id="8" dur="500" fill="hold"/>
                                        <p:tgtEl>
                                          <p:spTgt spid="4474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7661"/>
                                        </p:tgtEl>
                                        <p:attrNameLst>
                                          <p:attrName>style.visibility</p:attrName>
                                        </p:attrNameLst>
                                      </p:cBhvr>
                                      <p:to>
                                        <p:strVal val="visible"/>
                                      </p:to>
                                    </p:set>
                                    <p:anim calcmode="lin" valueType="num">
                                      <p:cBhvr additive="base">
                                        <p:cTn id="13" dur="500" fill="hold"/>
                                        <p:tgtEl>
                                          <p:spTgt spid="447661"/>
                                        </p:tgtEl>
                                        <p:attrNameLst>
                                          <p:attrName>ppt_x</p:attrName>
                                        </p:attrNameLst>
                                      </p:cBhvr>
                                      <p:tavLst>
                                        <p:tav tm="0">
                                          <p:val>
                                            <p:strVal val="0-#ppt_w/2"/>
                                          </p:val>
                                        </p:tav>
                                        <p:tav tm="100000">
                                          <p:val>
                                            <p:strVal val="#ppt_x"/>
                                          </p:val>
                                        </p:tav>
                                      </p:tavLst>
                                    </p:anim>
                                    <p:anim calcmode="lin" valueType="num">
                                      <p:cBhvr additive="base">
                                        <p:cTn id="14" dur="500" fill="hold"/>
                                        <p:tgtEl>
                                          <p:spTgt spid="4476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7653"/>
                                        </p:tgtEl>
                                        <p:attrNameLst>
                                          <p:attrName>style.visibility</p:attrName>
                                        </p:attrNameLst>
                                      </p:cBhvr>
                                      <p:to>
                                        <p:strVal val="visible"/>
                                      </p:to>
                                    </p:set>
                                    <p:anim calcmode="lin" valueType="num">
                                      <p:cBhvr additive="base">
                                        <p:cTn id="19" dur="500" fill="hold"/>
                                        <p:tgtEl>
                                          <p:spTgt spid="447653"/>
                                        </p:tgtEl>
                                        <p:attrNameLst>
                                          <p:attrName>ppt_x</p:attrName>
                                        </p:attrNameLst>
                                      </p:cBhvr>
                                      <p:tavLst>
                                        <p:tav tm="0">
                                          <p:val>
                                            <p:strVal val="0-#ppt_w/2"/>
                                          </p:val>
                                        </p:tav>
                                        <p:tav tm="100000">
                                          <p:val>
                                            <p:strVal val="#ppt_x"/>
                                          </p:val>
                                        </p:tav>
                                      </p:tavLst>
                                    </p:anim>
                                    <p:anim calcmode="lin" valueType="num">
                                      <p:cBhvr additive="base">
                                        <p:cTn id="20" dur="500" fill="hold"/>
                                        <p:tgtEl>
                                          <p:spTgt spid="44765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7654"/>
                                        </p:tgtEl>
                                        <p:attrNameLst>
                                          <p:attrName>style.visibility</p:attrName>
                                        </p:attrNameLst>
                                      </p:cBhvr>
                                      <p:to>
                                        <p:strVal val="visible"/>
                                      </p:to>
                                    </p:set>
                                    <p:anim calcmode="lin" valueType="num">
                                      <p:cBhvr additive="base">
                                        <p:cTn id="25" dur="500" fill="hold"/>
                                        <p:tgtEl>
                                          <p:spTgt spid="447654"/>
                                        </p:tgtEl>
                                        <p:attrNameLst>
                                          <p:attrName>ppt_x</p:attrName>
                                        </p:attrNameLst>
                                      </p:cBhvr>
                                      <p:tavLst>
                                        <p:tav tm="0">
                                          <p:val>
                                            <p:strVal val="0-#ppt_w/2"/>
                                          </p:val>
                                        </p:tav>
                                        <p:tav tm="100000">
                                          <p:val>
                                            <p:strVal val="#ppt_x"/>
                                          </p:val>
                                        </p:tav>
                                      </p:tavLst>
                                    </p:anim>
                                    <p:anim calcmode="lin" valueType="num">
                                      <p:cBhvr additive="base">
                                        <p:cTn id="26" dur="500" fill="hold"/>
                                        <p:tgtEl>
                                          <p:spTgt spid="44765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7655"/>
                                        </p:tgtEl>
                                        <p:attrNameLst>
                                          <p:attrName>style.visibility</p:attrName>
                                        </p:attrNameLst>
                                      </p:cBhvr>
                                      <p:to>
                                        <p:strVal val="visible"/>
                                      </p:to>
                                    </p:set>
                                    <p:anim calcmode="lin" valueType="num">
                                      <p:cBhvr additive="base">
                                        <p:cTn id="31" dur="500" fill="hold"/>
                                        <p:tgtEl>
                                          <p:spTgt spid="447655"/>
                                        </p:tgtEl>
                                        <p:attrNameLst>
                                          <p:attrName>ppt_x</p:attrName>
                                        </p:attrNameLst>
                                      </p:cBhvr>
                                      <p:tavLst>
                                        <p:tav tm="0">
                                          <p:val>
                                            <p:strVal val="0-#ppt_w/2"/>
                                          </p:val>
                                        </p:tav>
                                        <p:tav tm="100000">
                                          <p:val>
                                            <p:strVal val="#ppt_x"/>
                                          </p:val>
                                        </p:tav>
                                      </p:tavLst>
                                    </p:anim>
                                    <p:anim calcmode="lin" valueType="num">
                                      <p:cBhvr additive="base">
                                        <p:cTn id="32" dur="500" fill="hold"/>
                                        <p:tgtEl>
                                          <p:spTgt spid="44765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47688"/>
                                        </p:tgtEl>
                                        <p:attrNameLst>
                                          <p:attrName>style.visibility</p:attrName>
                                        </p:attrNameLst>
                                      </p:cBhvr>
                                      <p:to>
                                        <p:strVal val="visible"/>
                                      </p:to>
                                    </p:set>
                                    <p:anim calcmode="lin" valueType="num">
                                      <p:cBhvr additive="base">
                                        <p:cTn id="37" dur="500" fill="hold"/>
                                        <p:tgtEl>
                                          <p:spTgt spid="447688"/>
                                        </p:tgtEl>
                                        <p:attrNameLst>
                                          <p:attrName>ppt_x</p:attrName>
                                        </p:attrNameLst>
                                      </p:cBhvr>
                                      <p:tavLst>
                                        <p:tav tm="0">
                                          <p:val>
                                            <p:strVal val="0-#ppt_w/2"/>
                                          </p:val>
                                        </p:tav>
                                        <p:tav tm="100000">
                                          <p:val>
                                            <p:strVal val="#ppt_x"/>
                                          </p:val>
                                        </p:tav>
                                      </p:tavLst>
                                    </p:anim>
                                    <p:anim calcmode="lin" valueType="num">
                                      <p:cBhvr additive="base">
                                        <p:cTn id="38" dur="500" fill="hold"/>
                                        <p:tgtEl>
                                          <p:spTgt spid="44768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47693"/>
                                        </p:tgtEl>
                                        <p:attrNameLst>
                                          <p:attrName>style.visibility</p:attrName>
                                        </p:attrNameLst>
                                      </p:cBhvr>
                                      <p:to>
                                        <p:strVal val="visible"/>
                                      </p:to>
                                    </p:set>
                                    <p:anim calcmode="lin" valueType="num">
                                      <p:cBhvr additive="base">
                                        <p:cTn id="43" dur="500" fill="hold"/>
                                        <p:tgtEl>
                                          <p:spTgt spid="447693"/>
                                        </p:tgtEl>
                                        <p:attrNameLst>
                                          <p:attrName>ppt_x</p:attrName>
                                        </p:attrNameLst>
                                      </p:cBhvr>
                                      <p:tavLst>
                                        <p:tav tm="0">
                                          <p:val>
                                            <p:strVal val="0-#ppt_w/2"/>
                                          </p:val>
                                        </p:tav>
                                        <p:tav tm="100000">
                                          <p:val>
                                            <p:strVal val="#ppt_x"/>
                                          </p:val>
                                        </p:tav>
                                      </p:tavLst>
                                    </p:anim>
                                    <p:anim calcmode="lin" valueType="num">
                                      <p:cBhvr additive="base">
                                        <p:cTn id="44" dur="500" fill="hold"/>
                                        <p:tgtEl>
                                          <p:spTgt spid="44769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7659"/>
                                        </p:tgtEl>
                                        <p:attrNameLst>
                                          <p:attrName>style.visibility</p:attrName>
                                        </p:attrNameLst>
                                      </p:cBhvr>
                                      <p:to>
                                        <p:strVal val="visible"/>
                                      </p:to>
                                    </p:set>
                                    <p:anim calcmode="lin" valueType="num">
                                      <p:cBhvr additive="base">
                                        <p:cTn id="49" dur="500" fill="hold"/>
                                        <p:tgtEl>
                                          <p:spTgt spid="447659"/>
                                        </p:tgtEl>
                                        <p:attrNameLst>
                                          <p:attrName>ppt_x</p:attrName>
                                        </p:attrNameLst>
                                      </p:cBhvr>
                                      <p:tavLst>
                                        <p:tav tm="0">
                                          <p:val>
                                            <p:strVal val="0-#ppt_w/2"/>
                                          </p:val>
                                        </p:tav>
                                        <p:tav tm="100000">
                                          <p:val>
                                            <p:strVal val="#ppt_x"/>
                                          </p:val>
                                        </p:tav>
                                      </p:tavLst>
                                    </p:anim>
                                    <p:anim calcmode="lin" valueType="num">
                                      <p:cBhvr additive="base">
                                        <p:cTn id="50" dur="500" fill="hold"/>
                                        <p:tgtEl>
                                          <p:spTgt spid="44765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7657"/>
                                        </p:tgtEl>
                                        <p:attrNameLst>
                                          <p:attrName>style.visibility</p:attrName>
                                        </p:attrNameLst>
                                      </p:cBhvr>
                                      <p:to>
                                        <p:strVal val="visible"/>
                                      </p:to>
                                    </p:set>
                                    <p:anim calcmode="lin" valueType="num">
                                      <p:cBhvr additive="base">
                                        <p:cTn id="55" dur="500" fill="hold"/>
                                        <p:tgtEl>
                                          <p:spTgt spid="447657"/>
                                        </p:tgtEl>
                                        <p:attrNameLst>
                                          <p:attrName>ppt_x</p:attrName>
                                        </p:attrNameLst>
                                      </p:cBhvr>
                                      <p:tavLst>
                                        <p:tav tm="0">
                                          <p:val>
                                            <p:strVal val="0-#ppt_w/2"/>
                                          </p:val>
                                        </p:tav>
                                        <p:tav tm="100000">
                                          <p:val>
                                            <p:strVal val="#ppt_x"/>
                                          </p:val>
                                        </p:tav>
                                      </p:tavLst>
                                    </p:anim>
                                    <p:anim calcmode="lin" valueType="num">
                                      <p:cBhvr additive="base">
                                        <p:cTn id="56" dur="500" fill="hold"/>
                                        <p:tgtEl>
                                          <p:spTgt spid="44765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47658"/>
                                        </p:tgtEl>
                                        <p:attrNameLst>
                                          <p:attrName>style.visibility</p:attrName>
                                        </p:attrNameLst>
                                      </p:cBhvr>
                                      <p:to>
                                        <p:strVal val="visible"/>
                                      </p:to>
                                    </p:set>
                                    <p:anim calcmode="lin" valueType="num">
                                      <p:cBhvr additive="base">
                                        <p:cTn id="61" dur="500" fill="hold"/>
                                        <p:tgtEl>
                                          <p:spTgt spid="447658"/>
                                        </p:tgtEl>
                                        <p:attrNameLst>
                                          <p:attrName>ppt_x</p:attrName>
                                        </p:attrNameLst>
                                      </p:cBhvr>
                                      <p:tavLst>
                                        <p:tav tm="0">
                                          <p:val>
                                            <p:strVal val="0-#ppt_w/2"/>
                                          </p:val>
                                        </p:tav>
                                        <p:tav tm="100000">
                                          <p:val>
                                            <p:strVal val="#ppt_x"/>
                                          </p:val>
                                        </p:tav>
                                      </p:tavLst>
                                    </p:anim>
                                    <p:anim calcmode="lin" valueType="num">
                                      <p:cBhvr additive="base">
                                        <p:cTn id="62" dur="500" fill="hold"/>
                                        <p:tgtEl>
                                          <p:spTgt spid="44765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47660"/>
                                        </p:tgtEl>
                                        <p:attrNameLst>
                                          <p:attrName>style.visibility</p:attrName>
                                        </p:attrNameLst>
                                      </p:cBhvr>
                                      <p:to>
                                        <p:strVal val="visible"/>
                                      </p:to>
                                    </p:set>
                                    <p:anim calcmode="lin" valueType="num">
                                      <p:cBhvr additive="base">
                                        <p:cTn id="67" dur="500" fill="hold"/>
                                        <p:tgtEl>
                                          <p:spTgt spid="447660"/>
                                        </p:tgtEl>
                                        <p:attrNameLst>
                                          <p:attrName>ppt_x</p:attrName>
                                        </p:attrNameLst>
                                      </p:cBhvr>
                                      <p:tavLst>
                                        <p:tav tm="0">
                                          <p:val>
                                            <p:strVal val="0-#ppt_w/2"/>
                                          </p:val>
                                        </p:tav>
                                        <p:tav tm="100000">
                                          <p:val>
                                            <p:strVal val="#ppt_x"/>
                                          </p:val>
                                        </p:tav>
                                      </p:tavLst>
                                    </p:anim>
                                    <p:anim calcmode="lin" valueType="num">
                                      <p:cBhvr additive="base">
                                        <p:cTn id="68" dur="500" fill="hold"/>
                                        <p:tgtEl>
                                          <p:spTgt spid="447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5" grpId="0" animBg="1"/>
      <p:bldP spid="447653" grpId="0" animBg="1" autoUpdateAnimBg="0"/>
      <p:bldP spid="447654" grpId="0" animBg="1" autoUpdateAnimBg="0"/>
      <p:bldP spid="447655" grpId="0" animBg="1" autoUpdateAnimBg="0"/>
      <p:bldP spid="447657" grpId="0" autoUpdateAnimBg="0"/>
      <p:bldP spid="447658" grpId="0" autoUpdateAnimBg="0"/>
      <p:bldP spid="447659" grpId="0" animBg="1" autoUpdateAnimBg="0"/>
      <p:bldP spid="447660"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p:cNvSpPr>
            <a:spLocks noGrp="1"/>
          </p:cNvSpPr>
          <p:nvPr>
            <p:ph type="sldNum" sz="quarter" idx="4294967295"/>
          </p:nvPr>
        </p:nvSpPr>
        <p:spPr>
          <a:xfrm>
            <a:off x="457200" y="6356350"/>
            <a:ext cx="2133600" cy="365125"/>
          </a:xfrm>
          <a:prstGeom prst="rect">
            <a:avLst/>
          </a:prstGeom>
        </p:spPr>
        <p:txBody>
          <a:bodyPr/>
          <a:lstStyle/>
          <a:p>
            <a:pPr algn="l">
              <a:defRPr/>
            </a:pPr>
            <a:fld id="{14210D88-F69F-464A-B37D-27218C9BF7BA}" type="slidenum">
              <a:rPr lang="en-US"/>
              <a:pPr algn="l">
                <a:defRPr/>
              </a:pPr>
              <a:t>92</a:t>
            </a:fld>
            <a:endParaRPr lang="en-US"/>
          </a:p>
        </p:txBody>
      </p:sp>
      <p:sp>
        <p:nvSpPr>
          <p:cNvPr id="23555" name="AutoShape 2"/>
          <p:cNvSpPr>
            <a:spLocks noChangeAspect="1" noChangeArrowheads="1" noTextEdit="1"/>
          </p:cNvSpPr>
          <p:nvPr/>
        </p:nvSpPr>
        <p:spPr bwMode="auto">
          <a:xfrm>
            <a:off x="2286000" y="1146175"/>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p>
        </p:txBody>
      </p:sp>
      <p:grpSp>
        <p:nvGrpSpPr>
          <p:cNvPr id="23556" name="Group 3"/>
          <p:cNvGrpSpPr>
            <a:grpSpLocks/>
          </p:cNvGrpSpPr>
          <p:nvPr/>
        </p:nvGrpSpPr>
        <p:grpSpPr bwMode="auto">
          <a:xfrm>
            <a:off x="2697163" y="1828800"/>
            <a:ext cx="4183062" cy="4119563"/>
            <a:chOff x="1563" y="938"/>
            <a:chExt cx="2635" cy="2595"/>
          </a:xfrm>
        </p:grpSpPr>
        <p:sp>
          <p:nvSpPr>
            <p:cNvPr id="23558" name="_s20484"/>
            <p:cNvSpPr>
              <a:spLocks noChangeArrowheads="1" noTextEdit="1"/>
            </p:cNvSpPr>
            <p:nvPr/>
          </p:nvSpPr>
          <p:spPr bwMode="auto">
            <a:xfrm>
              <a:off x="1656" y="938"/>
              <a:ext cx="2448" cy="2448"/>
            </a:xfrm>
            <a:custGeom>
              <a:avLst/>
              <a:gdLst>
                <a:gd name="T0" fmla="*/ 2 w 21600"/>
                <a:gd name="T1" fmla="*/ 0 h 21600"/>
                <a:gd name="T2" fmla="*/ 1 w 21600"/>
                <a:gd name="T3" fmla="*/ 0 h 21600"/>
                <a:gd name="T4" fmla="*/ 2 w 21600"/>
                <a:gd name="T5" fmla="*/ 0 h 21600"/>
                <a:gd name="T6" fmla="*/ 2 w 21600"/>
                <a:gd name="T7" fmla="*/ 0 h 21600"/>
                <a:gd name="T8" fmla="*/ 0 60000 65536"/>
                <a:gd name="T9" fmla="*/ 0 60000 65536"/>
                <a:gd name="T10" fmla="*/ 0 60000 65536"/>
                <a:gd name="T11" fmla="*/ 0 60000 65536"/>
                <a:gd name="T12" fmla="*/ 0 w 21600"/>
                <a:gd name="T13" fmla="*/ 0 h 21600"/>
                <a:gd name="T14" fmla="*/ 21600 w 21600"/>
                <a:gd name="T15" fmla="*/ 44 h 21600"/>
              </a:gdLst>
              <a:ahLst/>
              <a:cxnLst>
                <a:cxn ang="T8">
                  <a:pos x="T0" y="T1"/>
                </a:cxn>
                <a:cxn ang="T9">
                  <a:pos x="T2" y="T3"/>
                </a:cxn>
                <a:cxn ang="T10">
                  <a:pos x="T4" y="T5"/>
                </a:cxn>
                <a:cxn ang="T11">
                  <a:pos x="T6" y="T7"/>
                </a:cxn>
              </a:cxnLst>
              <a:rect l="T12" t="T13" r="T14" b="T15"/>
              <a:pathLst>
                <a:path w="21600" h="21600">
                  <a:moveTo>
                    <a:pt x="8130" y="2582"/>
                  </a:moveTo>
                  <a:cubicBezTo>
                    <a:pt x="8992" y="2302"/>
                    <a:pt x="9893" y="2160"/>
                    <a:pt x="10799" y="2160"/>
                  </a:cubicBezTo>
                  <a:cubicBezTo>
                    <a:pt x="11706" y="2159"/>
                    <a:pt x="12607" y="2302"/>
                    <a:pt x="13469" y="2582"/>
                  </a:cubicBezTo>
                  <a:lnTo>
                    <a:pt x="14137" y="528"/>
                  </a:lnTo>
                  <a:cubicBezTo>
                    <a:pt x="13059" y="178"/>
                    <a:pt x="11933" y="0"/>
                    <a:pt x="10800" y="0"/>
                  </a:cubicBezTo>
                  <a:cubicBezTo>
                    <a:pt x="9666" y="-1"/>
                    <a:pt x="8540" y="178"/>
                    <a:pt x="7462" y="528"/>
                  </a:cubicBezTo>
                  <a:lnTo>
                    <a:pt x="8130" y="2582"/>
                  </a:lnTo>
                  <a:close/>
                </a:path>
              </a:pathLst>
            </a:custGeom>
            <a:solidFill>
              <a:schemeClr val="accent2"/>
            </a:solidFill>
            <a:ln w="9525">
              <a:solidFill>
                <a:schemeClr val="tx1"/>
              </a:solidFill>
              <a:miter lim="800000"/>
              <a:headEnd/>
              <a:tailEnd/>
            </a:ln>
          </p:spPr>
          <p:txBody>
            <a:bodyPr anchor="ctr"/>
            <a:lstStyle/>
            <a:p>
              <a:endParaRPr lang="en-MY"/>
            </a:p>
          </p:txBody>
        </p:sp>
        <p:sp>
          <p:nvSpPr>
            <p:cNvPr id="23559" name="_s20485"/>
            <p:cNvSpPr>
              <a:spLocks noChangeArrowheads="1" noTextEdit="1"/>
            </p:cNvSpPr>
            <p:nvPr/>
          </p:nvSpPr>
          <p:spPr bwMode="auto">
            <a:xfrm rot="4320000">
              <a:off x="1656" y="938"/>
              <a:ext cx="2448" cy="2448"/>
            </a:xfrm>
            <a:custGeom>
              <a:avLst/>
              <a:gdLst>
                <a:gd name="T0" fmla="*/ 2 w 21600"/>
                <a:gd name="T1" fmla="*/ 0 h 21600"/>
                <a:gd name="T2" fmla="*/ 1 w 21600"/>
                <a:gd name="T3" fmla="*/ 0 h 21600"/>
                <a:gd name="T4" fmla="*/ 2 w 21600"/>
                <a:gd name="T5" fmla="*/ 0 h 21600"/>
                <a:gd name="T6" fmla="*/ 2 w 21600"/>
                <a:gd name="T7" fmla="*/ 0 h 21600"/>
                <a:gd name="T8" fmla="*/ 0 60000 65536"/>
                <a:gd name="T9" fmla="*/ 0 60000 65536"/>
                <a:gd name="T10" fmla="*/ 0 60000 65536"/>
                <a:gd name="T11" fmla="*/ 0 60000 65536"/>
                <a:gd name="T12" fmla="*/ 0 w 21600"/>
                <a:gd name="T13" fmla="*/ 0 h 21600"/>
                <a:gd name="T14" fmla="*/ 21600 w 21600"/>
                <a:gd name="T15" fmla="*/ 44 h 21600"/>
              </a:gdLst>
              <a:ahLst/>
              <a:cxnLst>
                <a:cxn ang="T8">
                  <a:pos x="T0" y="T1"/>
                </a:cxn>
                <a:cxn ang="T9">
                  <a:pos x="T2" y="T3"/>
                </a:cxn>
                <a:cxn ang="T10">
                  <a:pos x="T4" y="T5"/>
                </a:cxn>
                <a:cxn ang="T11">
                  <a:pos x="T6" y="T7"/>
                </a:cxn>
              </a:cxnLst>
              <a:rect l="T12" t="T13" r="T14" b="T15"/>
              <a:pathLst>
                <a:path w="21600" h="21600">
                  <a:moveTo>
                    <a:pt x="8130" y="2582"/>
                  </a:moveTo>
                  <a:cubicBezTo>
                    <a:pt x="8992" y="2302"/>
                    <a:pt x="9893" y="2160"/>
                    <a:pt x="10799" y="2160"/>
                  </a:cubicBezTo>
                  <a:cubicBezTo>
                    <a:pt x="11706" y="2159"/>
                    <a:pt x="12607" y="2302"/>
                    <a:pt x="13469" y="2582"/>
                  </a:cubicBezTo>
                  <a:lnTo>
                    <a:pt x="14137" y="528"/>
                  </a:lnTo>
                  <a:cubicBezTo>
                    <a:pt x="13059" y="178"/>
                    <a:pt x="11933" y="0"/>
                    <a:pt x="10800" y="0"/>
                  </a:cubicBezTo>
                  <a:cubicBezTo>
                    <a:pt x="9666" y="-1"/>
                    <a:pt x="8540" y="178"/>
                    <a:pt x="7462" y="528"/>
                  </a:cubicBezTo>
                  <a:lnTo>
                    <a:pt x="8130" y="2582"/>
                  </a:lnTo>
                  <a:close/>
                </a:path>
              </a:pathLst>
            </a:custGeom>
            <a:solidFill>
              <a:srgbClr val="FF0000"/>
            </a:solidFill>
            <a:ln w="9525">
              <a:solidFill>
                <a:schemeClr val="tx1"/>
              </a:solidFill>
              <a:miter lim="800000"/>
              <a:headEnd/>
              <a:tailEnd/>
            </a:ln>
          </p:spPr>
          <p:txBody>
            <a:bodyPr anchor="ctr"/>
            <a:lstStyle/>
            <a:p>
              <a:endParaRPr lang="en-MY"/>
            </a:p>
          </p:txBody>
        </p:sp>
        <p:sp>
          <p:nvSpPr>
            <p:cNvPr id="23560" name="_s20486"/>
            <p:cNvSpPr>
              <a:spLocks noChangeArrowheads="1" noTextEdit="1"/>
            </p:cNvSpPr>
            <p:nvPr/>
          </p:nvSpPr>
          <p:spPr bwMode="auto">
            <a:xfrm rot="8640000">
              <a:off x="1656" y="938"/>
              <a:ext cx="2448" cy="2448"/>
            </a:xfrm>
            <a:custGeom>
              <a:avLst/>
              <a:gdLst>
                <a:gd name="T0" fmla="*/ 2 w 21600"/>
                <a:gd name="T1" fmla="*/ 0 h 21600"/>
                <a:gd name="T2" fmla="*/ 1 w 21600"/>
                <a:gd name="T3" fmla="*/ 0 h 21600"/>
                <a:gd name="T4" fmla="*/ 2 w 21600"/>
                <a:gd name="T5" fmla="*/ 0 h 21600"/>
                <a:gd name="T6" fmla="*/ 2 w 21600"/>
                <a:gd name="T7" fmla="*/ 0 h 21600"/>
                <a:gd name="T8" fmla="*/ 0 60000 65536"/>
                <a:gd name="T9" fmla="*/ 0 60000 65536"/>
                <a:gd name="T10" fmla="*/ 0 60000 65536"/>
                <a:gd name="T11" fmla="*/ 0 60000 65536"/>
                <a:gd name="T12" fmla="*/ 0 w 21600"/>
                <a:gd name="T13" fmla="*/ 0 h 21600"/>
                <a:gd name="T14" fmla="*/ 21600 w 21600"/>
                <a:gd name="T15" fmla="*/ 44 h 21600"/>
              </a:gdLst>
              <a:ahLst/>
              <a:cxnLst>
                <a:cxn ang="T8">
                  <a:pos x="T0" y="T1"/>
                </a:cxn>
                <a:cxn ang="T9">
                  <a:pos x="T2" y="T3"/>
                </a:cxn>
                <a:cxn ang="T10">
                  <a:pos x="T4" y="T5"/>
                </a:cxn>
                <a:cxn ang="T11">
                  <a:pos x="T6" y="T7"/>
                </a:cxn>
              </a:cxnLst>
              <a:rect l="T12" t="T13" r="T14" b="T15"/>
              <a:pathLst>
                <a:path w="21600" h="21600">
                  <a:moveTo>
                    <a:pt x="8130" y="2582"/>
                  </a:moveTo>
                  <a:cubicBezTo>
                    <a:pt x="8992" y="2302"/>
                    <a:pt x="9893" y="2160"/>
                    <a:pt x="10799" y="2160"/>
                  </a:cubicBezTo>
                  <a:cubicBezTo>
                    <a:pt x="11706" y="2159"/>
                    <a:pt x="12607" y="2302"/>
                    <a:pt x="13469" y="2582"/>
                  </a:cubicBezTo>
                  <a:lnTo>
                    <a:pt x="14137" y="528"/>
                  </a:lnTo>
                  <a:cubicBezTo>
                    <a:pt x="13059" y="178"/>
                    <a:pt x="11933" y="0"/>
                    <a:pt x="10800" y="0"/>
                  </a:cubicBezTo>
                  <a:cubicBezTo>
                    <a:pt x="9666" y="-1"/>
                    <a:pt x="8540" y="178"/>
                    <a:pt x="7462" y="528"/>
                  </a:cubicBezTo>
                  <a:lnTo>
                    <a:pt x="8130" y="2582"/>
                  </a:lnTo>
                  <a:close/>
                </a:path>
              </a:pathLst>
            </a:custGeom>
            <a:solidFill>
              <a:schemeClr val="folHlink"/>
            </a:solidFill>
            <a:ln w="9525">
              <a:solidFill>
                <a:schemeClr val="tx1"/>
              </a:solidFill>
              <a:miter lim="800000"/>
              <a:headEnd/>
              <a:tailEnd/>
            </a:ln>
          </p:spPr>
          <p:txBody>
            <a:bodyPr anchor="ctr"/>
            <a:lstStyle/>
            <a:p>
              <a:endParaRPr lang="en-MY"/>
            </a:p>
          </p:txBody>
        </p:sp>
        <p:sp>
          <p:nvSpPr>
            <p:cNvPr id="23561" name="_s20487"/>
            <p:cNvSpPr>
              <a:spLocks noChangeArrowheads="1" noTextEdit="1"/>
            </p:cNvSpPr>
            <p:nvPr/>
          </p:nvSpPr>
          <p:spPr bwMode="auto">
            <a:xfrm rot="-8640000">
              <a:off x="1656" y="938"/>
              <a:ext cx="2448" cy="2448"/>
            </a:xfrm>
            <a:custGeom>
              <a:avLst/>
              <a:gdLst>
                <a:gd name="T0" fmla="*/ 2 w 21600"/>
                <a:gd name="T1" fmla="*/ 0 h 21600"/>
                <a:gd name="T2" fmla="*/ 1 w 21600"/>
                <a:gd name="T3" fmla="*/ 0 h 21600"/>
                <a:gd name="T4" fmla="*/ 2 w 21600"/>
                <a:gd name="T5" fmla="*/ 0 h 21600"/>
                <a:gd name="T6" fmla="*/ 2 w 21600"/>
                <a:gd name="T7" fmla="*/ 0 h 21600"/>
                <a:gd name="T8" fmla="*/ 0 60000 65536"/>
                <a:gd name="T9" fmla="*/ 0 60000 65536"/>
                <a:gd name="T10" fmla="*/ 0 60000 65536"/>
                <a:gd name="T11" fmla="*/ 0 60000 65536"/>
                <a:gd name="T12" fmla="*/ 0 w 21600"/>
                <a:gd name="T13" fmla="*/ 0 h 21600"/>
                <a:gd name="T14" fmla="*/ 21600 w 21600"/>
                <a:gd name="T15" fmla="*/ 44 h 21600"/>
              </a:gdLst>
              <a:ahLst/>
              <a:cxnLst>
                <a:cxn ang="T8">
                  <a:pos x="T0" y="T1"/>
                </a:cxn>
                <a:cxn ang="T9">
                  <a:pos x="T2" y="T3"/>
                </a:cxn>
                <a:cxn ang="T10">
                  <a:pos x="T4" y="T5"/>
                </a:cxn>
                <a:cxn ang="T11">
                  <a:pos x="T6" y="T7"/>
                </a:cxn>
              </a:cxnLst>
              <a:rect l="T12" t="T13" r="T14" b="T15"/>
              <a:pathLst>
                <a:path w="21600" h="21600">
                  <a:moveTo>
                    <a:pt x="8130" y="2582"/>
                  </a:moveTo>
                  <a:cubicBezTo>
                    <a:pt x="8992" y="2302"/>
                    <a:pt x="9893" y="2160"/>
                    <a:pt x="10799" y="2160"/>
                  </a:cubicBezTo>
                  <a:cubicBezTo>
                    <a:pt x="11706" y="2159"/>
                    <a:pt x="12607" y="2302"/>
                    <a:pt x="13469" y="2582"/>
                  </a:cubicBezTo>
                  <a:lnTo>
                    <a:pt x="14137" y="528"/>
                  </a:lnTo>
                  <a:cubicBezTo>
                    <a:pt x="13059" y="178"/>
                    <a:pt x="11933" y="0"/>
                    <a:pt x="10800" y="0"/>
                  </a:cubicBezTo>
                  <a:cubicBezTo>
                    <a:pt x="9666" y="-1"/>
                    <a:pt x="8540" y="178"/>
                    <a:pt x="7462" y="528"/>
                  </a:cubicBezTo>
                  <a:lnTo>
                    <a:pt x="8130" y="2582"/>
                  </a:lnTo>
                  <a:close/>
                </a:path>
              </a:pathLst>
            </a:custGeom>
            <a:solidFill>
              <a:schemeClr val="hlink"/>
            </a:solidFill>
            <a:ln w="9525">
              <a:solidFill>
                <a:schemeClr val="tx1"/>
              </a:solidFill>
              <a:miter lim="800000"/>
              <a:headEnd/>
              <a:tailEnd/>
            </a:ln>
          </p:spPr>
          <p:txBody>
            <a:bodyPr anchor="ctr"/>
            <a:lstStyle/>
            <a:p>
              <a:endParaRPr lang="en-MY"/>
            </a:p>
          </p:txBody>
        </p:sp>
        <p:sp>
          <p:nvSpPr>
            <p:cNvPr id="23562" name="_s20488"/>
            <p:cNvSpPr>
              <a:spLocks noChangeArrowheads="1" noTextEdit="1"/>
            </p:cNvSpPr>
            <p:nvPr/>
          </p:nvSpPr>
          <p:spPr bwMode="auto">
            <a:xfrm rot="-4320000">
              <a:off x="1656" y="938"/>
              <a:ext cx="2448" cy="2448"/>
            </a:xfrm>
            <a:custGeom>
              <a:avLst/>
              <a:gdLst>
                <a:gd name="T0" fmla="*/ 2 w 21600"/>
                <a:gd name="T1" fmla="*/ 0 h 21600"/>
                <a:gd name="T2" fmla="*/ 1 w 21600"/>
                <a:gd name="T3" fmla="*/ 0 h 21600"/>
                <a:gd name="T4" fmla="*/ 2 w 21600"/>
                <a:gd name="T5" fmla="*/ 0 h 21600"/>
                <a:gd name="T6" fmla="*/ 2 w 21600"/>
                <a:gd name="T7" fmla="*/ 0 h 21600"/>
                <a:gd name="T8" fmla="*/ 0 60000 65536"/>
                <a:gd name="T9" fmla="*/ 0 60000 65536"/>
                <a:gd name="T10" fmla="*/ 0 60000 65536"/>
                <a:gd name="T11" fmla="*/ 0 60000 65536"/>
                <a:gd name="T12" fmla="*/ 0 w 21600"/>
                <a:gd name="T13" fmla="*/ 0 h 21600"/>
                <a:gd name="T14" fmla="*/ 21600 w 21600"/>
                <a:gd name="T15" fmla="*/ 44 h 21600"/>
              </a:gdLst>
              <a:ahLst/>
              <a:cxnLst>
                <a:cxn ang="T8">
                  <a:pos x="T0" y="T1"/>
                </a:cxn>
                <a:cxn ang="T9">
                  <a:pos x="T2" y="T3"/>
                </a:cxn>
                <a:cxn ang="T10">
                  <a:pos x="T4" y="T5"/>
                </a:cxn>
                <a:cxn ang="T11">
                  <a:pos x="T6" y="T7"/>
                </a:cxn>
              </a:cxnLst>
              <a:rect l="T12" t="T13" r="T14" b="T15"/>
              <a:pathLst>
                <a:path w="21600" h="21600">
                  <a:moveTo>
                    <a:pt x="8130" y="2582"/>
                  </a:moveTo>
                  <a:cubicBezTo>
                    <a:pt x="8992" y="2302"/>
                    <a:pt x="9893" y="2160"/>
                    <a:pt x="10799" y="2160"/>
                  </a:cubicBezTo>
                  <a:cubicBezTo>
                    <a:pt x="11706" y="2159"/>
                    <a:pt x="12607" y="2302"/>
                    <a:pt x="13469" y="2582"/>
                  </a:cubicBezTo>
                  <a:lnTo>
                    <a:pt x="14137" y="528"/>
                  </a:lnTo>
                  <a:cubicBezTo>
                    <a:pt x="13059" y="178"/>
                    <a:pt x="11933" y="0"/>
                    <a:pt x="10800" y="0"/>
                  </a:cubicBezTo>
                  <a:cubicBezTo>
                    <a:pt x="9666" y="-1"/>
                    <a:pt x="8540" y="178"/>
                    <a:pt x="7462" y="528"/>
                  </a:cubicBezTo>
                  <a:lnTo>
                    <a:pt x="8130" y="2582"/>
                  </a:lnTo>
                  <a:close/>
                </a:path>
              </a:pathLst>
            </a:custGeom>
            <a:solidFill>
              <a:srgbClr val="FF6600"/>
            </a:solidFill>
            <a:ln w="9525">
              <a:solidFill>
                <a:schemeClr val="tx1"/>
              </a:solidFill>
              <a:miter lim="800000"/>
              <a:headEnd/>
              <a:tailEnd/>
            </a:ln>
          </p:spPr>
          <p:txBody>
            <a:bodyPr anchor="ctr"/>
            <a:lstStyle/>
            <a:p>
              <a:endParaRPr lang="en-MY"/>
            </a:p>
          </p:txBody>
        </p:sp>
        <p:sp>
          <p:nvSpPr>
            <p:cNvPr id="23563" name="_s20489"/>
            <p:cNvSpPr>
              <a:spLocks noChangeArrowheads="1"/>
            </p:cNvSpPr>
            <p:nvPr/>
          </p:nvSpPr>
          <p:spPr bwMode="auto">
            <a:xfrm>
              <a:off x="3257" y="100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a:solidFill>
                    <a:srgbClr val="FF0000"/>
                  </a:solidFill>
                </a:rPr>
                <a:t>Identify</a:t>
              </a:r>
            </a:p>
            <a:p>
              <a:pPr algn="ctr"/>
              <a:r>
                <a:rPr lang="en-US" altLang="en-US">
                  <a:solidFill>
                    <a:srgbClr val="FF0000"/>
                  </a:solidFill>
                </a:rPr>
                <a:t> waste</a:t>
              </a:r>
            </a:p>
          </p:txBody>
        </p:sp>
        <p:sp>
          <p:nvSpPr>
            <p:cNvPr id="23564" name="_s20490"/>
            <p:cNvSpPr>
              <a:spLocks noChangeArrowheads="1"/>
            </p:cNvSpPr>
            <p:nvPr/>
          </p:nvSpPr>
          <p:spPr bwMode="auto">
            <a:xfrm>
              <a:off x="1563" y="2233"/>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a:solidFill>
                    <a:srgbClr val="FF9900"/>
                  </a:solidFill>
                </a:rPr>
                <a:t>Measure</a:t>
              </a:r>
            </a:p>
            <a:p>
              <a:pPr algn="ctr"/>
              <a:r>
                <a:rPr lang="en-US" altLang="en-US">
                  <a:solidFill>
                    <a:srgbClr val="FF9900"/>
                  </a:solidFill>
                </a:rPr>
                <a:t>&amp;</a:t>
              </a:r>
            </a:p>
            <a:p>
              <a:pPr algn="ctr"/>
              <a:r>
                <a:rPr lang="en-US" altLang="en-US">
                  <a:solidFill>
                    <a:srgbClr val="FF9900"/>
                  </a:solidFill>
                </a:rPr>
                <a:t>Adjust</a:t>
              </a:r>
            </a:p>
          </p:txBody>
        </p:sp>
        <p:sp>
          <p:nvSpPr>
            <p:cNvPr id="23565" name="_s20491"/>
            <p:cNvSpPr>
              <a:spLocks noChangeArrowheads="1"/>
            </p:cNvSpPr>
            <p:nvPr/>
          </p:nvSpPr>
          <p:spPr bwMode="auto">
            <a:xfrm>
              <a:off x="1962" y="1001"/>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a:solidFill>
                    <a:srgbClr val="FF33CC"/>
                  </a:solidFill>
                </a:rPr>
                <a:t>Current</a:t>
              </a:r>
            </a:p>
            <a:p>
              <a:pPr algn="ctr"/>
              <a:r>
                <a:rPr lang="en-US" altLang="en-US">
                  <a:solidFill>
                    <a:srgbClr val="FF33CC"/>
                  </a:solidFill>
                </a:rPr>
                <a:t> state</a:t>
              </a:r>
            </a:p>
          </p:txBody>
        </p:sp>
        <p:sp>
          <p:nvSpPr>
            <p:cNvPr id="23566" name="_s20492"/>
            <p:cNvSpPr>
              <a:spLocks noChangeArrowheads="1"/>
            </p:cNvSpPr>
            <p:nvPr/>
          </p:nvSpPr>
          <p:spPr bwMode="auto">
            <a:xfrm>
              <a:off x="3658" y="2231"/>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a:solidFill>
                    <a:schemeClr val="folHlink"/>
                  </a:solidFill>
                </a:rPr>
                <a:t>Future</a:t>
              </a:r>
            </a:p>
            <a:p>
              <a:pPr algn="ctr"/>
              <a:r>
                <a:rPr lang="en-US" altLang="en-US">
                  <a:solidFill>
                    <a:schemeClr val="folHlink"/>
                  </a:solidFill>
                </a:rPr>
                <a:t> state</a:t>
              </a:r>
            </a:p>
          </p:txBody>
        </p:sp>
        <p:sp>
          <p:nvSpPr>
            <p:cNvPr id="23567" name="_s20493"/>
            <p:cNvSpPr>
              <a:spLocks noChangeArrowheads="1"/>
            </p:cNvSpPr>
            <p:nvPr/>
          </p:nvSpPr>
          <p:spPr bwMode="auto">
            <a:xfrm>
              <a:off x="2611" y="2993"/>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1600">
                  <a:solidFill>
                    <a:schemeClr val="hlink"/>
                  </a:solidFill>
                </a:rPr>
                <a:t>Implement</a:t>
              </a:r>
            </a:p>
          </p:txBody>
        </p:sp>
        <p:sp>
          <p:nvSpPr>
            <p:cNvPr id="23568" name="Text Box 14"/>
            <p:cNvSpPr txBox="1">
              <a:spLocks noChangeArrowheads="1"/>
            </p:cNvSpPr>
            <p:nvPr/>
          </p:nvSpPr>
          <p:spPr bwMode="auto">
            <a:xfrm>
              <a:off x="2256" y="1824"/>
              <a:ext cx="132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i="1">
                  <a:latin typeface="Arial" pitchFamily="34" charset="0"/>
                </a:rPr>
                <a:t>Continuous</a:t>
              </a:r>
            </a:p>
            <a:p>
              <a:r>
                <a:rPr lang="en-US" altLang="en-US" sz="2400" i="1">
                  <a:latin typeface="Arial" pitchFamily="34" charset="0"/>
                </a:rPr>
                <a:t>Incremental</a:t>
              </a:r>
            </a:p>
            <a:p>
              <a:r>
                <a:rPr lang="en-US" altLang="en-US" sz="2400" i="1">
                  <a:latin typeface="Arial" pitchFamily="34" charset="0"/>
                </a:rPr>
                <a:t>Improvement</a:t>
              </a:r>
            </a:p>
          </p:txBody>
        </p:sp>
        <p:sp>
          <p:nvSpPr>
            <p:cNvPr id="23569" name="Freeform 15"/>
            <p:cNvSpPr>
              <a:spLocks/>
            </p:cNvSpPr>
            <p:nvPr/>
          </p:nvSpPr>
          <p:spPr bwMode="auto">
            <a:xfrm>
              <a:off x="2448" y="1248"/>
              <a:ext cx="1248" cy="1544"/>
            </a:xfrm>
            <a:custGeom>
              <a:avLst/>
              <a:gdLst>
                <a:gd name="T0" fmla="*/ 0 w 1248"/>
                <a:gd name="T1" fmla="*/ 56 h 1544"/>
                <a:gd name="T2" fmla="*/ 576 w 1248"/>
                <a:gd name="T3" fmla="*/ 56 h 1544"/>
                <a:gd name="T4" fmla="*/ 1056 w 1248"/>
                <a:gd name="T5" fmla="*/ 392 h 1544"/>
                <a:gd name="T6" fmla="*/ 1248 w 1248"/>
                <a:gd name="T7" fmla="*/ 968 h 1544"/>
                <a:gd name="T8" fmla="*/ 1056 w 1248"/>
                <a:gd name="T9" fmla="*/ 1544 h 1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1544">
                  <a:moveTo>
                    <a:pt x="0" y="56"/>
                  </a:moveTo>
                  <a:cubicBezTo>
                    <a:pt x="200" y="28"/>
                    <a:pt x="400" y="0"/>
                    <a:pt x="576" y="56"/>
                  </a:cubicBezTo>
                  <a:cubicBezTo>
                    <a:pt x="752" y="112"/>
                    <a:pt x="944" y="240"/>
                    <a:pt x="1056" y="392"/>
                  </a:cubicBezTo>
                  <a:cubicBezTo>
                    <a:pt x="1168" y="544"/>
                    <a:pt x="1248" y="776"/>
                    <a:pt x="1248" y="968"/>
                  </a:cubicBezTo>
                  <a:cubicBezTo>
                    <a:pt x="1248" y="1160"/>
                    <a:pt x="1088" y="1448"/>
                    <a:pt x="1056" y="1544"/>
                  </a:cubicBezTo>
                </a:path>
              </a:pathLst>
            </a:custGeom>
            <a:noFill/>
            <a:ln w="38100" cap="flat">
              <a:solidFill>
                <a:schemeClr val="tx1"/>
              </a:solidFill>
              <a:prstDash val="sysDot"/>
              <a:round/>
              <a:headEnd type="diamond"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23557" name="Text Box 16"/>
          <p:cNvSpPr txBox="1">
            <a:spLocks noChangeArrowheads="1"/>
          </p:cNvSpPr>
          <p:nvPr/>
        </p:nvSpPr>
        <p:spPr bwMode="auto">
          <a:xfrm>
            <a:off x="2281238" y="152400"/>
            <a:ext cx="67865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a:solidFill>
                  <a:schemeClr val="tx2"/>
                </a:solidFill>
                <a:latin typeface="Arial Black" pitchFamily="34" charset="0"/>
              </a:rPr>
              <a:t>Continuous Improvement through VSM</a:t>
            </a:r>
          </a:p>
        </p:txBody>
      </p:sp>
    </p:spTree>
    <p:extLst>
      <p:ext uri="{BB962C8B-B14F-4D97-AF65-F5344CB8AC3E}">
        <p14:creationId xmlns:p14="http://schemas.microsoft.com/office/powerpoint/2010/main" val="403664839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228600" y="2514600"/>
            <a:ext cx="1654175" cy="1676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5060" name="Line 3"/>
          <p:cNvSpPr>
            <a:spLocks noChangeShapeType="1"/>
          </p:cNvSpPr>
          <p:nvPr/>
        </p:nvSpPr>
        <p:spPr bwMode="auto">
          <a:xfrm>
            <a:off x="228600" y="3124200"/>
            <a:ext cx="1654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61" name="Text Box 4"/>
          <p:cNvSpPr txBox="1">
            <a:spLocks noChangeArrowheads="1"/>
          </p:cNvSpPr>
          <p:nvPr/>
        </p:nvSpPr>
        <p:spPr bwMode="auto">
          <a:xfrm>
            <a:off x="228600" y="2486025"/>
            <a:ext cx="1600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Receive / Credit</a:t>
            </a:r>
          </a:p>
          <a:p>
            <a:r>
              <a:rPr lang="en-US" altLang="en-US" sz="1200">
                <a:latin typeface="Arial" pitchFamily="34" charset="0"/>
              </a:rPr>
              <a:t>Check / Reconcile</a:t>
            </a:r>
          </a:p>
          <a:p>
            <a:r>
              <a:rPr lang="en-US" altLang="en-US" sz="1200">
                <a:latin typeface="Arial" pitchFamily="34" charset="0"/>
              </a:rPr>
              <a:t>Confirm</a:t>
            </a:r>
          </a:p>
        </p:txBody>
      </p:sp>
      <p:sp>
        <p:nvSpPr>
          <p:cNvPr id="45062" name="Text Box 5"/>
          <p:cNvSpPr txBox="1">
            <a:spLocks noChangeArrowheads="1"/>
          </p:cNvSpPr>
          <p:nvPr/>
        </p:nvSpPr>
        <p:spPr bwMode="auto">
          <a:xfrm>
            <a:off x="228600" y="3886200"/>
            <a:ext cx="968375" cy="3333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MRP/FIN</a:t>
            </a:r>
          </a:p>
        </p:txBody>
      </p:sp>
      <p:sp>
        <p:nvSpPr>
          <p:cNvPr id="45063" name="Rectangle 6"/>
          <p:cNvSpPr>
            <a:spLocks noChangeArrowheads="1"/>
          </p:cNvSpPr>
          <p:nvPr/>
        </p:nvSpPr>
        <p:spPr bwMode="auto">
          <a:xfrm>
            <a:off x="6365875" y="1476375"/>
            <a:ext cx="898525"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5064" name="Rectangle 7"/>
          <p:cNvSpPr>
            <a:spLocks noChangeArrowheads="1"/>
          </p:cNvSpPr>
          <p:nvPr/>
        </p:nvSpPr>
        <p:spPr bwMode="auto">
          <a:xfrm>
            <a:off x="6248400" y="2085975"/>
            <a:ext cx="1158875"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5065" name="Text Box 8"/>
          <p:cNvSpPr txBox="1">
            <a:spLocks noChangeArrowheads="1"/>
          </p:cNvSpPr>
          <p:nvPr/>
        </p:nvSpPr>
        <p:spPr bwMode="auto">
          <a:xfrm>
            <a:off x="6477000" y="1625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MRP</a:t>
            </a:r>
          </a:p>
        </p:txBody>
      </p:sp>
      <p:sp>
        <p:nvSpPr>
          <p:cNvPr id="45066" name="Text Box 9"/>
          <p:cNvSpPr txBox="1">
            <a:spLocks noChangeArrowheads="1"/>
          </p:cNvSpPr>
          <p:nvPr/>
        </p:nvSpPr>
        <p:spPr bwMode="auto">
          <a:xfrm>
            <a:off x="8153400" y="1752600"/>
            <a:ext cx="796925"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MRP</a:t>
            </a:r>
          </a:p>
          <a:p>
            <a:r>
              <a:rPr lang="en-US" altLang="en-US" sz="1000">
                <a:latin typeface="Arial" pitchFamily="34" charset="0"/>
              </a:rPr>
              <a:t>Production</a:t>
            </a:r>
          </a:p>
          <a:p>
            <a:r>
              <a:rPr lang="en-US" altLang="en-US" sz="1000">
                <a:latin typeface="Arial" pitchFamily="34" charset="0"/>
              </a:rPr>
              <a:t>Schedule</a:t>
            </a:r>
          </a:p>
        </p:txBody>
      </p:sp>
      <p:sp>
        <p:nvSpPr>
          <p:cNvPr id="45067" name="Text Box 10"/>
          <p:cNvSpPr txBox="1">
            <a:spLocks noChangeArrowheads="1"/>
          </p:cNvSpPr>
          <p:nvPr/>
        </p:nvSpPr>
        <p:spPr bwMode="auto">
          <a:xfrm>
            <a:off x="211138" y="4343400"/>
            <a:ext cx="1846262" cy="7588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P/T &lt; 10 min</a:t>
            </a:r>
          </a:p>
          <a:p>
            <a:r>
              <a:rPr lang="en-US" altLang="en-US" sz="1400">
                <a:latin typeface="Arial" pitchFamily="34" charset="0"/>
              </a:rPr>
              <a:t>% accept = 90%</a:t>
            </a:r>
          </a:p>
          <a:p>
            <a:r>
              <a:rPr lang="en-US" altLang="en-US" sz="1400">
                <a:latin typeface="Arial" pitchFamily="34" charset="0"/>
              </a:rPr>
              <a:t>Batch = 1</a:t>
            </a:r>
          </a:p>
        </p:txBody>
      </p:sp>
      <p:sp>
        <p:nvSpPr>
          <p:cNvPr id="45068" name="Text Box 11"/>
          <p:cNvSpPr txBox="1">
            <a:spLocks noChangeArrowheads="1"/>
          </p:cNvSpPr>
          <p:nvPr/>
        </p:nvSpPr>
        <p:spPr bwMode="auto">
          <a:xfrm>
            <a:off x="3397250" y="533400"/>
            <a:ext cx="29241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Order Entry Process</a:t>
            </a:r>
          </a:p>
          <a:p>
            <a:pPr algn="ctr"/>
            <a:r>
              <a:rPr lang="en-US" altLang="en-US" sz="1800">
                <a:latin typeface="Arial" pitchFamily="34" charset="0"/>
              </a:rPr>
              <a:t>Future State  - Sept. 2007</a:t>
            </a:r>
          </a:p>
        </p:txBody>
      </p:sp>
      <p:sp>
        <p:nvSpPr>
          <p:cNvPr id="45069" name="Line 12"/>
          <p:cNvSpPr>
            <a:spLocks noChangeShapeType="1"/>
          </p:cNvSpPr>
          <p:nvPr/>
        </p:nvSpPr>
        <p:spPr bwMode="auto">
          <a:xfrm flipV="1">
            <a:off x="1060450" y="1692275"/>
            <a:ext cx="311150" cy="7461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70" name="Text Box 13"/>
          <p:cNvSpPr txBox="1">
            <a:spLocks noChangeArrowheads="1"/>
          </p:cNvSpPr>
          <p:nvPr/>
        </p:nvSpPr>
        <p:spPr bwMode="auto">
          <a:xfrm>
            <a:off x="533400" y="1828800"/>
            <a:ext cx="1566863" cy="37623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solidFill>
                  <a:srgbClr val="000000"/>
                </a:solidFill>
                <a:latin typeface="Arial" pitchFamily="34" charset="0"/>
              </a:rPr>
              <a:t>Phone / Web</a:t>
            </a:r>
          </a:p>
        </p:txBody>
      </p:sp>
      <p:sp>
        <p:nvSpPr>
          <p:cNvPr id="45071" name="AutoShape 14"/>
          <p:cNvSpPr>
            <a:spLocks noChangeArrowheads="1"/>
          </p:cNvSpPr>
          <p:nvPr/>
        </p:nvSpPr>
        <p:spPr bwMode="auto">
          <a:xfrm rot="-623578">
            <a:off x="2095500" y="2424113"/>
            <a:ext cx="4135438" cy="317500"/>
          </a:xfrm>
          <a:prstGeom prst="rightArrow">
            <a:avLst>
              <a:gd name="adj1" fmla="val 50000"/>
              <a:gd name="adj2" fmla="val 325625"/>
            </a:avLst>
          </a:prstGeom>
          <a:noFill/>
          <a:ln w="2857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5072" name="Text Box 15"/>
          <p:cNvSpPr txBox="1">
            <a:spLocks noChangeArrowheads="1"/>
          </p:cNvSpPr>
          <p:nvPr/>
        </p:nvSpPr>
        <p:spPr bwMode="auto">
          <a:xfrm>
            <a:off x="8002588" y="1295400"/>
            <a:ext cx="1127125" cy="409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50000"/>
              </a:lnSpc>
            </a:pPr>
            <a:endParaRPr lang="en-US" altLang="en-US" sz="1000">
              <a:latin typeface="Arial" pitchFamily="34" charset="0"/>
            </a:endParaRPr>
          </a:p>
          <a:p>
            <a:pPr>
              <a:lnSpc>
                <a:spcPct val="50000"/>
              </a:lnSpc>
            </a:pPr>
            <a:r>
              <a:rPr lang="en-US" altLang="en-US" sz="1000">
                <a:latin typeface="Arial" pitchFamily="34" charset="0"/>
              </a:rPr>
              <a:t>Semi-Weekly</a:t>
            </a:r>
          </a:p>
          <a:p>
            <a:pPr>
              <a:lnSpc>
                <a:spcPct val="50000"/>
              </a:lnSpc>
            </a:pPr>
            <a:endParaRPr lang="en-US" altLang="en-US" sz="1000">
              <a:latin typeface="Arial" pitchFamily="34" charset="0"/>
            </a:endParaRPr>
          </a:p>
          <a:p>
            <a:pPr>
              <a:lnSpc>
                <a:spcPct val="50000"/>
              </a:lnSpc>
            </a:pPr>
            <a:r>
              <a:rPr lang="en-US" altLang="en-US" sz="1000">
                <a:latin typeface="Arial" pitchFamily="34" charset="0"/>
              </a:rPr>
              <a:t>Ship Schedules</a:t>
            </a:r>
          </a:p>
        </p:txBody>
      </p:sp>
      <p:sp>
        <p:nvSpPr>
          <p:cNvPr id="45073" name="Text Box 16"/>
          <p:cNvSpPr txBox="1">
            <a:spLocks noChangeArrowheads="1"/>
          </p:cNvSpPr>
          <p:nvPr/>
        </p:nvSpPr>
        <p:spPr bwMode="auto">
          <a:xfrm>
            <a:off x="1196975" y="5486400"/>
            <a:ext cx="6805613" cy="4572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Arial" pitchFamily="34" charset="0"/>
              </a:rPr>
              <a:t>How can we control work between interruptions?</a:t>
            </a:r>
            <a:r>
              <a:rPr lang="en-US" altLang="en-US" sz="2400">
                <a:solidFill>
                  <a:schemeClr val="bg1"/>
                </a:solidFill>
                <a:latin typeface="Arial" pitchFamily="34" charset="0"/>
              </a:rPr>
              <a:t> </a:t>
            </a:r>
          </a:p>
        </p:txBody>
      </p:sp>
      <p:sp>
        <p:nvSpPr>
          <p:cNvPr id="449553" name="Text Box 17"/>
          <p:cNvSpPr txBox="1">
            <a:spLocks noChangeArrowheads="1"/>
          </p:cNvSpPr>
          <p:nvPr/>
        </p:nvSpPr>
        <p:spPr bwMode="auto">
          <a:xfrm>
            <a:off x="8104188" y="1752600"/>
            <a:ext cx="1025525" cy="5492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000">
                <a:latin typeface="Arial" pitchFamily="34" charset="0"/>
              </a:rPr>
              <a:t>Schedule</a:t>
            </a:r>
          </a:p>
          <a:p>
            <a:r>
              <a:rPr lang="en-US" altLang="en-US" sz="1000">
                <a:latin typeface="Arial" pitchFamily="34" charset="0"/>
              </a:rPr>
              <a:t>Production</a:t>
            </a:r>
          </a:p>
          <a:p>
            <a:r>
              <a:rPr lang="en-US" altLang="en-US" sz="1000">
                <a:latin typeface="Arial" pitchFamily="34" charset="0"/>
              </a:rPr>
              <a:t>via FG Kanban</a:t>
            </a:r>
          </a:p>
        </p:txBody>
      </p:sp>
      <p:sp>
        <p:nvSpPr>
          <p:cNvPr id="449554" name="AutoShape 18"/>
          <p:cNvSpPr>
            <a:spLocks noChangeArrowheads="1"/>
          </p:cNvSpPr>
          <p:nvPr/>
        </p:nvSpPr>
        <p:spPr bwMode="auto">
          <a:xfrm>
            <a:off x="5638800" y="1981200"/>
            <a:ext cx="2132013" cy="1992313"/>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Implement</a:t>
            </a:r>
          </a:p>
          <a:p>
            <a:pPr algn="ctr"/>
            <a:r>
              <a:rPr lang="en-US" altLang="en-US"/>
              <a:t>Kanban</a:t>
            </a:r>
          </a:p>
        </p:txBody>
      </p:sp>
      <p:sp>
        <p:nvSpPr>
          <p:cNvPr id="449555" name="Text Box 19"/>
          <p:cNvSpPr txBox="1">
            <a:spLocks noChangeArrowheads="1"/>
          </p:cNvSpPr>
          <p:nvPr/>
        </p:nvSpPr>
        <p:spPr bwMode="auto">
          <a:xfrm>
            <a:off x="2387600" y="3670300"/>
            <a:ext cx="5019675" cy="12747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70000"/>
              </a:lnSpc>
            </a:pPr>
            <a:r>
              <a:rPr lang="en-US" altLang="en-US" sz="1800">
                <a:solidFill>
                  <a:srgbClr val="000000"/>
                </a:solidFill>
                <a:latin typeface="Arial" pitchFamily="34" charset="0"/>
              </a:rPr>
              <a:t>Kanban will:</a:t>
            </a:r>
          </a:p>
          <a:p>
            <a:pPr>
              <a:lnSpc>
                <a:spcPct val="70000"/>
              </a:lnSpc>
              <a:buFont typeface="Wingdings" pitchFamily="2" charset="2"/>
              <a:buChar char="ü"/>
            </a:pPr>
            <a:r>
              <a:rPr lang="en-US" altLang="en-US" sz="1800">
                <a:solidFill>
                  <a:srgbClr val="000000"/>
                </a:solidFill>
                <a:latin typeface="Arial" pitchFamily="34" charset="0"/>
              </a:rPr>
              <a:t>Schedule Production to real time demand.</a:t>
            </a:r>
          </a:p>
          <a:p>
            <a:pPr>
              <a:lnSpc>
                <a:spcPct val="70000"/>
              </a:lnSpc>
              <a:buFont typeface="Wingdings" pitchFamily="2" charset="2"/>
              <a:buChar char="ü"/>
            </a:pPr>
            <a:r>
              <a:rPr lang="en-US" altLang="en-US" sz="1800">
                <a:solidFill>
                  <a:srgbClr val="000000"/>
                </a:solidFill>
                <a:latin typeface="Arial" pitchFamily="34" charset="0"/>
              </a:rPr>
              <a:t>Optimize (level) and Control Inventory.</a:t>
            </a:r>
          </a:p>
          <a:p>
            <a:pPr>
              <a:lnSpc>
                <a:spcPct val="70000"/>
              </a:lnSpc>
              <a:buFont typeface="Wingdings" pitchFamily="2" charset="2"/>
              <a:buChar char="ü"/>
            </a:pPr>
            <a:r>
              <a:rPr lang="en-US" altLang="en-US" sz="1800">
                <a:solidFill>
                  <a:srgbClr val="000000"/>
                </a:solidFill>
                <a:latin typeface="Arial" pitchFamily="34" charset="0"/>
              </a:rPr>
              <a:t>Link Production to Customer Demand.</a:t>
            </a:r>
          </a:p>
        </p:txBody>
      </p:sp>
      <p:grpSp>
        <p:nvGrpSpPr>
          <p:cNvPr id="449556" name="Group 20"/>
          <p:cNvGrpSpPr>
            <a:grpSpLocks/>
          </p:cNvGrpSpPr>
          <p:nvPr/>
        </p:nvGrpSpPr>
        <p:grpSpPr bwMode="auto">
          <a:xfrm>
            <a:off x="7543800" y="1905000"/>
            <a:ext cx="393700" cy="373063"/>
            <a:chOff x="1807" y="1075"/>
            <a:chExt cx="992" cy="1085"/>
          </a:xfrm>
        </p:grpSpPr>
        <p:sp>
          <p:nvSpPr>
            <p:cNvPr id="45095" name="Line 21"/>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96" name="Line 22"/>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5078" name="Group 23"/>
          <p:cNvGrpSpPr>
            <a:grpSpLocks/>
          </p:cNvGrpSpPr>
          <p:nvPr/>
        </p:nvGrpSpPr>
        <p:grpSpPr bwMode="auto">
          <a:xfrm>
            <a:off x="228600" y="547688"/>
            <a:ext cx="1676400" cy="1144587"/>
            <a:chOff x="144" y="345"/>
            <a:chExt cx="1056" cy="721"/>
          </a:xfrm>
        </p:grpSpPr>
        <p:sp>
          <p:nvSpPr>
            <p:cNvPr id="45087" name="Text Box 24"/>
            <p:cNvSpPr txBox="1">
              <a:spLocks noChangeArrowheads="1"/>
            </p:cNvSpPr>
            <p:nvPr/>
          </p:nvSpPr>
          <p:spPr bwMode="auto">
            <a:xfrm>
              <a:off x="144" y="46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Incoming</a:t>
              </a:r>
            </a:p>
            <a:p>
              <a:pPr algn="ctr"/>
              <a:r>
                <a:rPr lang="en-US" altLang="en-US" sz="1800">
                  <a:latin typeface="Arial" pitchFamily="34" charset="0"/>
                </a:rPr>
                <a:t>Orders</a:t>
              </a:r>
            </a:p>
          </p:txBody>
        </p:sp>
        <p:sp>
          <p:nvSpPr>
            <p:cNvPr id="45088" name="Rectangle 25"/>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endParaRPr lang="en-US" altLang="en-US"/>
            </a:p>
          </p:txBody>
        </p:sp>
        <p:sp>
          <p:nvSpPr>
            <p:cNvPr id="45089" name="Freeform 26"/>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 h="674">
                  <a:moveTo>
                    <a:pt x="0" y="113"/>
                  </a:moveTo>
                  <a:lnTo>
                    <a:pt x="0" y="674"/>
                  </a:lnTo>
                  <a:lnTo>
                    <a:pt x="836" y="674"/>
                  </a:lnTo>
                  <a:lnTo>
                    <a:pt x="836" y="0"/>
                  </a:lnTo>
                </a:path>
              </a:pathLst>
            </a:custGeom>
            <a:noFill/>
            <a:ln w="285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5090" name="Line 27"/>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5091" name="Line 28"/>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5092" name="Line 29"/>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5093" name="Line 30"/>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5094" name="Line 31"/>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5079" name="Group 32"/>
          <p:cNvGrpSpPr>
            <a:grpSpLocks/>
          </p:cNvGrpSpPr>
          <p:nvPr/>
        </p:nvGrpSpPr>
        <p:grpSpPr bwMode="auto">
          <a:xfrm>
            <a:off x="7315200" y="1524000"/>
            <a:ext cx="762000" cy="76200"/>
            <a:chOff x="1680" y="1152"/>
            <a:chExt cx="480" cy="48"/>
          </a:xfrm>
        </p:grpSpPr>
        <p:sp>
          <p:nvSpPr>
            <p:cNvPr id="45084" name="Line 33"/>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85" name="Line 34"/>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86" name="Line 35"/>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grpSp>
        <p:nvGrpSpPr>
          <p:cNvPr id="45080" name="Group 36"/>
          <p:cNvGrpSpPr>
            <a:grpSpLocks/>
          </p:cNvGrpSpPr>
          <p:nvPr/>
        </p:nvGrpSpPr>
        <p:grpSpPr bwMode="auto">
          <a:xfrm>
            <a:off x="7391400" y="2057400"/>
            <a:ext cx="762000" cy="76200"/>
            <a:chOff x="1680" y="1152"/>
            <a:chExt cx="480" cy="48"/>
          </a:xfrm>
        </p:grpSpPr>
        <p:sp>
          <p:nvSpPr>
            <p:cNvPr id="45081" name="Line 37"/>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82" name="Line 38"/>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5083" name="Line 39"/>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Tree>
    <p:extLst>
      <p:ext uri="{BB962C8B-B14F-4D97-AF65-F5344CB8AC3E}">
        <p14:creationId xmlns:p14="http://schemas.microsoft.com/office/powerpoint/2010/main" val="11859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9554"/>
                                        </p:tgtEl>
                                        <p:attrNameLst>
                                          <p:attrName>style.visibility</p:attrName>
                                        </p:attrNameLst>
                                      </p:cBhvr>
                                      <p:to>
                                        <p:strVal val="visible"/>
                                      </p:to>
                                    </p:set>
                                    <p:anim calcmode="lin" valueType="num">
                                      <p:cBhvr additive="base">
                                        <p:cTn id="7" dur="500" fill="hold"/>
                                        <p:tgtEl>
                                          <p:spTgt spid="449554"/>
                                        </p:tgtEl>
                                        <p:attrNameLst>
                                          <p:attrName>ppt_x</p:attrName>
                                        </p:attrNameLst>
                                      </p:cBhvr>
                                      <p:tavLst>
                                        <p:tav tm="0">
                                          <p:val>
                                            <p:strVal val="0-#ppt_w/2"/>
                                          </p:val>
                                        </p:tav>
                                        <p:tav tm="100000">
                                          <p:val>
                                            <p:strVal val="#ppt_x"/>
                                          </p:val>
                                        </p:tav>
                                      </p:tavLst>
                                    </p:anim>
                                    <p:anim calcmode="lin" valueType="num">
                                      <p:cBhvr additive="base">
                                        <p:cTn id="8" dur="500" fill="hold"/>
                                        <p:tgtEl>
                                          <p:spTgt spid="449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2000"/>
                                  </p:stCondLst>
                                  <p:childTnLst>
                                    <p:set>
                                      <p:cBhvr>
                                        <p:cTn id="11" dur="1" fill="hold">
                                          <p:stCondLst>
                                            <p:cond delay="0"/>
                                          </p:stCondLst>
                                        </p:cTn>
                                        <p:tgtEl>
                                          <p:spTgt spid="449553"/>
                                        </p:tgtEl>
                                        <p:attrNameLst>
                                          <p:attrName>style.visibility</p:attrName>
                                        </p:attrNameLst>
                                      </p:cBhvr>
                                      <p:to>
                                        <p:strVal val="visible"/>
                                      </p:to>
                                    </p:set>
                                    <p:animEffect transition="in" filter="blinds(horizontal)">
                                      <p:cBhvr>
                                        <p:cTn id="12" dur="500"/>
                                        <p:tgtEl>
                                          <p:spTgt spid="44955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nodeType="afterGroup">
                            <p:stCondLst>
                              <p:cond delay="3000"/>
                            </p:stCondLst>
                            <p:childTnLst>
                              <p:par>
                                <p:cTn id="14" presetID="2" presetClass="entr" presetSubtype="8" fill="hold" nodeType="afterEffect">
                                  <p:stCondLst>
                                    <p:cond delay="0"/>
                                  </p:stCondLst>
                                  <p:childTnLst>
                                    <p:set>
                                      <p:cBhvr>
                                        <p:cTn id="15" dur="1" fill="hold">
                                          <p:stCondLst>
                                            <p:cond delay="0"/>
                                          </p:stCondLst>
                                        </p:cTn>
                                        <p:tgtEl>
                                          <p:spTgt spid="449556"/>
                                        </p:tgtEl>
                                        <p:attrNameLst>
                                          <p:attrName>style.visibility</p:attrName>
                                        </p:attrNameLst>
                                      </p:cBhvr>
                                      <p:to>
                                        <p:strVal val="visible"/>
                                      </p:to>
                                    </p:set>
                                    <p:anim calcmode="lin" valueType="num">
                                      <p:cBhvr additive="base">
                                        <p:cTn id="16" dur="500" fill="hold"/>
                                        <p:tgtEl>
                                          <p:spTgt spid="449556"/>
                                        </p:tgtEl>
                                        <p:attrNameLst>
                                          <p:attrName>ppt_x</p:attrName>
                                        </p:attrNameLst>
                                      </p:cBhvr>
                                      <p:tavLst>
                                        <p:tav tm="0">
                                          <p:val>
                                            <p:strVal val="0-#ppt_w/2"/>
                                          </p:val>
                                        </p:tav>
                                        <p:tav tm="100000">
                                          <p:val>
                                            <p:strVal val="#ppt_x"/>
                                          </p:val>
                                        </p:tav>
                                      </p:tavLst>
                                    </p:anim>
                                    <p:anim calcmode="lin" valueType="num">
                                      <p:cBhvr additive="base">
                                        <p:cTn id="17" dur="500" fill="hold"/>
                                        <p:tgtEl>
                                          <p:spTgt spid="449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49555"/>
                                        </p:tgtEl>
                                        <p:attrNameLst>
                                          <p:attrName>style.visibility</p:attrName>
                                        </p:attrNameLst>
                                      </p:cBhvr>
                                      <p:to>
                                        <p:strVal val="visible"/>
                                      </p:to>
                                    </p:set>
                                    <p:anim calcmode="lin" valueType="num">
                                      <p:cBhvr additive="base">
                                        <p:cTn id="22" dur="500" fill="hold"/>
                                        <p:tgtEl>
                                          <p:spTgt spid="449555"/>
                                        </p:tgtEl>
                                        <p:attrNameLst>
                                          <p:attrName>ppt_x</p:attrName>
                                        </p:attrNameLst>
                                      </p:cBhvr>
                                      <p:tavLst>
                                        <p:tav tm="0">
                                          <p:val>
                                            <p:strVal val="0-#ppt_w/2"/>
                                          </p:val>
                                        </p:tav>
                                        <p:tav tm="100000">
                                          <p:val>
                                            <p:strVal val="#ppt_x"/>
                                          </p:val>
                                        </p:tav>
                                      </p:tavLst>
                                    </p:anim>
                                    <p:anim calcmode="lin" valueType="num">
                                      <p:cBhvr additive="base">
                                        <p:cTn id="23" dur="500" fill="hold"/>
                                        <p:tgtEl>
                                          <p:spTgt spid="449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53" grpId="0" animBg="1" autoUpdateAnimBg="0"/>
      <p:bldP spid="449554" grpId="0" animBg="1" autoUpdateAnimBg="0"/>
      <p:bldP spid="449555"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228600" y="2514600"/>
            <a:ext cx="1654175" cy="1676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6084" name="Line 3"/>
          <p:cNvSpPr>
            <a:spLocks noChangeShapeType="1"/>
          </p:cNvSpPr>
          <p:nvPr/>
        </p:nvSpPr>
        <p:spPr bwMode="auto">
          <a:xfrm>
            <a:off x="228600" y="3124200"/>
            <a:ext cx="1654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6085" name="Text Box 4"/>
          <p:cNvSpPr txBox="1">
            <a:spLocks noChangeArrowheads="1"/>
          </p:cNvSpPr>
          <p:nvPr/>
        </p:nvSpPr>
        <p:spPr bwMode="auto">
          <a:xfrm>
            <a:off x="228600" y="2486025"/>
            <a:ext cx="1600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Receive / Credit</a:t>
            </a:r>
          </a:p>
          <a:p>
            <a:r>
              <a:rPr lang="en-US" altLang="en-US" sz="1200">
                <a:latin typeface="Arial" pitchFamily="34" charset="0"/>
              </a:rPr>
              <a:t>Check / Reconcile</a:t>
            </a:r>
          </a:p>
          <a:p>
            <a:r>
              <a:rPr lang="en-US" altLang="en-US" sz="1200">
                <a:latin typeface="Arial" pitchFamily="34" charset="0"/>
              </a:rPr>
              <a:t>Confirm</a:t>
            </a:r>
          </a:p>
        </p:txBody>
      </p:sp>
      <p:sp>
        <p:nvSpPr>
          <p:cNvPr id="46086" name="Text Box 5"/>
          <p:cNvSpPr txBox="1">
            <a:spLocks noChangeArrowheads="1"/>
          </p:cNvSpPr>
          <p:nvPr/>
        </p:nvSpPr>
        <p:spPr bwMode="auto">
          <a:xfrm>
            <a:off x="228600" y="3886200"/>
            <a:ext cx="968375" cy="3333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MRP/FIN</a:t>
            </a:r>
          </a:p>
        </p:txBody>
      </p:sp>
      <p:sp>
        <p:nvSpPr>
          <p:cNvPr id="46087" name="Rectangle 6"/>
          <p:cNvSpPr>
            <a:spLocks noChangeArrowheads="1"/>
          </p:cNvSpPr>
          <p:nvPr/>
        </p:nvSpPr>
        <p:spPr bwMode="auto">
          <a:xfrm>
            <a:off x="6365875" y="1476375"/>
            <a:ext cx="898525"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6088" name="Rectangle 7"/>
          <p:cNvSpPr>
            <a:spLocks noChangeArrowheads="1"/>
          </p:cNvSpPr>
          <p:nvPr/>
        </p:nvSpPr>
        <p:spPr bwMode="auto">
          <a:xfrm>
            <a:off x="6248400" y="2085975"/>
            <a:ext cx="1158875"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6089" name="Text Box 8"/>
          <p:cNvSpPr txBox="1">
            <a:spLocks noChangeArrowheads="1"/>
          </p:cNvSpPr>
          <p:nvPr/>
        </p:nvSpPr>
        <p:spPr bwMode="auto">
          <a:xfrm>
            <a:off x="6477000" y="1625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MRP</a:t>
            </a:r>
          </a:p>
        </p:txBody>
      </p:sp>
      <p:sp>
        <p:nvSpPr>
          <p:cNvPr id="46090" name="Text Box 9"/>
          <p:cNvSpPr txBox="1">
            <a:spLocks noChangeArrowheads="1"/>
          </p:cNvSpPr>
          <p:nvPr/>
        </p:nvSpPr>
        <p:spPr bwMode="auto">
          <a:xfrm>
            <a:off x="211138" y="4343400"/>
            <a:ext cx="1846262" cy="7588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P/T &lt; 10 min</a:t>
            </a:r>
          </a:p>
          <a:p>
            <a:r>
              <a:rPr lang="en-US" altLang="en-US" sz="1400">
                <a:latin typeface="Arial" pitchFamily="34" charset="0"/>
              </a:rPr>
              <a:t>% accept = 90%</a:t>
            </a:r>
          </a:p>
          <a:p>
            <a:r>
              <a:rPr lang="en-US" altLang="en-US" sz="1400">
                <a:latin typeface="Arial" pitchFamily="34" charset="0"/>
              </a:rPr>
              <a:t>Batch = 1</a:t>
            </a:r>
          </a:p>
        </p:txBody>
      </p:sp>
      <p:sp>
        <p:nvSpPr>
          <p:cNvPr id="46091" name="Text Box 10"/>
          <p:cNvSpPr txBox="1">
            <a:spLocks noChangeArrowheads="1"/>
          </p:cNvSpPr>
          <p:nvPr/>
        </p:nvSpPr>
        <p:spPr bwMode="auto">
          <a:xfrm>
            <a:off x="3397250" y="533400"/>
            <a:ext cx="29241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Order Entry Process</a:t>
            </a:r>
          </a:p>
          <a:p>
            <a:pPr algn="ctr"/>
            <a:r>
              <a:rPr lang="en-US" altLang="en-US" sz="1800">
                <a:latin typeface="Arial" pitchFamily="34" charset="0"/>
              </a:rPr>
              <a:t>Future State  - Sept. 2007</a:t>
            </a:r>
          </a:p>
        </p:txBody>
      </p:sp>
      <p:sp>
        <p:nvSpPr>
          <p:cNvPr id="46092" name="Line 11"/>
          <p:cNvSpPr>
            <a:spLocks noChangeShapeType="1"/>
          </p:cNvSpPr>
          <p:nvPr/>
        </p:nvSpPr>
        <p:spPr bwMode="auto">
          <a:xfrm flipV="1">
            <a:off x="1060450" y="1692275"/>
            <a:ext cx="311150" cy="7461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6093" name="Text Box 12"/>
          <p:cNvSpPr txBox="1">
            <a:spLocks noChangeArrowheads="1"/>
          </p:cNvSpPr>
          <p:nvPr/>
        </p:nvSpPr>
        <p:spPr bwMode="auto">
          <a:xfrm>
            <a:off x="533400" y="1828800"/>
            <a:ext cx="1566863" cy="37623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solidFill>
                  <a:srgbClr val="000000"/>
                </a:solidFill>
                <a:latin typeface="Arial" pitchFamily="34" charset="0"/>
              </a:rPr>
              <a:t>Phone / Web</a:t>
            </a:r>
          </a:p>
        </p:txBody>
      </p:sp>
      <p:sp>
        <p:nvSpPr>
          <p:cNvPr id="46094" name="AutoShape 13"/>
          <p:cNvSpPr>
            <a:spLocks noChangeArrowheads="1"/>
          </p:cNvSpPr>
          <p:nvPr/>
        </p:nvSpPr>
        <p:spPr bwMode="auto">
          <a:xfrm rot="-623578">
            <a:off x="2095500" y="2424113"/>
            <a:ext cx="4135438" cy="317500"/>
          </a:xfrm>
          <a:prstGeom prst="rightArrow">
            <a:avLst>
              <a:gd name="adj1" fmla="val 50000"/>
              <a:gd name="adj2" fmla="val 325625"/>
            </a:avLst>
          </a:prstGeom>
          <a:noFill/>
          <a:ln w="2857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6095" name="Text Box 14"/>
          <p:cNvSpPr txBox="1">
            <a:spLocks noChangeArrowheads="1"/>
          </p:cNvSpPr>
          <p:nvPr/>
        </p:nvSpPr>
        <p:spPr bwMode="auto">
          <a:xfrm>
            <a:off x="8002588" y="1266825"/>
            <a:ext cx="1127125" cy="409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50000"/>
              </a:lnSpc>
            </a:pPr>
            <a:endParaRPr lang="en-US" altLang="en-US" sz="1000">
              <a:latin typeface="Arial" pitchFamily="34" charset="0"/>
            </a:endParaRPr>
          </a:p>
          <a:p>
            <a:pPr>
              <a:lnSpc>
                <a:spcPct val="50000"/>
              </a:lnSpc>
            </a:pPr>
            <a:r>
              <a:rPr lang="en-US" altLang="en-US" sz="1000">
                <a:latin typeface="Arial" pitchFamily="34" charset="0"/>
              </a:rPr>
              <a:t>Semi-Weekly</a:t>
            </a:r>
          </a:p>
          <a:p>
            <a:pPr>
              <a:lnSpc>
                <a:spcPct val="50000"/>
              </a:lnSpc>
            </a:pPr>
            <a:endParaRPr lang="en-US" altLang="en-US" sz="1000">
              <a:latin typeface="Arial" pitchFamily="34" charset="0"/>
            </a:endParaRPr>
          </a:p>
          <a:p>
            <a:pPr>
              <a:lnSpc>
                <a:spcPct val="50000"/>
              </a:lnSpc>
            </a:pPr>
            <a:r>
              <a:rPr lang="en-US" altLang="en-US" sz="1000">
                <a:latin typeface="Arial" pitchFamily="34" charset="0"/>
              </a:rPr>
              <a:t>Ship Schedules</a:t>
            </a:r>
          </a:p>
        </p:txBody>
      </p:sp>
      <p:grpSp>
        <p:nvGrpSpPr>
          <p:cNvPr id="46096" name="Group 15"/>
          <p:cNvGrpSpPr>
            <a:grpSpLocks/>
          </p:cNvGrpSpPr>
          <p:nvPr/>
        </p:nvGrpSpPr>
        <p:grpSpPr bwMode="auto">
          <a:xfrm>
            <a:off x="228600" y="547688"/>
            <a:ext cx="1676400" cy="1144587"/>
            <a:chOff x="144" y="345"/>
            <a:chExt cx="1056" cy="721"/>
          </a:xfrm>
        </p:grpSpPr>
        <p:sp>
          <p:nvSpPr>
            <p:cNvPr id="46109" name="Text Box 16"/>
            <p:cNvSpPr txBox="1">
              <a:spLocks noChangeArrowheads="1"/>
            </p:cNvSpPr>
            <p:nvPr/>
          </p:nvSpPr>
          <p:spPr bwMode="auto">
            <a:xfrm>
              <a:off x="144" y="46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Incoming</a:t>
              </a:r>
            </a:p>
            <a:p>
              <a:pPr algn="ctr"/>
              <a:r>
                <a:rPr lang="en-US" altLang="en-US" sz="1800">
                  <a:latin typeface="Arial" pitchFamily="34" charset="0"/>
                </a:rPr>
                <a:t>Orders</a:t>
              </a:r>
            </a:p>
          </p:txBody>
        </p:sp>
        <p:sp>
          <p:nvSpPr>
            <p:cNvPr id="46110" name="Rectangle 17"/>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endParaRPr lang="en-US" altLang="en-US"/>
            </a:p>
          </p:txBody>
        </p:sp>
        <p:sp>
          <p:nvSpPr>
            <p:cNvPr id="46111" name="Freeform 18"/>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 h="674">
                  <a:moveTo>
                    <a:pt x="0" y="113"/>
                  </a:moveTo>
                  <a:lnTo>
                    <a:pt x="0" y="674"/>
                  </a:lnTo>
                  <a:lnTo>
                    <a:pt x="836" y="674"/>
                  </a:lnTo>
                  <a:lnTo>
                    <a:pt x="836" y="0"/>
                  </a:lnTo>
                </a:path>
              </a:pathLst>
            </a:custGeom>
            <a:noFill/>
            <a:ln w="285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6112" name="Line 19"/>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113" name="Line 20"/>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114" name="Line 21"/>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115" name="Line 22"/>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6116" name="Line 23"/>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6097" name="Group 24"/>
          <p:cNvGrpSpPr>
            <a:grpSpLocks/>
          </p:cNvGrpSpPr>
          <p:nvPr/>
        </p:nvGrpSpPr>
        <p:grpSpPr bwMode="auto">
          <a:xfrm>
            <a:off x="7315200" y="1524000"/>
            <a:ext cx="762000" cy="76200"/>
            <a:chOff x="1680" y="1152"/>
            <a:chExt cx="480" cy="48"/>
          </a:xfrm>
        </p:grpSpPr>
        <p:sp>
          <p:nvSpPr>
            <p:cNvPr id="46106" name="Line 25"/>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6107" name="Line 26"/>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6108" name="Line 27"/>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6098" name="Text Box 28"/>
          <p:cNvSpPr txBox="1">
            <a:spLocks noChangeArrowheads="1"/>
          </p:cNvSpPr>
          <p:nvPr/>
        </p:nvSpPr>
        <p:spPr bwMode="auto">
          <a:xfrm>
            <a:off x="7696200" y="1828800"/>
            <a:ext cx="1262063"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Schedule</a:t>
            </a:r>
          </a:p>
          <a:p>
            <a:r>
              <a:rPr lang="en-US" altLang="en-US" sz="1200">
                <a:latin typeface="Arial" pitchFamily="34" charset="0"/>
              </a:rPr>
              <a:t>Production</a:t>
            </a:r>
          </a:p>
          <a:p>
            <a:r>
              <a:rPr lang="en-US" altLang="en-US" sz="1200">
                <a:latin typeface="Arial" pitchFamily="34" charset="0"/>
              </a:rPr>
              <a:t>via FG Kanban</a:t>
            </a:r>
          </a:p>
        </p:txBody>
      </p:sp>
      <p:sp>
        <p:nvSpPr>
          <p:cNvPr id="451613" name="AutoShape 29"/>
          <p:cNvSpPr>
            <a:spLocks noChangeArrowheads="1"/>
          </p:cNvSpPr>
          <p:nvPr/>
        </p:nvSpPr>
        <p:spPr bwMode="auto">
          <a:xfrm>
            <a:off x="6935788" y="2978150"/>
            <a:ext cx="2132012" cy="1744663"/>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Shipping </a:t>
            </a:r>
          </a:p>
          <a:p>
            <a:pPr algn="ctr"/>
            <a:r>
              <a:rPr lang="en-US" altLang="en-US"/>
              <a:t>Training</a:t>
            </a:r>
          </a:p>
        </p:txBody>
      </p:sp>
      <p:sp>
        <p:nvSpPr>
          <p:cNvPr id="451614" name="AutoShape 30"/>
          <p:cNvSpPr>
            <a:spLocks noChangeArrowheads="1"/>
          </p:cNvSpPr>
          <p:nvPr/>
        </p:nvSpPr>
        <p:spPr bwMode="auto">
          <a:xfrm>
            <a:off x="4233863" y="3402013"/>
            <a:ext cx="2132012" cy="2084387"/>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Direct</a:t>
            </a:r>
          </a:p>
          <a:p>
            <a:pPr algn="ctr"/>
            <a:r>
              <a:rPr lang="en-US" altLang="en-US"/>
              <a:t>Schedule </a:t>
            </a:r>
          </a:p>
          <a:p>
            <a:pPr algn="ctr"/>
            <a:r>
              <a:rPr lang="en-US" altLang="en-US"/>
              <a:t>Shipping</a:t>
            </a:r>
          </a:p>
        </p:txBody>
      </p:sp>
      <p:sp>
        <p:nvSpPr>
          <p:cNvPr id="46101" name="Text Box 31"/>
          <p:cNvSpPr txBox="1">
            <a:spLocks noChangeArrowheads="1"/>
          </p:cNvSpPr>
          <p:nvPr/>
        </p:nvSpPr>
        <p:spPr bwMode="auto">
          <a:xfrm>
            <a:off x="533400" y="5486400"/>
            <a:ext cx="8001000" cy="8223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2400">
                <a:latin typeface="Arial" pitchFamily="34" charset="0"/>
              </a:rPr>
              <a:t>If FG Kanban is implemented what improvements can be made to Shipping?</a:t>
            </a:r>
          </a:p>
        </p:txBody>
      </p:sp>
      <p:grpSp>
        <p:nvGrpSpPr>
          <p:cNvPr id="451616" name="Group 32"/>
          <p:cNvGrpSpPr>
            <a:grpSpLocks/>
          </p:cNvGrpSpPr>
          <p:nvPr/>
        </p:nvGrpSpPr>
        <p:grpSpPr bwMode="auto">
          <a:xfrm>
            <a:off x="8224838" y="1184275"/>
            <a:ext cx="652462" cy="568325"/>
            <a:chOff x="1807" y="1075"/>
            <a:chExt cx="992" cy="1085"/>
          </a:xfrm>
        </p:grpSpPr>
        <p:sp>
          <p:nvSpPr>
            <p:cNvPr id="46104" name="Line 33"/>
            <p:cNvSpPr>
              <a:spLocks noChangeShapeType="1"/>
            </p:cNvSpPr>
            <p:nvPr/>
          </p:nvSpPr>
          <p:spPr bwMode="auto">
            <a:xfrm>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6105" name="Line 34"/>
            <p:cNvSpPr>
              <a:spLocks noChangeShapeType="1"/>
            </p:cNvSpPr>
            <p:nvPr/>
          </p:nvSpPr>
          <p:spPr bwMode="auto">
            <a:xfrm flipV="1">
              <a:off x="1807" y="1075"/>
              <a:ext cx="992" cy="108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51619" name="AutoShape 35"/>
          <p:cNvSpPr>
            <a:spLocks noChangeArrowheads="1"/>
          </p:cNvSpPr>
          <p:nvPr/>
        </p:nvSpPr>
        <p:spPr bwMode="auto">
          <a:xfrm>
            <a:off x="2095500" y="2741613"/>
            <a:ext cx="2132013" cy="2084387"/>
          </a:xfrm>
          <a:prstGeom prst="irregularSeal1">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I.T. Link to </a:t>
            </a:r>
          </a:p>
          <a:p>
            <a:pPr algn="ctr"/>
            <a:r>
              <a:rPr lang="en-US" altLang="en-US"/>
              <a:t>Order Entry</a:t>
            </a:r>
          </a:p>
        </p:txBody>
      </p:sp>
    </p:spTree>
    <p:extLst>
      <p:ext uri="{BB962C8B-B14F-4D97-AF65-F5344CB8AC3E}">
        <p14:creationId xmlns:p14="http://schemas.microsoft.com/office/powerpoint/2010/main" val="1698831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1616"/>
                                        </p:tgtEl>
                                        <p:attrNameLst>
                                          <p:attrName>style.visibility</p:attrName>
                                        </p:attrNameLst>
                                      </p:cBhvr>
                                      <p:to>
                                        <p:strVal val="visible"/>
                                      </p:to>
                                    </p:set>
                                    <p:anim calcmode="lin" valueType="num">
                                      <p:cBhvr additive="base">
                                        <p:cTn id="7" dur="500" fill="hold"/>
                                        <p:tgtEl>
                                          <p:spTgt spid="451616"/>
                                        </p:tgtEl>
                                        <p:attrNameLst>
                                          <p:attrName>ppt_x</p:attrName>
                                        </p:attrNameLst>
                                      </p:cBhvr>
                                      <p:tavLst>
                                        <p:tav tm="0">
                                          <p:val>
                                            <p:strVal val="0-#ppt_w/2"/>
                                          </p:val>
                                        </p:tav>
                                        <p:tav tm="100000">
                                          <p:val>
                                            <p:strVal val="#ppt_x"/>
                                          </p:val>
                                        </p:tav>
                                      </p:tavLst>
                                    </p:anim>
                                    <p:anim calcmode="lin" valueType="num">
                                      <p:cBhvr additive="base">
                                        <p:cTn id="8" dur="500" fill="hold"/>
                                        <p:tgtEl>
                                          <p:spTgt spid="4516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51614"/>
                                        </p:tgtEl>
                                        <p:attrNameLst>
                                          <p:attrName>style.visibility</p:attrName>
                                        </p:attrNameLst>
                                      </p:cBhvr>
                                      <p:to>
                                        <p:strVal val="visible"/>
                                      </p:to>
                                    </p:set>
                                    <p:anim calcmode="lin" valueType="num">
                                      <p:cBhvr additive="base">
                                        <p:cTn id="12" dur="500" fill="hold"/>
                                        <p:tgtEl>
                                          <p:spTgt spid="451614"/>
                                        </p:tgtEl>
                                        <p:attrNameLst>
                                          <p:attrName>ppt_x</p:attrName>
                                        </p:attrNameLst>
                                      </p:cBhvr>
                                      <p:tavLst>
                                        <p:tav tm="0">
                                          <p:val>
                                            <p:strVal val="0-#ppt_w/2"/>
                                          </p:val>
                                        </p:tav>
                                        <p:tav tm="100000">
                                          <p:val>
                                            <p:strVal val="#ppt_x"/>
                                          </p:val>
                                        </p:tav>
                                      </p:tavLst>
                                    </p:anim>
                                    <p:anim calcmode="lin" valueType="num">
                                      <p:cBhvr additive="base">
                                        <p:cTn id="13" dur="500" fill="hold"/>
                                        <p:tgtEl>
                                          <p:spTgt spid="45161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1619"/>
                                        </p:tgtEl>
                                        <p:attrNameLst>
                                          <p:attrName>style.visibility</p:attrName>
                                        </p:attrNameLst>
                                      </p:cBhvr>
                                      <p:to>
                                        <p:strVal val="visible"/>
                                      </p:to>
                                    </p:set>
                                    <p:anim calcmode="lin" valueType="num">
                                      <p:cBhvr additive="base">
                                        <p:cTn id="18" dur="500" fill="hold"/>
                                        <p:tgtEl>
                                          <p:spTgt spid="451619"/>
                                        </p:tgtEl>
                                        <p:attrNameLst>
                                          <p:attrName>ppt_x</p:attrName>
                                        </p:attrNameLst>
                                      </p:cBhvr>
                                      <p:tavLst>
                                        <p:tav tm="0">
                                          <p:val>
                                            <p:strVal val="0-#ppt_w/2"/>
                                          </p:val>
                                        </p:tav>
                                        <p:tav tm="100000">
                                          <p:val>
                                            <p:strVal val="#ppt_x"/>
                                          </p:val>
                                        </p:tav>
                                      </p:tavLst>
                                    </p:anim>
                                    <p:anim calcmode="lin" valueType="num">
                                      <p:cBhvr additive="base">
                                        <p:cTn id="19" dur="500" fill="hold"/>
                                        <p:tgtEl>
                                          <p:spTgt spid="45161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1613"/>
                                        </p:tgtEl>
                                        <p:attrNameLst>
                                          <p:attrName>style.visibility</p:attrName>
                                        </p:attrNameLst>
                                      </p:cBhvr>
                                      <p:to>
                                        <p:strVal val="visible"/>
                                      </p:to>
                                    </p:set>
                                    <p:anim calcmode="lin" valueType="num">
                                      <p:cBhvr additive="base">
                                        <p:cTn id="24" dur="500" fill="hold"/>
                                        <p:tgtEl>
                                          <p:spTgt spid="451613"/>
                                        </p:tgtEl>
                                        <p:attrNameLst>
                                          <p:attrName>ppt_x</p:attrName>
                                        </p:attrNameLst>
                                      </p:cBhvr>
                                      <p:tavLst>
                                        <p:tav tm="0">
                                          <p:val>
                                            <p:strVal val="0-#ppt_w/2"/>
                                          </p:val>
                                        </p:tav>
                                        <p:tav tm="100000">
                                          <p:val>
                                            <p:strVal val="#ppt_x"/>
                                          </p:val>
                                        </p:tav>
                                      </p:tavLst>
                                    </p:anim>
                                    <p:anim calcmode="lin" valueType="num">
                                      <p:cBhvr additive="base">
                                        <p:cTn id="25" dur="500" fill="hold"/>
                                        <p:tgtEl>
                                          <p:spTgt spid="451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13" grpId="0" animBg="1" autoUpdateAnimBg="0"/>
      <p:bldP spid="451614" grpId="0" animBg="1" autoUpdateAnimBg="0"/>
      <p:bldP spid="451619"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228600" y="2514600"/>
            <a:ext cx="1654175" cy="1676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7108" name="Line 3"/>
          <p:cNvSpPr>
            <a:spLocks noChangeShapeType="1"/>
          </p:cNvSpPr>
          <p:nvPr/>
        </p:nvSpPr>
        <p:spPr bwMode="auto">
          <a:xfrm>
            <a:off x="228600" y="3124200"/>
            <a:ext cx="1654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7109" name="Text Box 4"/>
          <p:cNvSpPr txBox="1">
            <a:spLocks noChangeArrowheads="1"/>
          </p:cNvSpPr>
          <p:nvPr/>
        </p:nvSpPr>
        <p:spPr bwMode="auto">
          <a:xfrm>
            <a:off x="228600" y="2486025"/>
            <a:ext cx="1600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Receive / Credit</a:t>
            </a:r>
          </a:p>
          <a:p>
            <a:r>
              <a:rPr lang="en-US" altLang="en-US" sz="1200">
                <a:latin typeface="Arial" pitchFamily="34" charset="0"/>
              </a:rPr>
              <a:t>Check / Reconcile</a:t>
            </a:r>
          </a:p>
          <a:p>
            <a:r>
              <a:rPr lang="en-US" altLang="en-US" sz="1200">
                <a:latin typeface="Arial" pitchFamily="34" charset="0"/>
              </a:rPr>
              <a:t>Confirm</a:t>
            </a:r>
          </a:p>
        </p:txBody>
      </p:sp>
      <p:sp>
        <p:nvSpPr>
          <p:cNvPr id="47110" name="Text Box 5"/>
          <p:cNvSpPr txBox="1">
            <a:spLocks noChangeArrowheads="1"/>
          </p:cNvSpPr>
          <p:nvPr/>
        </p:nvSpPr>
        <p:spPr bwMode="auto">
          <a:xfrm>
            <a:off x="228600" y="3886200"/>
            <a:ext cx="968375" cy="3333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MRP/FIN</a:t>
            </a:r>
          </a:p>
        </p:txBody>
      </p:sp>
      <p:sp>
        <p:nvSpPr>
          <p:cNvPr id="47111" name="Rectangle 6"/>
          <p:cNvSpPr>
            <a:spLocks noChangeArrowheads="1"/>
          </p:cNvSpPr>
          <p:nvPr/>
        </p:nvSpPr>
        <p:spPr bwMode="auto">
          <a:xfrm>
            <a:off x="6365875" y="1476375"/>
            <a:ext cx="898525"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7112" name="Rectangle 7"/>
          <p:cNvSpPr>
            <a:spLocks noChangeArrowheads="1"/>
          </p:cNvSpPr>
          <p:nvPr/>
        </p:nvSpPr>
        <p:spPr bwMode="auto">
          <a:xfrm>
            <a:off x="6248400" y="2085975"/>
            <a:ext cx="1158875"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7113" name="Text Box 8"/>
          <p:cNvSpPr txBox="1">
            <a:spLocks noChangeArrowheads="1"/>
          </p:cNvSpPr>
          <p:nvPr/>
        </p:nvSpPr>
        <p:spPr bwMode="auto">
          <a:xfrm>
            <a:off x="6477000" y="1625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MRP</a:t>
            </a:r>
          </a:p>
        </p:txBody>
      </p:sp>
      <p:sp>
        <p:nvSpPr>
          <p:cNvPr id="47114" name="Text Box 9"/>
          <p:cNvSpPr txBox="1">
            <a:spLocks noChangeArrowheads="1"/>
          </p:cNvSpPr>
          <p:nvPr/>
        </p:nvSpPr>
        <p:spPr bwMode="auto">
          <a:xfrm>
            <a:off x="211138" y="4343400"/>
            <a:ext cx="1846262" cy="7588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a:latin typeface="Arial" pitchFamily="34" charset="0"/>
              </a:rPr>
              <a:t>P/T &lt; 10 min</a:t>
            </a:r>
          </a:p>
          <a:p>
            <a:r>
              <a:rPr lang="en-US" altLang="en-US" sz="1400">
                <a:latin typeface="Arial" pitchFamily="34" charset="0"/>
              </a:rPr>
              <a:t>% accept = 90%</a:t>
            </a:r>
          </a:p>
          <a:p>
            <a:r>
              <a:rPr lang="en-US" altLang="en-US" sz="1400">
                <a:latin typeface="Arial" pitchFamily="34" charset="0"/>
              </a:rPr>
              <a:t>Batch = 1</a:t>
            </a:r>
          </a:p>
        </p:txBody>
      </p:sp>
      <p:sp>
        <p:nvSpPr>
          <p:cNvPr id="47115" name="Text Box 10"/>
          <p:cNvSpPr txBox="1">
            <a:spLocks noChangeArrowheads="1"/>
          </p:cNvSpPr>
          <p:nvPr/>
        </p:nvSpPr>
        <p:spPr bwMode="auto">
          <a:xfrm>
            <a:off x="3397250" y="533400"/>
            <a:ext cx="29241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Order Entry Process</a:t>
            </a:r>
          </a:p>
          <a:p>
            <a:pPr algn="ctr"/>
            <a:r>
              <a:rPr lang="en-US" altLang="en-US" sz="1800">
                <a:latin typeface="Arial" pitchFamily="34" charset="0"/>
              </a:rPr>
              <a:t>Future State  - Sept. 2007</a:t>
            </a:r>
          </a:p>
        </p:txBody>
      </p:sp>
      <p:sp>
        <p:nvSpPr>
          <p:cNvPr id="47116" name="Line 11"/>
          <p:cNvSpPr>
            <a:spLocks noChangeShapeType="1"/>
          </p:cNvSpPr>
          <p:nvPr/>
        </p:nvSpPr>
        <p:spPr bwMode="auto">
          <a:xfrm flipV="1">
            <a:off x="1060450" y="1692275"/>
            <a:ext cx="311150" cy="7461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7117" name="Text Box 12"/>
          <p:cNvSpPr txBox="1">
            <a:spLocks noChangeArrowheads="1"/>
          </p:cNvSpPr>
          <p:nvPr/>
        </p:nvSpPr>
        <p:spPr bwMode="auto">
          <a:xfrm>
            <a:off x="533400" y="1828800"/>
            <a:ext cx="1566863" cy="37623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solidFill>
                  <a:schemeClr val="bg1"/>
                </a:solidFill>
                <a:latin typeface="Arial" pitchFamily="34" charset="0"/>
              </a:rPr>
              <a:t>Phone / Web</a:t>
            </a:r>
          </a:p>
        </p:txBody>
      </p:sp>
      <p:sp>
        <p:nvSpPr>
          <p:cNvPr id="47118" name="AutoShape 13"/>
          <p:cNvSpPr>
            <a:spLocks noChangeArrowheads="1"/>
          </p:cNvSpPr>
          <p:nvPr/>
        </p:nvSpPr>
        <p:spPr bwMode="auto">
          <a:xfrm rot="-623578">
            <a:off x="2095500" y="2424113"/>
            <a:ext cx="4135438" cy="317500"/>
          </a:xfrm>
          <a:prstGeom prst="rightArrow">
            <a:avLst>
              <a:gd name="adj1" fmla="val 50000"/>
              <a:gd name="adj2" fmla="val 325625"/>
            </a:avLst>
          </a:prstGeom>
          <a:noFill/>
          <a:ln w="2857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47119" name="Group 14"/>
          <p:cNvGrpSpPr>
            <a:grpSpLocks/>
          </p:cNvGrpSpPr>
          <p:nvPr/>
        </p:nvGrpSpPr>
        <p:grpSpPr bwMode="auto">
          <a:xfrm>
            <a:off x="228600" y="547688"/>
            <a:ext cx="1676400" cy="1144587"/>
            <a:chOff x="144" y="345"/>
            <a:chExt cx="1056" cy="721"/>
          </a:xfrm>
        </p:grpSpPr>
        <p:sp>
          <p:nvSpPr>
            <p:cNvPr id="47134" name="Text Box 15"/>
            <p:cNvSpPr txBox="1">
              <a:spLocks noChangeArrowheads="1"/>
            </p:cNvSpPr>
            <p:nvPr/>
          </p:nvSpPr>
          <p:spPr bwMode="auto">
            <a:xfrm>
              <a:off x="144" y="46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Incoming</a:t>
              </a:r>
            </a:p>
            <a:p>
              <a:pPr algn="ctr"/>
              <a:r>
                <a:rPr lang="en-US" altLang="en-US" sz="1800">
                  <a:latin typeface="Arial" pitchFamily="34" charset="0"/>
                </a:rPr>
                <a:t>Orders</a:t>
              </a:r>
            </a:p>
          </p:txBody>
        </p:sp>
        <p:sp>
          <p:nvSpPr>
            <p:cNvPr id="47135" name="Rectangle 16"/>
            <p:cNvSpPr>
              <a:spLocks noChangeArrowheads="1"/>
            </p:cNvSpPr>
            <p:nvPr/>
          </p:nvSpPr>
          <p:spPr bwMode="auto">
            <a:xfrm>
              <a:off x="228" y="345"/>
              <a:ext cx="87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endParaRPr lang="en-US" altLang="en-US"/>
            </a:p>
          </p:txBody>
        </p:sp>
        <p:sp>
          <p:nvSpPr>
            <p:cNvPr id="47136" name="Freeform 17"/>
            <p:cNvSpPr>
              <a:spLocks/>
            </p:cNvSpPr>
            <p:nvPr/>
          </p:nvSpPr>
          <p:spPr bwMode="auto">
            <a:xfrm>
              <a:off x="249" y="367"/>
              <a:ext cx="836" cy="674"/>
            </a:xfrm>
            <a:custGeom>
              <a:avLst/>
              <a:gdLst>
                <a:gd name="T0" fmla="*/ 0 w 836"/>
                <a:gd name="T1" fmla="*/ 113 h 674"/>
                <a:gd name="T2" fmla="*/ 0 w 836"/>
                <a:gd name="T3" fmla="*/ 674 h 674"/>
                <a:gd name="T4" fmla="*/ 836 w 836"/>
                <a:gd name="T5" fmla="*/ 674 h 674"/>
                <a:gd name="T6" fmla="*/ 836 w 836"/>
                <a:gd name="T7" fmla="*/ 0 h 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 h="674">
                  <a:moveTo>
                    <a:pt x="0" y="113"/>
                  </a:moveTo>
                  <a:lnTo>
                    <a:pt x="0" y="674"/>
                  </a:lnTo>
                  <a:lnTo>
                    <a:pt x="836" y="674"/>
                  </a:lnTo>
                  <a:lnTo>
                    <a:pt x="836" y="0"/>
                  </a:lnTo>
                </a:path>
              </a:pathLst>
            </a:custGeom>
            <a:noFill/>
            <a:ln w="2857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7137" name="Line 18"/>
            <p:cNvSpPr>
              <a:spLocks noChangeShapeType="1"/>
            </p:cNvSpPr>
            <p:nvPr/>
          </p:nvSpPr>
          <p:spPr bwMode="auto">
            <a:xfrm flipV="1">
              <a:off x="509"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38" name="Line 19"/>
            <p:cNvSpPr>
              <a:spLocks noChangeShapeType="1"/>
            </p:cNvSpPr>
            <p:nvPr/>
          </p:nvSpPr>
          <p:spPr bwMode="auto">
            <a:xfrm flipV="1">
              <a:off x="824" y="367"/>
              <a:ext cx="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39" name="Line 20"/>
            <p:cNvSpPr>
              <a:spLocks noChangeShapeType="1"/>
            </p:cNvSpPr>
            <p:nvPr/>
          </p:nvSpPr>
          <p:spPr bwMode="auto">
            <a:xfrm flipV="1">
              <a:off x="824" y="367"/>
              <a:ext cx="261"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40" name="Line 21"/>
            <p:cNvSpPr>
              <a:spLocks noChangeShapeType="1"/>
            </p:cNvSpPr>
            <p:nvPr/>
          </p:nvSpPr>
          <p:spPr bwMode="auto">
            <a:xfrm flipV="1">
              <a:off x="509" y="367"/>
              <a:ext cx="315"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41" name="Line 22"/>
            <p:cNvSpPr>
              <a:spLocks noChangeShapeType="1"/>
            </p:cNvSpPr>
            <p:nvPr/>
          </p:nvSpPr>
          <p:spPr bwMode="auto">
            <a:xfrm flipV="1">
              <a:off x="249" y="367"/>
              <a:ext cx="260"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grpSp>
      <p:grpSp>
        <p:nvGrpSpPr>
          <p:cNvPr id="47120" name="Group 23"/>
          <p:cNvGrpSpPr>
            <a:grpSpLocks/>
          </p:cNvGrpSpPr>
          <p:nvPr/>
        </p:nvGrpSpPr>
        <p:grpSpPr bwMode="auto">
          <a:xfrm>
            <a:off x="1981200" y="3429000"/>
            <a:ext cx="3810000" cy="152400"/>
            <a:chOff x="1680" y="1152"/>
            <a:chExt cx="480" cy="48"/>
          </a:xfrm>
        </p:grpSpPr>
        <p:sp>
          <p:nvSpPr>
            <p:cNvPr id="47131" name="Line 24"/>
            <p:cNvSpPr>
              <a:spLocks noChangeShapeType="1"/>
            </p:cNvSpPr>
            <p:nvPr/>
          </p:nvSpPr>
          <p:spPr bwMode="auto">
            <a:xfrm>
              <a:off x="1680" y="12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7132" name="Line 25"/>
            <p:cNvSpPr>
              <a:spLocks noChangeShapeType="1"/>
            </p:cNvSpPr>
            <p:nvPr/>
          </p:nvSpPr>
          <p:spPr bwMode="auto">
            <a:xfrm>
              <a:off x="1824" y="1152"/>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47133" name="Line 26"/>
            <p:cNvSpPr>
              <a:spLocks noChangeShapeType="1"/>
            </p:cNvSpPr>
            <p:nvPr/>
          </p:nvSpPr>
          <p:spPr bwMode="auto">
            <a:xfrm>
              <a:off x="1824" y="1152"/>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7121" name="Text Box 27"/>
          <p:cNvSpPr txBox="1">
            <a:spLocks noChangeArrowheads="1"/>
          </p:cNvSpPr>
          <p:nvPr/>
        </p:nvSpPr>
        <p:spPr bwMode="auto">
          <a:xfrm>
            <a:off x="7696200" y="1828800"/>
            <a:ext cx="1262063"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a:latin typeface="Arial" pitchFamily="34" charset="0"/>
              </a:rPr>
              <a:t>Schedule</a:t>
            </a:r>
          </a:p>
          <a:p>
            <a:r>
              <a:rPr lang="en-US" altLang="en-US" sz="1200">
                <a:latin typeface="Arial" pitchFamily="34" charset="0"/>
              </a:rPr>
              <a:t>Production</a:t>
            </a:r>
          </a:p>
          <a:p>
            <a:r>
              <a:rPr lang="en-US" altLang="en-US" sz="1200">
                <a:latin typeface="Arial" pitchFamily="34" charset="0"/>
              </a:rPr>
              <a:t>via FG Kanban</a:t>
            </a:r>
          </a:p>
        </p:txBody>
      </p:sp>
      <p:grpSp>
        <p:nvGrpSpPr>
          <p:cNvPr id="47122" name="Group 28"/>
          <p:cNvGrpSpPr>
            <a:grpSpLocks/>
          </p:cNvGrpSpPr>
          <p:nvPr/>
        </p:nvGrpSpPr>
        <p:grpSpPr bwMode="auto">
          <a:xfrm>
            <a:off x="5965825" y="2755900"/>
            <a:ext cx="1654175" cy="1752600"/>
            <a:chOff x="3758" y="1736"/>
            <a:chExt cx="1042" cy="1104"/>
          </a:xfrm>
        </p:grpSpPr>
        <p:grpSp>
          <p:nvGrpSpPr>
            <p:cNvPr id="47127" name="Group 29"/>
            <p:cNvGrpSpPr>
              <a:grpSpLocks/>
            </p:cNvGrpSpPr>
            <p:nvPr/>
          </p:nvGrpSpPr>
          <p:grpSpPr bwMode="auto">
            <a:xfrm>
              <a:off x="3758" y="1736"/>
              <a:ext cx="1042" cy="1104"/>
              <a:chOff x="2352" y="1296"/>
              <a:chExt cx="816" cy="624"/>
            </a:xfrm>
          </p:grpSpPr>
          <p:sp>
            <p:nvSpPr>
              <p:cNvPr id="47129" name="Rectangle 30"/>
              <p:cNvSpPr>
                <a:spLocks noChangeArrowheads="1"/>
              </p:cNvSpPr>
              <p:nvPr/>
            </p:nvSpPr>
            <p:spPr bwMode="auto">
              <a:xfrm>
                <a:off x="2352" y="1296"/>
                <a:ext cx="816" cy="6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7130" name="Line 31"/>
              <p:cNvSpPr>
                <a:spLocks noChangeShapeType="1"/>
              </p:cNvSpPr>
              <p:nvPr/>
            </p:nvSpPr>
            <p:spPr bwMode="auto">
              <a:xfrm>
                <a:off x="2352" y="1488"/>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grpSp>
        <p:sp>
          <p:nvSpPr>
            <p:cNvPr id="47128" name="Text Box 32"/>
            <p:cNvSpPr txBox="1">
              <a:spLocks noChangeArrowheads="1"/>
            </p:cNvSpPr>
            <p:nvPr/>
          </p:nvSpPr>
          <p:spPr bwMode="auto">
            <a:xfrm>
              <a:off x="3926" y="1796"/>
              <a:ext cx="8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a:latin typeface="Arial" pitchFamily="34" charset="0"/>
                </a:rPr>
                <a:t>Shipping</a:t>
              </a:r>
            </a:p>
          </p:txBody>
        </p:sp>
      </p:grpSp>
      <p:sp>
        <p:nvSpPr>
          <p:cNvPr id="47123" name="Text Box 33"/>
          <p:cNvSpPr txBox="1">
            <a:spLocks noChangeArrowheads="1"/>
          </p:cNvSpPr>
          <p:nvPr/>
        </p:nvSpPr>
        <p:spPr bwMode="auto">
          <a:xfrm>
            <a:off x="4857750" y="5029200"/>
            <a:ext cx="301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009900"/>
                </a:solidFill>
                <a:latin typeface="Arial" pitchFamily="34" charset="0"/>
              </a:rPr>
              <a:t>Total Lead Time &lt; 10 Minutes</a:t>
            </a:r>
          </a:p>
        </p:txBody>
      </p:sp>
      <p:sp>
        <p:nvSpPr>
          <p:cNvPr id="47124" name="Text Box 34"/>
          <p:cNvSpPr txBox="1">
            <a:spLocks noChangeArrowheads="1"/>
          </p:cNvSpPr>
          <p:nvPr/>
        </p:nvSpPr>
        <p:spPr bwMode="auto">
          <a:xfrm>
            <a:off x="4829175" y="5365750"/>
            <a:ext cx="3636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009900"/>
                </a:solidFill>
                <a:latin typeface="Arial" pitchFamily="34" charset="0"/>
              </a:rPr>
              <a:t>Total Processing Time &lt; 10 Minutes</a:t>
            </a:r>
          </a:p>
        </p:txBody>
      </p:sp>
      <p:sp>
        <p:nvSpPr>
          <p:cNvPr id="47125" name="Text Box 35"/>
          <p:cNvSpPr txBox="1">
            <a:spLocks noChangeArrowheads="1"/>
          </p:cNvSpPr>
          <p:nvPr/>
        </p:nvSpPr>
        <p:spPr bwMode="auto">
          <a:xfrm>
            <a:off x="1752600" y="5365750"/>
            <a:ext cx="285432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1800">
                <a:latin typeface="Arial" pitchFamily="34" charset="0"/>
              </a:rPr>
              <a:t>Future State Metrics!</a:t>
            </a:r>
          </a:p>
        </p:txBody>
      </p:sp>
      <p:sp>
        <p:nvSpPr>
          <p:cNvPr id="47126" name="Text Box 36"/>
          <p:cNvSpPr txBox="1">
            <a:spLocks noChangeArrowheads="1"/>
          </p:cNvSpPr>
          <p:nvPr/>
        </p:nvSpPr>
        <p:spPr bwMode="auto">
          <a:xfrm>
            <a:off x="4857750" y="5702300"/>
            <a:ext cx="241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a:solidFill>
                  <a:srgbClr val="009900"/>
                </a:solidFill>
                <a:latin typeface="Arial" pitchFamily="34" charset="0"/>
              </a:rPr>
              <a:t>First Pass Yield &gt; 90%</a:t>
            </a:r>
          </a:p>
        </p:txBody>
      </p:sp>
    </p:spTree>
    <p:extLst>
      <p:ext uri="{BB962C8B-B14F-4D97-AF65-F5344CB8AC3E}">
        <p14:creationId xmlns:p14="http://schemas.microsoft.com/office/powerpoint/2010/main" val="34965546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286000" y="2286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en-US" altLang="en-US" sz="2400" b="1" dirty="0">
                <a:latin typeface="Trebuchet MS" pitchFamily="34" charset="0"/>
                <a:cs typeface="Arial" pitchFamily="34" charset="0"/>
              </a:rPr>
              <a:t>VSM Discussion Example – Current State </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79" y="1066800"/>
            <a:ext cx="7805982" cy="520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434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latin typeface="Trebuchet MS" pitchFamily="34" charset="0"/>
                <a:cs typeface="Arial" pitchFamily="34" charset="0"/>
              </a:rPr>
              <a:t>VSM Discussion Example – Current State </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3513"/>
            <a:ext cx="7620000" cy="508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9684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9429"/>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120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sz="2800" smtClean="0"/>
              <a:t>Step 10: Improvement Activities to achieve the future state</a:t>
            </a:r>
          </a:p>
        </p:txBody>
      </p:sp>
      <p:pic>
        <p:nvPicPr>
          <p:cNvPr id="51204" name="Object 11" descr="npo00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255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5"/>
          <p:cNvSpPr>
            <a:spLocks noChangeArrowheads="1"/>
          </p:cNvSpPr>
          <p:nvPr/>
        </p:nvSpPr>
        <p:spPr bwMode="auto">
          <a:xfrm>
            <a:off x="2447925" y="5695950"/>
            <a:ext cx="448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altLang="en-US" sz="2000"/>
              <a:t>A Yearly Value Steam Project Pipeline</a:t>
            </a:r>
          </a:p>
        </p:txBody>
      </p:sp>
    </p:spTree>
    <p:extLst>
      <p:ext uri="{BB962C8B-B14F-4D97-AF65-F5344CB8AC3E}">
        <p14:creationId xmlns:p14="http://schemas.microsoft.com/office/powerpoint/2010/main" val="3488483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1751</TotalTime>
  <Words>8769</Words>
  <Application>Microsoft Office PowerPoint</Application>
  <PresentationFormat>On-screen Show (4:3)</PresentationFormat>
  <Paragraphs>2247</Paragraphs>
  <Slides>101</Slides>
  <Notes>34</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26" baseType="lpstr">
      <vt:lpstr>MS PGothic</vt:lpstr>
      <vt:lpstr>Aharoni</vt:lpstr>
      <vt:lpstr>Algerian</vt:lpstr>
      <vt:lpstr>Arial</vt:lpstr>
      <vt:lpstr>Arial Black</vt:lpstr>
      <vt:lpstr>Arial Narrow</vt:lpstr>
      <vt:lpstr>Arial Rounded MT Bold</vt:lpstr>
      <vt:lpstr>Calibri</vt:lpstr>
      <vt:lpstr>Century Gothic</vt:lpstr>
      <vt:lpstr>Century Schoolbook</vt:lpstr>
      <vt:lpstr>Comic Sans MS</vt:lpstr>
      <vt:lpstr>Georgia</vt:lpstr>
      <vt:lpstr>Helvetica</vt:lpstr>
      <vt:lpstr>Monotype Sorts</vt:lpstr>
      <vt:lpstr>Tahoma</vt:lpstr>
      <vt:lpstr>Times</vt:lpstr>
      <vt:lpstr>Times New Roman</vt:lpstr>
      <vt:lpstr>Trebuchet MS</vt:lpstr>
      <vt:lpstr>Verdana</vt:lpstr>
      <vt:lpstr>Wingdings</vt:lpstr>
      <vt:lpstr>Wingdings 2</vt:lpstr>
      <vt:lpstr>Civic</vt:lpstr>
      <vt:lpstr>Clip</vt:lpstr>
      <vt:lpstr>Visio</vt:lpstr>
      <vt:lpstr>Picture (32-bit)</vt:lpstr>
      <vt:lpstr>LEAN MANAGEMENT : Value Stream Mapping (VSM)</vt:lpstr>
      <vt:lpstr>PowerPoint Presentation</vt:lpstr>
      <vt:lpstr>PowerPoint Presentation</vt:lpstr>
      <vt:lpstr>INTRODUCTION ON MPC</vt:lpstr>
      <vt:lpstr>SEJARAH MPC</vt:lpstr>
      <vt:lpstr>MPC HQ &amp; Regional Office</vt:lpstr>
      <vt:lpstr>PowerPoint Presentation</vt:lpstr>
      <vt:lpstr>OBJECTIVES MPC</vt:lpstr>
      <vt:lpstr>FUNCTION MPC  </vt:lpstr>
      <vt:lpstr>MPC LEAN- QE HIGH IMPACT ROAD MAP</vt:lpstr>
      <vt:lpstr>PowerPoint Presentation</vt:lpstr>
      <vt:lpstr>Objectives Program</vt:lpstr>
      <vt:lpstr>Introduction to  LEAN MANAGEMENT SYSTEM</vt:lpstr>
      <vt:lpstr>WHAT IS LEAN? </vt:lpstr>
      <vt:lpstr>LEAN THINKING (by Father of Lean)</vt:lpstr>
      <vt:lpstr>LEAN THINKING</vt:lpstr>
      <vt:lpstr>PowerPoint Presentation</vt:lpstr>
      <vt:lpstr>LEAN HOUSE</vt:lpstr>
      <vt:lpstr>WHY IS LEAN?</vt:lpstr>
      <vt:lpstr>5 PRINCIPLES OF LEAN THINKING</vt:lpstr>
      <vt:lpstr>LEAN TOOLS</vt:lpstr>
      <vt:lpstr>LEAN IN GOVERNMENT</vt:lpstr>
      <vt:lpstr>Why Government MUST embark on Lean?</vt:lpstr>
      <vt:lpstr>Efficient and effective Lean Services or Manufacturing can be achieved…Why?</vt:lpstr>
      <vt:lpstr>What make Lean so promising in service and manufacturing sector?</vt:lpstr>
      <vt:lpstr>TYPES OF WASTE</vt:lpstr>
      <vt:lpstr>PowerPoint Presentation</vt:lpstr>
      <vt:lpstr>1. Defects</vt:lpstr>
      <vt:lpstr>2. Overproduction</vt:lpstr>
      <vt:lpstr>3. Waiting</vt:lpstr>
      <vt:lpstr>4. Not using employees</vt:lpstr>
      <vt:lpstr>5. Transportation</vt:lpstr>
      <vt:lpstr>6. Inventory/backlog</vt:lpstr>
      <vt:lpstr>7. Motion</vt:lpstr>
      <vt:lpstr>8. Excess processing</vt:lpstr>
      <vt:lpstr>PowerPoint Presentation</vt:lpstr>
      <vt:lpstr>PowerPoint Presentation</vt:lpstr>
      <vt:lpstr>Example of Mistake proofing</vt:lpstr>
      <vt:lpstr>One Piece Flow - Order entry - Before</vt:lpstr>
      <vt:lpstr>One Piece Flow - Order Entry – After </vt:lpstr>
      <vt:lpstr>T7 - Process Mapping / VSM?</vt:lpstr>
      <vt:lpstr>Steady Velocity - VSM</vt:lpstr>
      <vt:lpstr>TS - Example in Service Sector</vt:lpstr>
      <vt:lpstr>What is Waste Service sector?  </vt:lpstr>
      <vt:lpstr>How is it Done?</vt:lpstr>
      <vt:lpstr>Barriers to Lean's Success  (Why do some LEAN events ‘Fail’)</vt:lpstr>
      <vt:lpstr>How to transformation Lean in a service or manufacturing Environment?</vt:lpstr>
      <vt:lpstr>Actual savings – Success story</vt:lpstr>
      <vt:lpstr>VALUE ADDED &amp; NON-VALUE ADDED </vt:lpstr>
      <vt:lpstr>Typical Timeline</vt:lpstr>
      <vt:lpstr>VALUE VERSUS NON-VALUE-ADDED</vt:lpstr>
      <vt:lpstr>LEAN METHOD:  VALUE STREAM MAPPING</vt:lpstr>
      <vt:lpstr>WHAT IS VALUE STREAM MAPPING</vt:lpstr>
      <vt:lpstr>What is a Value Stream?</vt:lpstr>
      <vt:lpstr>WHY DO VALUE STREAM MAPPING?</vt:lpstr>
      <vt:lpstr>PowerPoint Presentation</vt:lpstr>
      <vt:lpstr>Value Stream Mapping</vt:lpstr>
      <vt:lpstr>What is a Value Stream?</vt:lpstr>
      <vt:lpstr>3 Types of VSM</vt:lpstr>
      <vt:lpstr>What Makes Value Stream Mapping Unique?</vt:lpstr>
      <vt:lpstr>Value Stream Map Elements</vt:lpstr>
      <vt:lpstr>VSM Analysis – Data Attributes</vt:lpstr>
      <vt:lpstr>Using the Value Stream Mapping Tool</vt:lpstr>
      <vt:lpstr>Components of VSM</vt:lpstr>
      <vt:lpstr>PowerPoint Presentation</vt:lpstr>
      <vt:lpstr>PowerPoint Presentation</vt:lpstr>
      <vt:lpstr>PowerPoint Presentation</vt:lpstr>
      <vt:lpstr>PowerPoint Presentation</vt:lpstr>
      <vt:lpstr>Value Stream Mapping :  Step by step</vt:lpstr>
      <vt:lpstr>Getting Started</vt:lpstr>
      <vt:lpstr>Getting Started</vt:lpstr>
      <vt:lpstr>10 Steps VSM Analysis</vt:lpstr>
      <vt:lpstr>Step 1: Select Service / Process</vt:lpstr>
      <vt:lpstr>Step 2: Establish Mapping Rules</vt:lpstr>
      <vt:lpstr>PowerPoint Presentation</vt:lpstr>
      <vt:lpstr>Step 3: Map the Process Flow (with Data Box)</vt:lpstr>
      <vt:lpstr>Data Box: Select Data Attributes</vt:lpstr>
      <vt:lpstr>PowerPoint Presentation</vt:lpstr>
      <vt:lpstr>LEAN GOVERNMENT PROCESS METRICS</vt:lpstr>
      <vt:lpstr>Step 4: Map the Material Flow</vt:lpstr>
      <vt:lpstr>Step 5: Indicate Time Pulse (Cycle Time, Waiting Time and Lead time)</vt:lpstr>
      <vt:lpstr>Step 6 - Map the Information Flow</vt:lpstr>
      <vt:lpstr>PowerPoint Presentation</vt:lpstr>
      <vt:lpstr>Example VSM in action</vt:lpstr>
      <vt:lpstr>Step 7 – Identify VA &amp; NVA</vt:lpstr>
      <vt:lpstr>Process Streamlining – Removing NVA</vt:lpstr>
      <vt:lpstr>Analysis Tools to identify opportunities</vt:lpstr>
      <vt:lpstr>PowerPoint Presentation</vt:lpstr>
      <vt:lpstr>Kaizen Blitz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VSM Discussion Example – Current State </vt:lpstr>
      <vt:lpstr>PowerPoint Presentation</vt:lpstr>
      <vt:lpstr>Step 10: Improvement Activities to achieve the future state</vt:lpstr>
      <vt:lpstr>Value Stream Managers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Stream Mapping</dc:title>
  <dc:creator>Abd. Malek b. Mohd Aripin</dc:creator>
  <cp:lastModifiedBy>USER</cp:lastModifiedBy>
  <cp:revision>92</cp:revision>
  <cp:lastPrinted>2013-10-17T06:34:20Z</cp:lastPrinted>
  <dcterms:created xsi:type="dcterms:W3CDTF">2013-03-18T08:21:13Z</dcterms:created>
  <dcterms:modified xsi:type="dcterms:W3CDTF">2014-07-01T03:40:37Z</dcterms:modified>
</cp:coreProperties>
</file>